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85" r:id="rId4"/>
    <p:sldId id="288" r:id="rId5"/>
    <p:sldId id="289" r:id="rId6"/>
    <p:sldId id="290" r:id="rId7"/>
    <p:sldId id="291" r:id="rId8"/>
    <p:sldId id="292" r:id="rId9"/>
    <p:sldId id="294" r:id="rId10"/>
    <p:sldId id="302" r:id="rId11"/>
    <p:sldId id="303" r:id="rId12"/>
    <p:sldId id="306" r:id="rId13"/>
    <p:sldId id="307" r:id="rId14"/>
    <p:sldId id="308" r:id="rId15"/>
    <p:sldId id="309" r:id="rId16"/>
    <p:sldId id="310" r:id="rId17"/>
    <p:sldId id="296" r:id="rId18"/>
    <p:sldId id="297" r:id="rId19"/>
    <p:sldId id="298" r:id="rId20"/>
    <p:sldId id="261" r:id="rId21"/>
    <p:sldId id="267" r:id="rId22"/>
    <p:sldId id="275" r:id="rId23"/>
    <p:sldId id="301" r:id="rId24"/>
    <p:sldId id="1225" r:id="rId2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4444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2" y="248462"/>
            <a:ext cx="12206062" cy="6609538"/>
          </a:xfrm>
          <a:prstGeom prst="rect">
            <a:avLst/>
          </a:prstGeom>
          <a:gradFill>
            <a:gsLst>
              <a:gs pos="93000">
                <a:schemeClr val="tx2">
                  <a:alpha val="0"/>
                </a:schemeClr>
              </a:gs>
              <a:gs pos="75000">
                <a:schemeClr val="tx2"/>
              </a:gs>
              <a:gs pos="0">
                <a:schemeClr val="bg1"/>
              </a:gs>
            </a:gsLst>
            <a:lin ang="2700000" scaled="0"/>
          </a:gradFill>
        </p:spPr>
      </p:pic>
      <p:sp>
        <p:nvSpPr>
          <p:cNvPr id="7" name="Прямоугольник 6"/>
          <p:cNvSpPr/>
          <p:nvPr userDrawn="1"/>
        </p:nvSpPr>
        <p:spPr>
          <a:xfrm>
            <a:off x="-14062" y="1"/>
            <a:ext cx="12206062" cy="6837690"/>
          </a:xfrm>
          <a:prstGeom prst="rect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40000">
                <a:srgbClr val="FFFFF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3366CC"/>
              </a:solidFill>
            </a:endParaRPr>
          </a:p>
        </p:txBody>
      </p:sp>
      <p:sp>
        <p:nvSpPr>
          <p:cNvPr id="9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2162175" y="158234"/>
            <a:ext cx="7867650" cy="508516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b="1">
                <a:latin typeface="+mj-lt"/>
              </a:defRPr>
            </a:lvl1pPr>
          </a:lstStyle>
          <a:p>
            <a:pPr lvl="0"/>
            <a:r>
              <a:rPr lang="ru-RU"/>
              <a:t>ЗАГОЛОВОК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96334"/>
            <a:ext cx="1390650" cy="45136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/>
              </a:gs>
              <a:gs pos="28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66CC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48" y="131888"/>
            <a:ext cx="1388320" cy="5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48411"/>
            <a:ext cx="12191999" cy="660958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1999" cy="683818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67416" y="132587"/>
            <a:ext cx="1388364" cy="5852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3525" y="52831"/>
            <a:ext cx="7584948" cy="793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5914" y="1469262"/>
            <a:ext cx="10720171" cy="1707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4444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s-tender.ru/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9638" y="5772403"/>
            <a:ext cx="9312910" cy="92075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indent="344170">
              <a:lnSpc>
                <a:spcPts val="3200"/>
              </a:lnSpc>
              <a:spcBef>
                <a:spcPts val="740"/>
              </a:spcBef>
            </a:pPr>
            <a:r>
              <a:rPr sz="3200" spc="-25" dirty="0">
                <a:solidFill>
                  <a:srgbClr val="FFFFFF"/>
                </a:solidFill>
                <a:latin typeface="Segoe UI"/>
                <a:cs typeface="Segoe UI"/>
              </a:rPr>
              <a:t>СОВРЕМЕННЫЕ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ТЕХНОЛОГИИ </a:t>
            </a:r>
            <a:r>
              <a:rPr sz="3200" spc="-25" dirty="0">
                <a:solidFill>
                  <a:srgbClr val="FFFFFF"/>
                </a:solidFill>
                <a:latin typeface="Segoe UI"/>
                <a:cs typeface="Segoe UI"/>
              </a:rPr>
              <a:t>ЦИФРОВОГО </a:t>
            </a:r>
            <a:r>
              <a:rPr sz="3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СОПРОВОЖДЕНИЯ</a:t>
            </a:r>
            <a:r>
              <a:rPr sz="3200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Segoe UI"/>
                <a:cs typeface="Segoe UI"/>
              </a:rPr>
              <a:t>ЗАКУПОЧНОГО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Segoe UI"/>
                <a:cs typeface="Segoe UI"/>
              </a:rPr>
              <a:t>ПРОЦЕССА</a:t>
            </a:r>
            <a:endParaRPr sz="3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525" y="52831"/>
            <a:ext cx="7584948" cy="44178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066800" marR="5080" indent="-1031875" algn="ctr">
              <a:lnSpc>
                <a:spcPts val="2690"/>
              </a:lnSpc>
              <a:spcBef>
                <a:spcPts val="745"/>
              </a:spcBef>
            </a:pPr>
            <a:r>
              <a:rPr lang="ru-RU" sz="2800" spc="-10" dirty="0"/>
              <a:t>Обоснование НМЦК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5800"/>
            <a:ext cx="12192001" cy="2952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0053"/>
            <a:ext cx="12192000" cy="1757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229600" y="2698526"/>
            <a:ext cx="3886200" cy="939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7" name="Прямая со стрелкой 6"/>
          <p:cNvCxnSpPr>
            <a:stCxn id="6" idx="2"/>
          </p:cNvCxnSpPr>
          <p:nvPr/>
        </p:nvCxnSpPr>
        <p:spPr>
          <a:xfrm flipH="1">
            <a:off x="6096000" y="3637836"/>
            <a:ext cx="4076700" cy="781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8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525" y="52831"/>
            <a:ext cx="7584948" cy="44178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066800" marR="5080" indent="-1031875" algn="ctr">
              <a:lnSpc>
                <a:spcPts val="2690"/>
              </a:lnSpc>
              <a:spcBef>
                <a:spcPts val="745"/>
              </a:spcBef>
            </a:pPr>
            <a:r>
              <a:rPr lang="ru-RU" sz="2800" spc="-10" dirty="0"/>
              <a:t>Обоснование НМЦК</a:t>
            </a:r>
            <a:endParaRPr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9" y="838200"/>
            <a:ext cx="11953240" cy="19936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67000"/>
            <a:ext cx="9677400" cy="3910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915400" y="1600199"/>
            <a:ext cx="2590800" cy="7232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 стрелкой 9"/>
          <p:cNvCxnSpPr>
            <a:stCxn id="9" idx="2"/>
          </p:cNvCxnSpPr>
          <p:nvPr/>
        </p:nvCxnSpPr>
        <p:spPr>
          <a:xfrm flipH="1">
            <a:off x="5105400" y="2323418"/>
            <a:ext cx="5105400" cy="343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5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Поиск необходимого стандарта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" y="1358900"/>
            <a:ext cx="11912809" cy="5245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72719" y="812770"/>
            <a:ext cx="4958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444444"/>
                </a:solidFill>
              </a:rPr>
              <a:t>Поиск необходимого 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174185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Поиск необходимого стандарта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718" y="812770"/>
            <a:ext cx="90627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444444"/>
                </a:solidFill>
              </a:rPr>
              <a:t>Просмотр стандартов в сгруппированных справочниках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63" y="1212880"/>
            <a:ext cx="9643638" cy="5441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500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Проверка файла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030" y="810895"/>
            <a:ext cx="8724900" cy="4362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" y="3478212"/>
            <a:ext cx="5762625" cy="3152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562" y="1177925"/>
            <a:ext cx="4105275" cy="2724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764521" y="4904094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1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91368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29546" y="5365759"/>
            <a:ext cx="376245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70AD47"/>
              </a:buClr>
              <a:buSzPct val="100000"/>
            </a:pPr>
            <a:r>
              <a:rPr lang="ru-RU" sz="2000" dirty="0">
                <a:solidFill>
                  <a:srgbClr val="444444"/>
                </a:solidFill>
              </a:rPr>
              <a:t>Нажимаем «Загрузить файл»</a:t>
            </a:r>
          </a:p>
        </p:txBody>
      </p:sp>
      <p:cxnSp>
        <p:nvCxnSpPr>
          <p:cNvPr id="13" name="Прямая со стрелкой 12"/>
          <p:cNvCxnSpPr>
            <a:stCxn id="11" idx="0"/>
          </p:cNvCxnSpPr>
          <p:nvPr/>
        </p:nvCxnSpPr>
        <p:spPr>
          <a:xfrm flipV="1">
            <a:off x="10310773" y="4269105"/>
            <a:ext cx="225385" cy="10966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8" idx="3"/>
          </p:cNvCxnSpPr>
          <p:nvPr/>
        </p:nvCxnSpPr>
        <p:spPr>
          <a:xfrm>
            <a:off x="3068320" y="1453087"/>
            <a:ext cx="2194242" cy="2025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8179" y="1099144"/>
            <a:ext cx="241014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70AD47"/>
              </a:buClr>
              <a:buSzPct val="100000"/>
            </a:pPr>
            <a:r>
              <a:rPr lang="ru-RU" sz="2000" dirty="0">
                <a:solidFill>
                  <a:srgbClr val="444444"/>
                </a:solidFill>
              </a:rPr>
              <a:t>Выбираем нужный документ</a:t>
            </a:r>
          </a:p>
        </p:txBody>
      </p:sp>
    </p:spTree>
    <p:extLst>
      <p:ext uri="{BB962C8B-B14F-4D97-AF65-F5344CB8AC3E}">
        <p14:creationId xmlns:p14="http://schemas.microsoft.com/office/powerpoint/2010/main" val="288651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Проверка файла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970280"/>
            <a:ext cx="8382000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20" y="2267527"/>
            <a:ext cx="4980940" cy="18867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Прямая со стрелкой 7"/>
          <p:cNvCxnSpPr>
            <a:endCxn id="6" idx="1"/>
          </p:cNvCxnSpPr>
          <p:nvPr/>
        </p:nvCxnSpPr>
        <p:spPr>
          <a:xfrm flipV="1">
            <a:off x="1544320" y="3210887"/>
            <a:ext cx="5422900" cy="1909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360" y="4352570"/>
            <a:ext cx="3717290" cy="21414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Прямая со стрелкой 10"/>
          <p:cNvCxnSpPr>
            <a:endCxn id="10" idx="1"/>
          </p:cNvCxnSpPr>
          <p:nvPr/>
        </p:nvCxnSpPr>
        <p:spPr>
          <a:xfrm flipV="1">
            <a:off x="1544320" y="5423311"/>
            <a:ext cx="6289040" cy="511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0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Проверка файла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7" y="695824"/>
            <a:ext cx="11068368" cy="1723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82" y="2390411"/>
            <a:ext cx="11469385" cy="9522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29" y="3481704"/>
            <a:ext cx="7900359" cy="31730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11529" y="2529840"/>
            <a:ext cx="9988551" cy="4043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66CC"/>
              </a:solidFill>
            </a:endParaRPr>
          </a:p>
        </p:txBody>
      </p:sp>
      <p:cxnSp>
        <p:nvCxnSpPr>
          <p:cNvPr id="14" name="Соединительная линия уступом 13"/>
          <p:cNvCxnSpPr>
            <a:endCxn id="12" idx="3"/>
          </p:cNvCxnSpPr>
          <p:nvPr/>
        </p:nvCxnSpPr>
        <p:spPr>
          <a:xfrm rot="5400000">
            <a:off x="9743440" y="3180080"/>
            <a:ext cx="2428240" cy="314960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27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6574" y="747097"/>
            <a:ext cx="12058851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-8087"/>
            <a:ext cx="8686800" cy="788036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066800" marR="5080" indent="-1031875" algn="ctr">
              <a:lnSpc>
                <a:spcPts val="2690"/>
              </a:lnSpc>
              <a:spcBef>
                <a:spcPts val="745"/>
              </a:spcBef>
            </a:pPr>
            <a:r>
              <a:rPr lang="ru-RU" sz="2800" spc="-10" dirty="0"/>
              <a:t>Сервис определения особенностей проведения процедуры</a:t>
            </a:r>
            <a:endParaRPr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68941"/>
            <a:ext cx="11887200" cy="187569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71800"/>
            <a:ext cx="11973025" cy="21487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797897"/>
            <a:ext cx="1323975" cy="11811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" y="5186793"/>
            <a:ext cx="11853964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4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52831"/>
            <a:ext cx="8686800" cy="788036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066800" marR="5080" indent="-1031875" algn="ctr">
              <a:lnSpc>
                <a:spcPts val="2690"/>
              </a:lnSpc>
              <a:spcBef>
                <a:spcPts val="745"/>
              </a:spcBef>
            </a:pPr>
            <a:r>
              <a:rPr lang="ru-RU" sz="2800" spc="-10" dirty="0"/>
              <a:t>Сервис определения особенностей проведения процедуры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8" y="990601"/>
            <a:ext cx="11968593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656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52831"/>
            <a:ext cx="8686800" cy="788036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066800" marR="5080" indent="-1031875" algn="ctr">
              <a:lnSpc>
                <a:spcPts val="2690"/>
              </a:lnSpc>
              <a:spcBef>
                <a:spcPts val="745"/>
              </a:spcBef>
            </a:pPr>
            <a:r>
              <a:rPr lang="ru-RU" sz="2800" spc="-10" dirty="0"/>
              <a:t>Сервис определения особенностей проведения процедуры</a:t>
            </a:r>
            <a:endParaRPr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40867"/>
            <a:ext cx="11279322" cy="5792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229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303525" y="52831"/>
            <a:ext cx="7584948" cy="44178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066800" marR="5080" indent="-1031875" algn="ctr">
              <a:lnSpc>
                <a:spcPts val="2690"/>
              </a:lnSpc>
              <a:spcBef>
                <a:spcPts val="745"/>
              </a:spcBef>
            </a:pPr>
            <a:r>
              <a:rPr lang="ru-RU" sz="2800" spc="-10" dirty="0"/>
              <a:t>Сервис</a:t>
            </a:r>
            <a:r>
              <a:rPr lang="ru-RU" sz="2800" spc="35" dirty="0"/>
              <a:t>ы для заказчиков РТС-тендер</a:t>
            </a:r>
            <a:endParaRPr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1219200"/>
            <a:ext cx="11963400" cy="45556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8916" y="134873"/>
            <a:ext cx="7696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Квотирование</a:t>
            </a:r>
            <a:r>
              <a:rPr sz="2800" spc="50" dirty="0"/>
              <a:t> </a:t>
            </a:r>
            <a:r>
              <a:rPr sz="2800" spc="-15" dirty="0"/>
              <a:t>закупок</a:t>
            </a:r>
            <a:r>
              <a:rPr sz="2800" spc="25" dirty="0"/>
              <a:t> </a:t>
            </a:r>
            <a:r>
              <a:rPr sz="2800" spc="-10" dirty="0"/>
              <a:t>российских</a:t>
            </a:r>
            <a:r>
              <a:rPr sz="2800" spc="75" dirty="0"/>
              <a:t> </a:t>
            </a:r>
            <a:r>
              <a:rPr sz="2800" spc="-20" dirty="0"/>
              <a:t>товаров</a:t>
            </a:r>
            <a:endParaRPr sz="2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08204" y="755904"/>
            <a:ext cx="11630025" cy="6096000"/>
            <a:chOff x="108204" y="755904"/>
            <a:chExt cx="11630025" cy="6096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4" y="868680"/>
              <a:ext cx="11629644" cy="26182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715" y="3403091"/>
              <a:ext cx="11248644" cy="34488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412" y="755904"/>
              <a:ext cx="963168" cy="856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6677" y="999744"/>
            <a:ext cx="12105640" cy="2801620"/>
            <a:chOff x="86677" y="999744"/>
            <a:chExt cx="12105640" cy="28016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011" y="1427988"/>
              <a:ext cx="12019788" cy="23637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439" y="1423416"/>
              <a:ext cx="12029440" cy="2372995"/>
            </a:xfrm>
            <a:custGeom>
              <a:avLst/>
              <a:gdLst/>
              <a:ahLst/>
              <a:cxnLst/>
              <a:rect l="l" t="t" r="r" b="b"/>
              <a:pathLst>
                <a:path w="12029440" h="2372995">
                  <a:moveTo>
                    <a:pt x="0" y="2372868"/>
                  </a:moveTo>
                  <a:lnTo>
                    <a:pt x="12028932" y="2372868"/>
                  </a:lnTo>
                  <a:lnTo>
                    <a:pt x="12028932" y="0"/>
                  </a:lnTo>
                  <a:lnTo>
                    <a:pt x="0" y="0"/>
                  </a:lnTo>
                  <a:lnTo>
                    <a:pt x="0" y="2372868"/>
                  </a:lnTo>
                  <a:close/>
                </a:path>
              </a:pathLst>
            </a:custGeom>
            <a:ln w="9144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735" y="999744"/>
              <a:ext cx="12018645" cy="368935"/>
            </a:xfrm>
            <a:custGeom>
              <a:avLst/>
              <a:gdLst/>
              <a:ahLst/>
              <a:cxnLst/>
              <a:rect l="l" t="t" r="r" b="b"/>
              <a:pathLst>
                <a:path w="12018645" h="368934">
                  <a:moveTo>
                    <a:pt x="1201826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2018264" y="368808"/>
                  </a:lnTo>
                  <a:lnTo>
                    <a:pt x="12018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2171" y="1026667"/>
            <a:ext cx="3627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лист.</a:t>
            </a:r>
            <a:r>
              <a:rPr sz="18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Сводная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таблица</a:t>
            </a:r>
            <a:r>
              <a:rPr sz="18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отчета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444" y="4492752"/>
            <a:ext cx="12068810" cy="370840"/>
          </a:xfrm>
          <a:custGeom>
            <a:avLst/>
            <a:gdLst/>
            <a:ahLst/>
            <a:cxnLst/>
            <a:rect l="l" t="t" r="r" b="b"/>
            <a:pathLst>
              <a:path w="12068810" h="370839">
                <a:moveTo>
                  <a:pt x="0" y="370331"/>
                </a:moveTo>
                <a:lnTo>
                  <a:pt x="12068556" y="370331"/>
                </a:lnTo>
                <a:lnTo>
                  <a:pt x="12068556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2184" y="4521454"/>
            <a:ext cx="37515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лист.</a:t>
            </a:r>
            <a:r>
              <a:rPr sz="18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Детализированный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отчет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2964" y="4905755"/>
            <a:ext cx="12037060" cy="1493520"/>
            <a:chOff x="92964" y="4905755"/>
            <a:chExt cx="12037060" cy="14935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08" y="4914899"/>
              <a:ext cx="12018264" cy="147523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536" y="4910327"/>
              <a:ext cx="12027535" cy="1484630"/>
            </a:xfrm>
            <a:custGeom>
              <a:avLst/>
              <a:gdLst/>
              <a:ahLst/>
              <a:cxnLst/>
              <a:rect l="l" t="t" r="r" b="b"/>
              <a:pathLst>
                <a:path w="12027535" h="1484629">
                  <a:moveTo>
                    <a:pt x="0" y="1484376"/>
                  </a:moveTo>
                  <a:lnTo>
                    <a:pt x="12027408" y="1484376"/>
                  </a:lnTo>
                  <a:lnTo>
                    <a:pt x="12027408" y="0"/>
                  </a:lnTo>
                  <a:lnTo>
                    <a:pt x="0" y="0"/>
                  </a:lnTo>
                  <a:lnTo>
                    <a:pt x="0" y="1484376"/>
                  </a:lnTo>
                  <a:close/>
                </a:path>
              </a:pathLst>
            </a:custGeom>
            <a:ln w="9144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2248916" y="134873"/>
            <a:ext cx="7696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Квотирование</a:t>
            </a:r>
            <a:r>
              <a:rPr sz="2800" spc="50" dirty="0"/>
              <a:t> </a:t>
            </a:r>
            <a:r>
              <a:rPr sz="2800" spc="-15" dirty="0"/>
              <a:t>закупок</a:t>
            </a:r>
            <a:r>
              <a:rPr sz="2800" spc="25" dirty="0"/>
              <a:t> </a:t>
            </a:r>
            <a:r>
              <a:rPr sz="2800" spc="-10" dirty="0"/>
              <a:t>российских</a:t>
            </a:r>
            <a:r>
              <a:rPr sz="2800" spc="75" dirty="0"/>
              <a:t> </a:t>
            </a:r>
            <a:r>
              <a:rPr sz="2800" spc="-20" dirty="0"/>
              <a:t>товаров</a:t>
            </a:r>
            <a:endParaRPr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06" y="255778"/>
            <a:ext cx="1279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3525" y="52831"/>
            <a:ext cx="7584948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algn="ctr">
              <a:lnSpc>
                <a:spcPts val="2590"/>
              </a:lnSpc>
              <a:spcBef>
                <a:spcPts val="100"/>
              </a:spcBef>
            </a:pPr>
            <a:r>
              <a:rPr sz="2400" spc="-5" dirty="0"/>
              <a:t>СПЕЦИАЛЬНАЯ</a:t>
            </a:r>
            <a:r>
              <a:rPr sz="2400" spc="10" dirty="0"/>
              <a:t> </a:t>
            </a:r>
            <a:r>
              <a:rPr sz="2400" spc="-35" dirty="0"/>
              <a:t>ПРОГРАММА</a:t>
            </a:r>
            <a:endParaRPr sz="2400" dirty="0"/>
          </a:p>
          <a:p>
            <a:pPr marL="492759" algn="ctr">
              <a:lnSpc>
                <a:spcPts val="2590"/>
              </a:lnSpc>
            </a:pPr>
            <a:r>
              <a:rPr sz="2400" spc="-25" dirty="0"/>
              <a:t>«ГОСУДАРСТВЕННЫЙ</a:t>
            </a:r>
            <a:r>
              <a:rPr sz="2400" spc="30" dirty="0"/>
              <a:t> </a:t>
            </a:r>
            <a:r>
              <a:rPr sz="2400" spc="-20" dirty="0"/>
              <a:t>ЗАКАЗЧИК</a:t>
            </a:r>
            <a:r>
              <a:rPr sz="2400" spc="-15" dirty="0"/>
              <a:t> </a:t>
            </a:r>
            <a:r>
              <a:rPr sz="2400" spc="-5" dirty="0"/>
              <a:t>202</a:t>
            </a:r>
            <a:r>
              <a:rPr lang="ru-RU" sz="2400" spc="-5" dirty="0"/>
              <a:t>2</a:t>
            </a:r>
            <a:r>
              <a:rPr sz="2400" spc="-5" dirty="0"/>
              <a:t>»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537716" y="757427"/>
            <a:ext cx="8859520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310"/>
              </a:spcBef>
            </a:pPr>
            <a:r>
              <a:rPr sz="1800" spc="-10" dirty="0">
                <a:solidFill>
                  <a:srgbClr val="3366CC"/>
                </a:solidFill>
                <a:latin typeface="Microsoft Sans Serif"/>
                <a:cs typeface="Microsoft Sans Serif"/>
              </a:rPr>
              <a:t>ИННОВАЦИОННАЯ</a:t>
            </a:r>
            <a:r>
              <a:rPr sz="1800" spc="45" dirty="0">
                <a:solidFill>
                  <a:srgbClr val="3366CC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3366CC"/>
                </a:solidFill>
                <a:latin typeface="Microsoft Sans Serif"/>
                <a:cs typeface="Microsoft Sans Serif"/>
              </a:rPr>
              <a:t>МЕТОДИКА</a:t>
            </a:r>
            <a:r>
              <a:rPr sz="1800" spc="15" dirty="0">
                <a:solidFill>
                  <a:srgbClr val="3366CC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3366CC"/>
                </a:solidFill>
                <a:latin typeface="Microsoft Sans Serif"/>
                <a:cs typeface="Microsoft Sans Serif"/>
              </a:rPr>
              <a:t>ПОДГОТОВКИ</a:t>
            </a:r>
            <a:r>
              <a:rPr sz="1800" dirty="0">
                <a:solidFill>
                  <a:srgbClr val="3366CC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366CC"/>
                </a:solidFill>
                <a:latin typeface="Microsoft Sans Serif"/>
                <a:cs typeface="Microsoft Sans Serif"/>
              </a:rPr>
              <a:t>И</a:t>
            </a:r>
            <a:r>
              <a:rPr sz="1800" spc="30" dirty="0">
                <a:solidFill>
                  <a:srgbClr val="3366CC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3366CC"/>
                </a:solidFill>
                <a:latin typeface="Microsoft Sans Serif"/>
                <a:cs typeface="Microsoft Sans Serif"/>
              </a:rPr>
              <a:t>ПОДДЕРЖАНИЯ</a:t>
            </a:r>
            <a:r>
              <a:rPr sz="1800" spc="25" dirty="0">
                <a:solidFill>
                  <a:srgbClr val="3366CC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3366CC"/>
                </a:solidFill>
                <a:latin typeface="Microsoft Sans Serif"/>
                <a:cs typeface="Microsoft Sans Serif"/>
              </a:rPr>
              <a:t>ВЫСОКОГО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30" dirty="0">
                <a:solidFill>
                  <a:srgbClr val="3366CC"/>
                </a:solidFill>
                <a:latin typeface="Microsoft Sans Serif"/>
                <a:cs typeface="Microsoft Sans Serif"/>
              </a:rPr>
              <a:t>ПРОФЕССИОНАЛЬНОГО</a:t>
            </a:r>
            <a:r>
              <a:rPr sz="1800" spc="45" dirty="0">
                <a:solidFill>
                  <a:srgbClr val="3366CC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366CC"/>
                </a:solidFill>
                <a:latin typeface="Microsoft Sans Serif"/>
                <a:cs typeface="Microsoft Sans Serif"/>
              </a:rPr>
              <a:t>УРОВНЯ</a:t>
            </a:r>
            <a:r>
              <a:rPr sz="1800" spc="5" dirty="0">
                <a:solidFill>
                  <a:srgbClr val="3366CC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3366CC"/>
                </a:solidFill>
                <a:latin typeface="Microsoft Sans Serif"/>
                <a:cs typeface="Microsoft Sans Serif"/>
              </a:rPr>
              <a:t>СПЕЦИАЛИСТОВ</a:t>
            </a:r>
            <a:r>
              <a:rPr sz="1800" spc="45" dirty="0">
                <a:solidFill>
                  <a:srgbClr val="3366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3366CC"/>
                </a:solidFill>
                <a:latin typeface="Microsoft Sans Serif"/>
                <a:cs typeface="Microsoft Sans Serif"/>
              </a:rPr>
              <a:t>ПО</a:t>
            </a:r>
            <a:r>
              <a:rPr sz="1800" spc="15" dirty="0">
                <a:solidFill>
                  <a:srgbClr val="3366CC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3366CC"/>
                </a:solidFill>
                <a:latin typeface="Microsoft Sans Serif"/>
                <a:cs typeface="Microsoft Sans Serif"/>
              </a:rPr>
              <a:t>ЗАКУПКАМ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4236" y="2868167"/>
            <a:ext cx="11468100" cy="384175"/>
            <a:chOff x="364236" y="2868167"/>
            <a:chExt cx="11468100" cy="3841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236" y="2868167"/>
              <a:ext cx="2734056" cy="3840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3552" y="2868167"/>
              <a:ext cx="2734055" cy="3840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2868" y="2868167"/>
              <a:ext cx="2734056" cy="384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93707" y="2868167"/>
              <a:ext cx="2738628" cy="38404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64236" y="3252215"/>
            <a:ext cx="2734310" cy="24371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0815" rIns="0" bIns="0" rtlCol="0">
            <a:spAutoFit/>
          </a:bodyPr>
          <a:lstStyle/>
          <a:p>
            <a:pPr marL="235585" marR="227965" algn="ctr">
              <a:lnSpc>
                <a:spcPts val="1510"/>
              </a:lnSpc>
              <a:spcBef>
                <a:spcPts val="1345"/>
              </a:spcBef>
            </a:pP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Динамически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обновляемая </a:t>
            </a:r>
            <a:r>
              <a:rPr sz="1400" spc="-37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база</a:t>
            </a:r>
            <a:r>
              <a:rPr sz="1400" spc="-3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специальных</a:t>
            </a:r>
            <a:r>
              <a:rPr sz="1400" spc="-6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знаний</a:t>
            </a:r>
            <a:r>
              <a:rPr sz="1400" spc="-3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в </a:t>
            </a:r>
            <a:r>
              <a:rPr sz="1400" spc="-37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сфере</a:t>
            </a:r>
            <a:r>
              <a:rPr sz="1400" spc="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444444"/>
                </a:solidFill>
                <a:latin typeface="Segoe UI"/>
                <a:cs typeface="Segoe UI"/>
              </a:rPr>
              <a:t>государственных</a:t>
            </a:r>
            <a:r>
              <a:rPr sz="1400" spc="-1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и </a:t>
            </a:r>
            <a:r>
              <a:rPr sz="1400" spc="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муниципальных</a:t>
            </a:r>
            <a:r>
              <a:rPr sz="1400" spc="-2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444444"/>
                </a:solidFill>
                <a:latin typeface="Segoe UI"/>
                <a:cs typeface="Segoe UI"/>
              </a:rPr>
              <a:t>закупок,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ts val="1410"/>
              </a:lnSpc>
            </a:pP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с</a:t>
            </a:r>
            <a:r>
              <a:rPr sz="1400" spc="-10" dirty="0">
                <a:solidFill>
                  <a:srgbClr val="444444"/>
                </a:solidFill>
                <a:latin typeface="Segoe UI"/>
                <a:cs typeface="Segoe UI"/>
              </a:rPr>
              <a:t>о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де</a:t>
            </a:r>
            <a:r>
              <a:rPr sz="1400" spc="-25" dirty="0">
                <a:solidFill>
                  <a:srgbClr val="444444"/>
                </a:solidFill>
                <a:latin typeface="Segoe UI"/>
                <a:cs typeface="Segoe UI"/>
              </a:rPr>
              <a:t>р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жаща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я</a:t>
            </a:r>
            <a:r>
              <a:rPr sz="1400" spc="-2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э</a:t>
            </a:r>
            <a:r>
              <a:rPr sz="1400" spc="-30" dirty="0">
                <a:solidFill>
                  <a:srgbClr val="444444"/>
                </a:solidFill>
                <a:latin typeface="Segoe UI"/>
                <a:cs typeface="Segoe UI"/>
              </a:rPr>
              <a:t>к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спе</a:t>
            </a:r>
            <a:r>
              <a:rPr sz="1400" spc="-25" dirty="0">
                <a:solidFill>
                  <a:srgbClr val="444444"/>
                </a:solidFill>
                <a:latin typeface="Segoe UI"/>
                <a:cs typeface="Segoe UI"/>
              </a:rPr>
              <a:t>р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т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н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ые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ts val="1515"/>
              </a:lnSpc>
            </a:pP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разъяснения</a:t>
            </a:r>
            <a:endParaRPr sz="1400">
              <a:latin typeface="Segoe UI"/>
              <a:cs typeface="Segoe UI"/>
            </a:endParaRPr>
          </a:p>
          <a:p>
            <a:pPr marL="420370" marR="413384" indent="205740">
              <a:lnSpc>
                <a:spcPts val="1510"/>
              </a:lnSpc>
              <a:spcBef>
                <a:spcPts val="110"/>
              </a:spcBef>
            </a:pP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законодательства,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 нормативных 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актов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и </a:t>
            </a:r>
            <a:r>
              <a:rPr sz="1400" spc="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правоприменительной</a:t>
            </a:r>
            <a:endParaRPr sz="1400">
              <a:latin typeface="Segoe UI"/>
              <a:cs typeface="Segoe UI"/>
            </a:endParaRPr>
          </a:p>
          <a:p>
            <a:pPr marL="988694">
              <a:lnSpc>
                <a:spcPts val="1495"/>
              </a:lnSpc>
            </a:pP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практики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2867" y="3252215"/>
            <a:ext cx="2734310" cy="24371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469265" marR="287655" indent="-173990">
              <a:lnSpc>
                <a:spcPts val="1510"/>
              </a:lnSpc>
              <a:spcBef>
                <a:spcPts val="1425"/>
              </a:spcBef>
            </a:pP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Специальные</a:t>
            </a:r>
            <a:r>
              <a:rPr sz="1400" spc="-7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условия</a:t>
            </a:r>
            <a:r>
              <a:rPr sz="1400" spc="-6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444444"/>
                </a:solidFill>
                <a:latin typeface="Segoe UI"/>
                <a:cs typeface="Segoe UI"/>
              </a:rPr>
              <a:t>для </a:t>
            </a:r>
            <a:r>
              <a:rPr sz="1400" spc="-37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получения диплома о </a:t>
            </a:r>
            <a:r>
              <a:rPr sz="1400" spc="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профессиональной</a:t>
            </a:r>
            <a:endParaRPr sz="1400">
              <a:latin typeface="Segoe UI"/>
              <a:cs typeface="Segoe UI"/>
            </a:endParaRPr>
          </a:p>
          <a:p>
            <a:pPr marL="536575" marR="527050" algn="ctr">
              <a:lnSpc>
                <a:spcPts val="1510"/>
              </a:lnSpc>
              <a:spcBef>
                <a:spcPts val="10"/>
              </a:spcBef>
            </a:pP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перепод</a:t>
            </a:r>
            <a:r>
              <a:rPr sz="1400" spc="-30" dirty="0">
                <a:solidFill>
                  <a:srgbClr val="444444"/>
                </a:solidFill>
                <a:latin typeface="Segoe UI"/>
                <a:cs typeface="Segoe UI"/>
              </a:rPr>
              <a:t>г</a:t>
            </a:r>
            <a:r>
              <a:rPr sz="1400" spc="-20" dirty="0">
                <a:solidFill>
                  <a:srgbClr val="444444"/>
                </a:solidFill>
                <a:latin typeface="Segoe UI"/>
                <a:cs typeface="Segoe UI"/>
              </a:rPr>
              <a:t>о</a:t>
            </a:r>
            <a:r>
              <a:rPr sz="1400" spc="-25" dirty="0">
                <a:solidFill>
                  <a:srgbClr val="444444"/>
                </a:solidFill>
                <a:latin typeface="Segoe UI"/>
                <a:cs typeface="Segoe UI"/>
              </a:rPr>
              <a:t>т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ов</a:t>
            </a:r>
            <a:r>
              <a:rPr sz="1400" spc="-25" dirty="0">
                <a:solidFill>
                  <a:srgbClr val="444444"/>
                </a:solidFill>
                <a:latin typeface="Segoe UI"/>
                <a:cs typeface="Segoe UI"/>
              </a:rPr>
              <a:t>к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е</a:t>
            </a:r>
            <a:r>
              <a:rPr sz="1400" spc="-3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и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ли  </a:t>
            </a:r>
            <a:r>
              <a:rPr sz="1400" spc="-10" dirty="0">
                <a:solidFill>
                  <a:srgbClr val="444444"/>
                </a:solidFill>
                <a:latin typeface="Segoe UI"/>
                <a:cs typeface="Segoe UI"/>
              </a:rPr>
              <a:t>удостоверения</a:t>
            </a:r>
            <a:r>
              <a:rPr sz="1400" spc="-4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о</a:t>
            </a:r>
            <a:endParaRPr sz="1400">
              <a:latin typeface="Segoe UI"/>
              <a:cs typeface="Segoe UI"/>
            </a:endParaRPr>
          </a:p>
          <a:p>
            <a:pPr marL="635" algn="ctr">
              <a:lnSpc>
                <a:spcPts val="1490"/>
              </a:lnSpc>
            </a:pP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повышении</a:t>
            </a:r>
            <a:r>
              <a:rPr sz="1400" spc="-3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квалификации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93707" y="3252215"/>
            <a:ext cx="2734310" cy="24371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27025" marR="318135" algn="ctr">
              <a:lnSpc>
                <a:spcPts val="1510"/>
              </a:lnSpc>
              <a:spcBef>
                <a:spcPts val="1090"/>
              </a:spcBef>
            </a:pPr>
            <a:r>
              <a:rPr sz="1400" spc="-5" dirty="0">
                <a:solidFill>
                  <a:srgbClr val="FF465A"/>
                </a:solidFill>
                <a:latin typeface="Segoe UI"/>
                <a:cs typeface="Segoe UI"/>
              </a:rPr>
              <a:t>27</a:t>
            </a:r>
            <a:r>
              <a:rPr sz="1400" spc="-25" dirty="0">
                <a:solidFill>
                  <a:srgbClr val="FF465A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465A"/>
                </a:solidFill>
                <a:latin typeface="Segoe UI"/>
                <a:cs typeface="Segoe UI"/>
              </a:rPr>
              <a:t>000+</a:t>
            </a:r>
            <a:r>
              <a:rPr sz="1400" spc="-15" dirty="0">
                <a:solidFill>
                  <a:srgbClr val="FF465A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специалистов</a:t>
            </a:r>
            <a:r>
              <a:rPr sz="1400" spc="-3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по </a:t>
            </a:r>
            <a:r>
              <a:rPr sz="1400" spc="-36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закупкам,</a:t>
            </a:r>
            <a:r>
              <a:rPr sz="1400" spc="-2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444444"/>
                </a:solidFill>
                <a:latin typeface="Segoe UI"/>
                <a:cs typeface="Segoe UI"/>
              </a:rPr>
              <a:t>которые</a:t>
            </a:r>
            <a:endParaRPr sz="1400">
              <a:latin typeface="Segoe UI"/>
              <a:cs typeface="Segoe UI"/>
            </a:endParaRPr>
          </a:p>
          <a:p>
            <a:pPr marL="355600" marR="349250" algn="ctr">
              <a:lnSpc>
                <a:spcPts val="1510"/>
              </a:lnSpc>
            </a:pP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пользуются</a:t>
            </a:r>
            <a:r>
              <a:rPr sz="1400" spc="-7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программой </a:t>
            </a:r>
            <a:r>
              <a:rPr sz="1400" spc="-37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каждый</a:t>
            </a:r>
            <a:r>
              <a:rPr sz="1400" spc="-1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день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3552" y="3252215"/>
            <a:ext cx="2734310" cy="24371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0025" rIns="0" bIns="0" rtlCol="0">
            <a:spAutoFit/>
          </a:bodyPr>
          <a:lstStyle/>
          <a:p>
            <a:pPr marL="203200" marR="197485" indent="1270" algn="ctr">
              <a:lnSpc>
                <a:spcPct val="90000"/>
              </a:lnSpc>
              <a:spcBef>
                <a:spcPts val="1575"/>
              </a:spcBef>
            </a:pP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Своевременное </a:t>
            </a:r>
            <a:r>
              <a:rPr sz="1400" spc="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информирование</a:t>
            </a:r>
            <a:r>
              <a:rPr sz="1400" spc="-5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о</a:t>
            </a:r>
            <a:r>
              <a:rPr sz="1400" spc="-1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444444"/>
                </a:solidFill>
                <a:latin typeface="Segoe UI"/>
                <a:cs typeface="Segoe UI"/>
              </a:rPr>
              <a:t>том,</a:t>
            </a:r>
            <a:r>
              <a:rPr sz="1400" spc="-2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444444"/>
                </a:solidFill>
                <a:latin typeface="Segoe UI"/>
                <a:cs typeface="Segoe UI"/>
              </a:rPr>
              <a:t>что </a:t>
            </a:r>
            <a:r>
              <a:rPr sz="1400" spc="-37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изменяется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в 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госзакупках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и </a:t>
            </a:r>
            <a:r>
              <a:rPr sz="1400" spc="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как </a:t>
            </a:r>
            <a:r>
              <a:rPr sz="1400" spc="-15" dirty="0">
                <a:solidFill>
                  <a:srgbClr val="444444"/>
                </a:solidFill>
                <a:latin typeface="Segoe UI"/>
                <a:cs typeface="Segoe UI"/>
              </a:rPr>
              <a:t>это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 применять</a:t>
            </a:r>
            <a:r>
              <a:rPr sz="1400" spc="-1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на </a:t>
            </a:r>
            <a:r>
              <a:rPr sz="1400" spc="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444444"/>
                </a:solidFill>
                <a:latin typeface="Segoe UI"/>
                <a:cs typeface="Segoe UI"/>
              </a:rPr>
              <a:t>практике,</a:t>
            </a:r>
            <a:r>
              <a:rPr sz="1400" spc="-1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20" dirty="0">
                <a:solidFill>
                  <a:srgbClr val="444444"/>
                </a:solidFill>
                <a:latin typeface="Segoe UI"/>
                <a:cs typeface="Segoe UI"/>
              </a:rPr>
              <a:t>это</a:t>
            </a:r>
            <a:r>
              <a:rPr sz="1400" spc="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разъяснения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20" dirty="0">
                <a:solidFill>
                  <a:srgbClr val="444444"/>
                </a:solidFill>
                <a:latin typeface="Segoe UI"/>
                <a:cs typeface="Segoe UI"/>
              </a:rPr>
              <a:t>ФАС,</a:t>
            </a:r>
            <a:r>
              <a:rPr sz="1400" spc="-1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письма</a:t>
            </a:r>
            <a:r>
              <a:rPr sz="1400" spc="-2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и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приказы</a:t>
            </a:r>
            <a:endParaRPr sz="1400">
              <a:latin typeface="Segoe UI"/>
              <a:cs typeface="Segoe UI"/>
            </a:endParaRPr>
          </a:p>
          <a:p>
            <a:pPr marL="635" algn="ctr">
              <a:lnSpc>
                <a:spcPts val="1430"/>
              </a:lnSpc>
            </a:pP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профильных</a:t>
            </a:r>
            <a:r>
              <a:rPr sz="1400" spc="-6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министерств</a:t>
            </a:r>
            <a:r>
              <a:rPr sz="1400" spc="-2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и</a:t>
            </a:r>
            <a:endParaRPr sz="1400">
              <a:latin typeface="Segoe UI"/>
              <a:cs typeface="Segoe UI"/>
            </a:endParaRPr>
          </a:p>
          <a:p>
            <a:pPr marL="248920" marR="239395" algn="ctr">
              <a:lnSpc>
                <a:spcPts val="1510"/>
              </a:lnSpc>
              <a:spcBef>
                <a:spcPts val="110"/>
              </a:spcBef>
            </a:pP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ведомств,</a:t>
            </a:r>
            <a:r>
              <a:rPr sz="1400" spc="-3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решения</a:t>
            </a:r>
            <a:r>
              <a:rPr sz="1400" spc="-1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15" dirty="0">
                <a:solidFill>
                  <a:srgbClr val="444444"/>
                </a:solidFill>
                <a:latin typeface="Segoe UI"/>
                <a:cs typeface="Segoe UI"/>
              </a:rPr>
              <a:t>судов</a:t>
            </a:r>
            <a:r>
              <a:rPr sz="1400" spc="-4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444444"/>
                </a:solidFill>
                <a:latin typeface="Segoe UI"/>
                <a:cs typeface="Segoe UI"/>
              </a:rPr>
              <a:t>и </a:t>
            </a:r>
            <a:r>
              <a:rPr sz="1400" spc="-36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444444"/>
                </a:solidFill>
                <a:latin typeface="Segoe UI"/>
                <a:cs typeface="Segoe UI"/>
              </a:rPr>
              <a:t>рекомендации</a:t>
            </a:r>
            <a:r>
              <a:rPr sz="1400" spc="-2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444444"/>
                </a:solidFill>
                <a:latin typeface="Segoe UI"/>
                <a:cs typeface="Segoe UI"/>
              </a:rPr>
              <a:t>экспертов</a:t>
            </a:r>
            <a:endParaRPr sz="1400">
              <a:latin typeface="Segoe UI"/>
              <a:cs typeface="Segoe UI"/>
            </a:endParaRPr>
          </a:p>
          <a:p>
            <a:pPr marL="902969">
              <a:lnSpc>
                <a:spcPct val="100000"/>
              </a:lnSpc>
              <a:spcBef>
                <a:spcPts val="830"/>
              </a:spcBef>
            </a:pPr>
            <a:r>
              <a:rPr sz="1600" spc="-15" dirty="0">
                <a:solidFill>
                  <a:srgbClr val="FF465A"/>
                </a:solidFill>
                <a:latin typeface="Microsoft Sans Serif"/>
                <a:cs typeface="Microsoft Sans Serif"/>
              </a:rPr>
              <a:t>*НОВОЕ!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085" marR="168275" algn="ctr">
              <a:lnSpc>
                <a:spcPts val="1825"/>
              </a:lnSpc>
              <a:spcBef>
                <a:spcPts val="95"/>
              </a:spcBef>
            </a:pPr>
            <a:r>
              <a:rPr spc="-5" dirty="0"/>
              <a:t>В 20</a:t>
            </a:r>
            <a:r>
              <a:rPr lang="ru-RU" spc="-5" dirty="0"/>
              <a:t>20</a:t>
            </a:r>
            <a:r>
              <a:rPr spc="5" dirty="0"/>
              <a:t> </a:t>
            </a:r>
            <a:r>
              <a:rPr spc="-15" dirty="0"/>
              <a:t>году</a:t>
            </a:r>
            <a:r>
              <a:rPr spc="25" dirty="0"/>
              <a:t> </a:t>
            </a:r>
            <a:r>
              <a:rPr spc="-15" dirty="0"/>
              <a:t>РТС-тендер</a:t>
            </a:r>
            <a:r>
              <a:rPr dirty="0"/>
              <a:t> выступил</a:t>
            </a:r>
            <a:r>
              <a:rPr spc="30" dirty="0"/>
              <a:t> </a:t>
            </a:r>
            <a:r>
              <a:rPr spc="-5" dirty="0"/>
              <a:t>с</a:t>
            </a:r>
            <a:r>
              <a:rPr spc="-10" dirty="0"/>
              <a:t> инициативным</a:t>
            </a:r>
            <a:r>
              <a:rPr spc="45" dirty="0"/>
              <a:t> </a:t>
            </a:r>
            <a:r>
              <a:rPr spc="-10" dirty="0"/>
              <a:t>предложением</a:t>
            </a:r>
            <a:r>
              <a:rPr spc="30" dirty="0"/>
              <a:t> </a:t>
            </a:r>
            <a:r>
              <a:rPr spc="-5" dirty="0"/>
              <a:t>по</a:t>
            </a:r>
            <a:r>
              <a:rPr dirty="0"/>
              <a:t> </a:t>
            </a:r>
            <a:r>
              <a:rPr spc="-20" dirty="0"/>
              <a:t>подготовке</a:t>
            </a:r>
            <a:r>
              <a:rPr spc="25" dirty="0"/>
              <a:t> </a:t>
            </a:r>
            <a:r>
              <a:rPr spc="-10" dirty="0"/>
              <a:t>специалистов</a:t>
            </a:r>
            <a:r>
              <a:rPr spc="15" dirty="0"/>
              <a:t> </a:t>
            </a:r>
            <a:r>
              <a:rPr spc="-5" dirty="0"/>
              <a:t>к</a:t>
            </a:r>
            <a:r>
              <a:rPr spc="10" dirty="0"/>
              <a:t> </a:t>
            </a:r>
            <a:r>
              <a:rPr spc="-10" dirty="0"/>
              <a:t>масштабным</a:t>
            </a:r>
          </a:p>
          <a:p>
            <a:pPr marL="172085" marR="168275" algn="ctr">
              <a:lnSpc>
                <a:spcPts val="1730"/>
              </a:lnSpc>
            </a:pPr>
            <a:r>
              <a:rPr spc="-5" dirty="0"/>
              <a:t>изменениям</a:t>
            </a:r>
            <a:r>
              <a:rPr spc="5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10" dirty="0"/>
              <a:t>сфере</a:t>
            </a:r>
            <a:r>
              <a:rPr spc="20" dirty="0"/>
              <a:t> </a:t>
            </a:r>
            <a:r>
              <a:rPr dirty="0"/>
              <a:t>закупок.</a:t>
            </a:r>
            <a:r>
              <a:rPr spc="40" dirty="0"/>
              <a:t> </a:t>
            </a:r>
            <a:r>
              <a:rPr spc="-10" dirty="0"/>
              <a:t>Для</a:t>
            </a:r>
            <a:r>
              <a:rPr spc="-5" dirty="0"/>
              <a:t> </a:t>
            </a:r>
            <a:r>
              <a:rPr spc="-15" dirty="0"/>
              <a:t>этих</a:t>
            </a:r>
            <a:r>
              <a:rPr spc="15" dirty="0"/>
              <a:t> </a:t>
            </a:r>
            <a:r>
              <a:rPr spc="-5" dirty="0"/>
              <a:t>целей </a:t>
            </a:r>
            <a:r>
              <a:rPr spc="-10" dirty="0"/>
              <a:t>разработана</a:t>
            </a:r>
            <a:r>
              <a:rPr spc="5" dirty="0"/>
              <a:t> </a:t>
            </a:r>
            <a:r>
              <a:rPr spc="-10" dirty="0"/>
              <a:t>специальная</a:t>
            </a:r>
            <a:r>
              <a:rPr spc="10" dirty="0"/>
              <a:t> </a:t>
            </a:r>
            <a:r>
              <a:rPr spc="-5" dirty="0"/>
              <a:t>дистанционная</a:t>
            </a:r>
            <a:r>
              <a:rPr spc="10" dirty="0"/>
              <a:t> </a:t>
            </a:r>
            <a:r>
              <a:rPr spc="-10" dirty="0"/>
              <a:t>программа</a:t>
            </a:r>
          </a:p>
          <a:p>
            <a:pPr marL="172085" marR="166370" algn="ctr">
              <a:lnSpc>
                <a:spcPts val="1825"/>
              </a:lnSpc>
            </a:pPr>
            <a:r>
              <a:rPr spc="-15" dirty="0"/>
              <a:t>«ГОСУДАРСТВЕННЫЙ</a:t>
            </a:r>
            <a:r>
              <a:rPr spc="35" dirty="0"/>
              <a:t> </a:t>
            </a:r>
            <a:r>
              <a:rPr spc="-10" dirty="0"/>
              <a:t>ЗАКАЗЧИК</a:t>
            </a:r>
            <a:r>
              <a:rPr spc="-20" dirty="0"/>
              <a:t> </a:t>
            </a:r>
            <a:r>
              <a:rPr spc="-5" dirty="0"/>
              <a:t>202</a:t>
            </a:r>
            <a:r>
              <a:rPr lang="ru-RU" spc="-5" dirty="0"/>
              <a:t>2</a:t>
            </a:r>
            <a:r>
              <a:rPr spc="-5" dirty="0"/>
              <a:t>».</a:t>
            </a:r>
          </a:p>
          <a:p>
            <a:pPr marL="172085" marR="163830" algn="ctr">
              <a:lnSpc>
                <a:spcPct val="100000"/>
              </a:lnSpc>
              <a:spcBef>
                <a:spcPts val="1505"/>
              </a:spcBef>
            </a:pPr>
            <a:r>
              <a:rPr sz="1800" spc="-10" dirty="0">
                <a:solidFill>
                  <a:srgbClr val="FF465A"/>
                </a:solidFill>
              </a:rPr>
              <a:t>Программа</a:t>
            </a:r>
            <a:r>
              <a:rPr sz="1800" spc="-5" dirty="0">
                <a:solidFill>
                  <a:srgbClr val="FF465A"/>
                </a:solidFill>
              </a:rPr>
              <a:t> </a:t>
            </a:r>
            <a:r>
              <a:rPr sz="1800" spc="-15" dirty="0">
                <a:solidFill>
                  <a:srgbClr val="FF465A"/>
                </a:solidFill>
              </a:rPr>
              <a:t>«ГОСУДАРСТВЕННЫЙ</a:t>
            </a:r>
            <a:r>
              <a:rPr sz="1800" spc="10" dirty="0">
                <a:solidFill>
                  <a:srgbClr val="FF465A"/>
                </a:solidFill>
              </a:rPr>
              <a:t> </a:t>
            </a:r>
            <a:r>
              <a:rPr sz="1800" spc="-10" dirty="0">
                <a:solidFill>
                  <a:srgbClr val="FF465A"/>
                </a:solidFill>
              </a:rPr>
              <a:t>ЗАКАЗЧИК</a:t>
            </a:r>
            <a:r>
              <a:rPr sz="1800" spc="15" dirty="0">
                <a:solidFill>
                  <a:srgbClr val="FF465A"/>
                </a:solidFill>
              </a:rPr>
              <a:t> </a:t>
            </a:r>
            <a:r>
              <a:rPr sz="1800" spc="-5" dirty="0">
                <a:solidFill>
                  <a:srgbClr val="FF465A"/>
                </a:solidFill>
              </a:rPr>
              <a:t>202</a:t>
            </a:r>
            <a:r>
              <a:rPr lang="ru-RU" sz="1800" spc="-5" dirty="0">
                <a:solidFill>
                  <a:srgbClr val="FF465A"/>
                </a:solidFill>
              </a:rPr>
              <a:t>2</a:t>
            </a:r>
            <a:r>
              <a:rPr sz="1800" spc="-5" dirty="0">
                <a:solidFill>
                  <a:srgbClr val="FF465A"/>
                </a:solidFill>
              </a:rPr>
              <a:t>»</a:t>
            </a:r>
            <a:r>
              <a:rPr sz="1800" spc="30" dirty="0">
                <a:solidFill>
                  <a:srgbClr val="FF465A"/>
                </a:solidFill>
              </a:rPr>
              <a:t> </a:t>
            </a:r>
            <a:r>
              <a:rPr sz="1800" dirty="0">
                <a:solidFill>
                  <a:srgbClr val="FF465A"/>
                </a:solidFill>
              </a:rPr>
              <a:t>-</a:t>
            </a:r>
            <a:r>
              <a:rPr sz="1800" spc="-10" dirty="0">
                <a:solidFill>
                  <a:srgbClr val="FF465A"/>
                </a:solidFill>
              </a:rPr>
              <a:t> </a:t>
            </a:r>
            <a:r>
              <a:rPr sz="1800" spc="-45" dirty="0">
                <a:solidFill>
                  <a:srgbClr val="FF465A"/>
                </a:solidFill>
              </a:rPr>
              <a:t>ЭТО:</a:t>
            </a:r>
            <a:endParaRPr sz="1800" dirty="0"/>
          </a:p>
          <a:p>
            <a:pPr marL="172085">
              <a:lnSpc>
                <a:spcPct val="100000"/>
              </a:lnSpc>
              <a:spcBef>
                <a:spcPts val="60"/>
              </a:spcBef>
            </a:pPr>
            <a:endParaRPr sz="1850" dirty="0"/>
          </a:p>
          <a:p>
            <a:pPr marL="284480">
              <a:lnSpc>
                <a:spcPct val="100000"/>
              </a:lnSpc>
              <a:tabLst>
                <a:tab pos="2964180" algn="l"/>
                <a:tab pos="6219190" algn="l"/>
                <a:tab pos="8758555" algn="l"/>
              </a:tabLst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АКТУАЛЬНОСТЬ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СВОЕВРЕМЕННОСТЬ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ПОЛЕЗНОСТЬ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ВОСТРЕБОВАННОСТЬ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236" y="5876544"/>
            <a:ext cx="11463655" cy="699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7325" rIns="0" bIns="0" rtlCol="0">
            <a:spAutoFit/>
          </a:bodyPr>
          <a:lstStyle/>
          <a:p>
            <a:pPr marL="1788795" marR="1355725" indent="-941069">
              <a:lnSpc>
                <a:spcPts val="1510"/>
              </a:lnSpc>
              <a:spcBef>
                <a:spcPts val="1475"/>
              </a:spcBef>
            </a:pPr>
            <a:r>
              <a:rPr sz="1400" dirty="0">
                <a:solidFill>
                  <a:srgbClr val="FF465A"/>
                </a:solidFill>
                <a:latin typeface="Segoe UI"/>
                <a:cs typeface="Segoe UI"/>
              </a:rPr>
              <a:t>*С </a:t>
            </a:r>
            <a:r>
              <a:rPr sz="1400" spc="5" dirty="0">
                <a:solidFill>
                  <a:srgbClr val="FF465A"/>
                </a:solidFill>
                <a:latin typeface="Segoe UI"/>
                <a:cs typeface="Segoe UI"/>
              </a:rPr>
              <a:t>ЦЕЛЬЮ </a:t>
            </a:r>
            <a:r>
              <a:rPr sz="1400" spc="-5" dirty="0">
                <a:solidFill>
                  <a:srgbClr val="FF465A"/>
                </a:solidFill>
                <a:latin typeface="Segoe UI"/>
                <a:cs typeface="Segoe UI"/>
              </a:rPr>
              <a:t>СВОЕВРЕМЕННОГО </a:t>
            </a:r>
            <a:r>
              <a:rPr sz="1400" dirty="0">
                <a:solidFill>
                  <a:srgbClr val="FF465A"/>
                </a:solidFill>
                <a:latin typeface="Segoe UI"/>
                <a:cs typeface="Segoe UI"/>
              </a:rPr>
              <a:t>ИНФОРМИРОВАНИЯ </a:t>
            </a:r>
            <a:r>
              <a:rPr sz="1400" spc="-5" dirty="0">
                <a:solidFill>
                  <a:srgbClr val="FF465A"/>
                </a:solidFill>
                <a:latin typeface="Segoe UI"/>
                <a:cs typeface="Segoe UI"/>
              </a:rPr>
              <a:t>СПЕЦИАЛИСТОВ </a:t>
            </a:r>
            <a:r>
              <a:rPr sz="1400" dirty="0">
                <a:solidFill>
                  <a:srgbClr val="FF465A"/>
                </a:solidFill>
                <a:latin typeface="Segoe UI"/>
                <a:cs typeface="Segoe UI"/>
              </a:rPr>
              <a:t>ОБ ИЗМЕНЕНИИ В </a:t>
            </a:r>
            <a:r>
              <a:rPr sz="1400" spc="-10" dirty="0">
                <a:solidFill>
                  <a:srgbClr val="FF465A"/>
                </a:solidFill>
                <a:latin typeface="Segoe UI"/>
                <a:cs typeface="Segoe UI"/>
              </a:rPr>
              <a:t>ЗАКОНОДАТЕЛЬСТВЕ </a:t>
            </a:r>
            <a:r>
              <a:rPr sz="1400" dirty="0">
                <a:solidFill>
                  <a:srgbClr val="FF465A"/>
                </a:solidFill>
                <a:latin typeface="Segoe UI"/>
                <a:cs typeface="Segoe UI"/>
              </a:rPr>
              <a:t>И </a:t>
            </a:r>
            <a:r>
              <a:rPr sz="1400" spc="-370" dirty="0">
                <a:solidFill>
                  <a:srgbClr val="FF465A"/>
                </a:solidFill>
                <a:latin typeface="Segoe UI"/>
                <a:cs typeface="Segoe UI"/>
              </a:rPr>
              <a:t> </a:t>
            </a:r>
            <a:r>
              <a:rPr sz="1400" spc="-15" dirty="0">
                <a:solidFill>
                  <a:srgbClr val="FF465A"/>
                </a:solidFill>
                <a:latin typeface="Segoe UI"/>
                <a:cs typeface="Segoe UI"/>
              </a:rPr>
              <a:t>СООТВЕТСТВЕННО</a:t>
            </a:r>
            <a:r>
              <a:rPr sz="1400" spc="-5" dirty="0">
                <a:solidFill>
                  <a:srgbClr val="FF465A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465A"/>
                </a:solidFill>
                <a:latin typeface="Segoe UI"/>
                <a:cs typeface="Segoe UI"/>
              </a:rPr>
              <a:t>В </a:t>
            </a:r>
            <a:r>
              <a:rPr sz="1400" spc="-5" dirty="0">
                <a:solidFill>
                  <a:srgbClr val="FF465A"/>
                </a:solidFill>
                <a:latin typeface="Segoe UI"/>
                <a:cs typeface="Segoe UI"/>
              </a:rPr>
              <a:t>МАТЕРИАЛАХ</a:t>
            </a:r>
            <a:r>
              <a:rPr sz="1400" spc="-15" dirty="0">
                <a:solidFill>
                  <a:srgbClr val="FF465A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465A"/>
                </a:solidFill>
                <a:latin typeface="Segoe UI"/>
                <a:cs typeface="Segoe UI"/>
              </a:rPr>
              <a:t>КУРСА</a:t>
            </a:r>
            <a:r>
              <a:rPr sz="1400" spc="5" dirty="0">
                <a:solidFill>
                  <a:srgbClr val="FF465A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465A"/>
                </a:solidFill>
                <a:latin typeface="Segoe UI"/>
                <a:cs typeface="Segoe UI"/>
              </a:rPr>
              <a:t>СОЗДАНЫ </a:t>
            </a:r>
            <a:r>
              <a:rPr sz="1400" spc="5" dirty="0">
                <a:solidFill>
                  <a:srgbClr val="FF465A"/>
                </a:solidFill>
                <a:latin typeface="Segoe UI"/>
                <a:cs typeface="Segoe UI"/>
              </a:rPr>
              <a:t>СПЕЦИАЛЬНЫЕ</a:t>
            </a:r>
            <a:r>
              <a:rPr sz="1400" spc="25" dirty="0">
                <a:solidFill>
                  <a:srgbClr val="FF465A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465A"/>
                </a:solidFill>
                <a:latin typeface="Segoe UI"/>
                <a:cs typeface="Segoe UI"/>
              </a:rPr>
              <a:t>TELEGRAM-КАНАЛЫ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06" y="255778"/>
            <a:ext cx="1279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3525" y="52831"/>
            <a:ext cx="7584948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algn="ctr">
              <a:lnSpc>
                <a:spcPts val="2590"/>
              </a:lnSpc>
              <a:spcBef>
                <a:spcPts val="100"/>
              </a:spcBef>
            </a:pPr>
            <a:r>
              <a:rPr lang="ru-RU" sz="2400" spc="-5" dirty="0"/>
              <a:t>СПЕЦИАЛЬНАЯ</a:t>
            </a:r>
            <a:r>
              <a:rPr lang="ru-RU" sz="2400" spc="10" dirty="0"/>
              <a:t> </a:t>
            </a:r>
            <a:r>
              <a:rPr lang="ru-RU" sz="2400" spc="-35" dirty="0"/>
              <a:t>ПРОГРАММА</a:t>
            </a:r>
            <a:br>
              <a:rPr lang="ru-RU" sz="2400" dirty="0"/>
            </a:br>
            <a:r>
              <a:rPr lang="ru-RU" sz="2400" spc="-25" dirty="0"/>
              <a:t>«ГОСУДАРСТВЕННЫЙ</a:t>
            </a:r>
            <a:r>
              <a:rPr lang="ru-RU" sz="2400" spc="30" dirty="0"/>
              <a:t> </a:t>
            </a:r>
            <a:r>
              <a:rPr lang="ru-RU" sz="2400" spc="-20" dirty="0"/>
              <a:t>ЗАКАЗЧИК</a:t>
            </a:r>
            <a:r>
              <a:rPr lang="ru-RU" sz="2400" spc="-15" dirty="0"/>
              <a:t> </a:t>
            </a:r>
            <a:r>
              <a:rPr lang="ru-RU" sz="2400" spc="-5" dirty="0"/>
              <a:t>2022»</a:t>
            </a:r>
            <a:endParaRPr sz="2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45946"/>
            <a:ext cx="12192000" cy="18622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6" y="2819400"/>
            <a:ext cx="12192000" cy="27174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762000" y="3810000"/>
            <a:ext cx="2057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826549" y="4343400"/>
            <a:ext cx="1974051" cy="11934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78B2D6-3A01-4949-A289-22A1E922A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353" y="4488582"/>
            <a:ext cx="7273247" cy="23165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3921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523" y="966216"/>
            <a:ext cx="10817352" cy="5447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9523" y="150063"/>
            <a:ext cx="492443" cy="6135481"/>
          </a:xfrm>
          <a:prstGeom prst="rect">
            <a:avLst/>
          </a:prstGeom>
        </p:spPr>
        <p:txBody>
          <a:bodyPr vert="vert270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3200" b="1" spc="-5" dirty="0">
                <a:solidFill>
                  <a:srgbClr val="D9D9D9"/>
                </a:solidFill>
                <a:latin typeface="Segoe UI"/>
                <a:cs typeface="Segoe UI"/>
              </a:rPr>
              <a:t>Н</a:t>
            </a:r>
            <a:r>
              <a:rPr sz="3200" b="1" dirty="0">
                <a:solidFill>
                  <a:srgbClr val="D9D9D9"/>
                </a:solidFill>
                <a:latin typeface="Segoe UI"/>
                <a:cs typeface="Segoe UI"/>
              </a:rPr>
              <a:t>А</a:t>
            </a:r>
            <a:r>
              <a:rPr sz="3200" b="1" spc="5" dirty="0">
                <a:solidFill>
                  <a:srgbClr val="D9D9D9"/>
                </a:solidFill>
                <a:latin typeface="Segoe UI"/>
                <a:cs typeface="Segoe UI"/>
              </a:rPr>
              <a:t> </a:t>
            </a:r>
            <a:r>
              <a:rPr sz="3200" b="1" spc="-10" dirty="0">
                <a:solidFill>
                  <a:srgbClr val="D9D9D9"/>
                </a:solidFill>
                <a:latin typeface="Segoe UI"/>
                <a:cs typeface="Segoe UI"/>
              </a:rPr>
              <a:t>В</a:t>
            </a:r>
            <a:r>
              <a:rPr sz="3200" b="1" spc="-5" dirty="0">
                <a:solidFill>
                  <a:srgbClr val="D9D9D9"/>
                </a:solidFill>
                <a:latin typeface="Segoe UI"/>
                <a:cs typeface="Segoe UI"/>
              </a:rPr>
              <a:t>СЕ</a:t>
            </a:r>
            <a:r>
              <a:rPr sz="3200" b="1" dirty="0">
                <a:solidFill>
                  <a:srgbClr val="D9D9D9"/>
                </a:solidFill>
                <a:latin typeface="Segoe UI"/>
                <a:cs typeface="Segoe UI"/>
              </a:rPr>
              <a:t>Й</a:t>
            </a:r>
            <a:r>
              <a:rPr sz="3200" b="1" spc="-15" dirty="0">
                <a:solidFill>
                  <a:srgbClr val="D9D9D9"/>
                </a:solidFill>
                <a:latin typeface="Segoe UI"/>
                <a:cs typeface="Segoe UI"/>
              </a:rPr>
              <a:t> </a:t>
            </a:r>
            <a:r>
              <a:rPr sz="3200" b="1" dirty="0">
                <a:solidFill>
                  <a:srgbClr val="D9D9D9"/>
                </a:solidFill>
                <a:latin typeface="Segoe UI"/>
                <a:cs typeface="Segoe UI"/>
              </a:rPr>
              <a:t>ТЕРРИ</a:t>
            </a:r>
            <a:r>
              <a:rPr sz="3200" b="1" spc="-10" dirty="0">
                <a:solidFill>
                  <a:srgbClr val="D9D9D9"/>
                </a:solidFill>
                <a:latin typeface="Segoe UI"/>
                <a:cs typeface="Segoe UI"/>
              </a:rPr>
              <a:t>Т</a:t>
            </a:r>
            <a:r>
              <a:rPr sz="3200" b="1" spc="-5" dirty="0">
                <a:solidFill>
                  <a:srgbClr val="D9D9D9"/>
                </a:solidFill>
                <a:latin typeface="Segoe UI"/>
                <a:cs typeface="Segoe UI"/>
              </a:rPr>
              <a:t>ОРИ</a:t>
            </a:r>
            <a:r>
              <a:rPr sz="3200" b="1" dirty="0">
                <a:solidFill>
                  <a:srgbClr val="D9D9D9"/>
                </a:solidFill>
                <a:latin typeface="Segoe UI"/>
                <a:cs typeface="Segoe UI"/>
              </a:rPr>
              <a:t>И</a:t>
            </a:r>
            <a:r>
              <a:rPr sz="3200" b="1" spc="-40" dirty="0">
                <a:solidFill>
                  <a:srgbClr val="D9D9D9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D9D9D9"/>
                </a:solidFill>
                <a:latin typeface="Segoe UI"/>
                <a:cs typeface="Segoe UI"/>
              </a:rPr>
              <a:t>РФ</a:t>
            </a:r>
            <a:endParaRPr sz="3200" dirty="0">
              <a:latin typeface="Segoe UI"/>
              <a:cs typeface="Segoe U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250951" y="4200710"/>
            <a:ext cx="4224038" cy="1734687"/>
            <a:chOff x="4395572" y="3341597"/>
            <a:chExt cx="4224038" cy="1734687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4950420" y="3844674"/>
              <a:ext cx="3669190" cy="550654"/>
            </a:xfrm>
            <a:prstGeom prst="roundRect">
              <a:avLst>
                <a:gd name="adj" fmla="val 7173"/>
              </a:avLst>
            </a:prstGeom>
            <a:noFill/>
            <a:ln w="19050" cap="sq">
              <a:noFill/>
              <a:prstDash val="sysDot"/>
              <a:miter lim="800000"/>
              <a:headEnd/>
              <a:tailEnd/>
            </a:ln>
            <a:effectLst/>
          </p:spPr>
          <p:txBody>
            <a:bodyPr wrap="square" lIns="0" tIns="0" rIns="0" bIns="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8 800 77 55 8</a:t>
              </a:r>
              <a:r>
                <a:rPr lang="ru-RU" dirty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</a:t>
              </a:r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ru-RU" sz="1400" dirty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ЗВОНОК ПО РОССИИ БЕСПЛАТНЫЙ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19603" y="3341597"/>
              <a:ext cx="2726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>
                  <a:latin typeface="Segoe UI Light" panose="020B0502040204020203" pitchFamily="34" charset="0"/>
                  <a:cs typeface="Segoe UI Light" panose="020B0502040204020203" pitchFamily="34" charset="0"/>
                  <a:hlinkClick r:id="rId3"/>
                </a:rPr>
                <a:t>www.rts-tender.ru</a:t>
              </a:r>
              <a:endParaRPr lang="ru-RU" sz="2000" u="sng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4304" y="4429953"/>
              <a:ext cx="2812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info@rts-tender.ru</a:t>
              </a:r>
              <a:endParaRPr lang="ru-RU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support@rts-tender.ru</a:t>
              </a:r>
              <a:endParaRPr lang="ru-RU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72" y="3420756"/>
              <a:ext cx="331345" cy="33929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835" y="4566216"/>
              <a:ext cx="331345" cy="33929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834" y="3950353"/>
              <a:ext cx="331345" cy="339297"/>
            </a:xfrm>
            <a:prstGeom prst="rect">
              <a:avLst/>
            </a:prstGeom>
          </p:spPr>
        </p:pic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3290288" y="1585008"/>
            <a:ext cx="5184701" cy="2315389"/>
          </a:xfrm>
          <a:prstGeom prst="rect">
            <a:avLst/>
          </a:prstGeom>
        </p:spPr>
        <p:txBody>
          <a:bodyPr lIns="91420" tIns="45711" rIns="91420" bIns="4571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defRPr/>
            </a:pPr>
            <a:r>
              <a:rPr lang="ru-RU" sz="2000" dirty="0">
                <a:solidFill>
                  <a:srgbClr val="444444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Представитель ООО «РТС-тендер»</a:t>
            </a:r>
            <a:r>
              <a:rPr lang="ru-RU" sz="2400" dirty="0">
                <a:solidFill>
                  <a:srgbClr val="444444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444444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Тарасов Алексей Михайлович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2400" b="1" u="sng" dirty="0">
                <a:solidFill>
                  <a:srgbClr val="E4465A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a.tarasov@rts-tender.ru</a:t>
            </a:r>
            <a:endParaRPr lang="ru-RU" sz="2400" b="1" u="sng" dirty="0">
              <a:solidFill>
                <a:srgbClr val="E4465A"/>
              </a:solidFill>
              <a:latin typeface="Segoe UI" panose="020B0502040204020203" pitchFamily="34" charset="0"/>
              <a:ea typeface="Arial Unicode MS" pitchFamily="34" charset="-128"/>
              <a:cs typeface="Segoe UI" panose="020B0502040204020203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444444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+7 </a:t>
            </a:r>
            <a:r>
              <a:rPr lang="en-US" sz="2400" b="1" dirty="0">
                <a:solidFill>
                  <a:srgbClr val="444444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965 223-40-57</a:t>
            </a:r>
            <a:endParaRPr lang="ru-RU" altLang="ru-RU" sz="24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85789" y="1005060"/>
            <a:ext cx="7264241" cy="3313887"/>
            <a:chOff x="1703713" y="1812036"/>
            <a:chExt cx="5189220" cy="236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8132" y="1909308"/>
              <a:ext cx="1338926" cy="18686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1875" y="1903485"/>
              <a:ext cx="1345008" cy="18745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8023" y="1895255"/>
              <a:ext cx="1349470" cy="18827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03705" y="1812048"/>
              <a:ext cx="5189220" cy="1965960"/>
            </a:xfrm>
            <a:custGeom>
              <a:avLst/>
              <a:gdLst/>
              <a:ahLst/>
              <a:cxnLst/>
              <a:rect l="l" t="t" r="r" b="b"/>
              <a:pathLst>
                <a:path w="5189220" h="1965960">
                  <a:moveTo>
                    <a:pt x="5189220" y="7620"/>
                  </a:moveTo>
                  <a:lnTo>
                    <a:pt x="5181600" y="0"/>
                  </a:lnTo>
                  <a:lnTo>
                    <a:pt x="7620" y="0"/>
                  </a:lnTo>
                  <a:lnTo>
                    <a:pt x="0" y="7620"/>
                  </a:lnTo>
                  <a:lnTo>
                    <a:pt x="0" y="1965960"/>
                  </a:lnTo>
                  <a:lnTo>
                    <a:pt x="16764" y="1965960"/>
                  </a:lnTo>
                  <a:lnTo>
                    <a:pt x="33528" y="1965960"/>
                  </a:lnTo>
                  <a:lnTo>
                    <a:pt x="33528" y="33528"/>
                  </a:lnTo>
                  <a:lnTo>
                    <a:pt x="5155692" y="33528"/>
                  </a:lnTo>
                  <a:lnTo>
                    <a:pt x="5155692" y="1965960"/>
                  </a:lnTo>
                  <a:lnTo>
                    <a:pt x="5172456" y="1965960"/>
                  </a:lnTo>
                  <a:lnTo>
                    <a:pt x="5189220" y="1965960"/>
                  </a:lnTo>
                  <a:lnTo>
                    <a:pt x="5189220" y="7620"/>
                  </a:lnTo>
                  <a:close/>
                </a:path>
              </a:pathLst>
            </a:custGeom>
            <a:solidFill>
              <a:srgbClr val="3D9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8132" y="3777995"/>
              <a:ext cx="1338926" cy="3282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1875" y="3777995"/>
              <a:ext cx="1345008" cy="3314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8023" y="3777995"/>
              <a:ext cx="1349470" cy="32947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03705" y="3776484"/>
              <a:ext cx="5189220" cy="402590"/>
            </a:xfrm>
            <a:custGeom>
              <a:avLst/>
              <a:gdLst/>
              <a:ahLst/>
              <a:cxnLst/>
              <a:rect l="l" t="t" r="r" b="b"/>
              <a:pathLst>
                <a:path w="5189220" h="402589">
                  <a:moveTo>
                    <a:pt x="5189220" y="0"/>
                  </a:moveTo>
                  <a:lnTo>
                    <a:pt x="5155692" y="0"/>
                  </a:lnTo>
                  <a:lnTo>
                    <a:pt x="5155692" y="368808"/>
                  </a:lnTo>
                  <a:lnTo>
                    <a:pt x="33528" y="368808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394716"/>
                  </a:lnTo>
                  <a:lnTo>
                    <a:pt x="7620" y="402336"/>
                  </a:lnTo>
                  <a:lnTo>
                    <a:pt x="16764" y="402336"/>
                  </a:lnTo>
                  <a:lnTo>
                    <a:pt x="33528" y="402336"/>
                  </a:lnTo>
                  <a:lnTo>
                    <a:pt x="5155692" y="402336"/>
                  </a:lnTo>
                  <a:lnTo>
                    <a:pt x="5172456" y="402336"/>
                  </a:lnTo>
                  <a:lnTo>
                    <a:pt x="5181600" y="402336"/>
                  </a:lnTo>
                  <a:lnTo>
                    <a:pt x="5189220" y="394716"/>
                  </a:lnTo>
                  <a:lnTo>
                    <a:pt x="5189220" y="0"/>
                  </a:lnTo>
                  <a:close/>
                </a:path>
              </a:pathLst>
            </a:custGeom>
            <a:solidFill>
              <a:srgbClr val="3D9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824899" y="1013098"/>
            <a:ext cx="2080852" cy="3315135"/>
            <a:chOff x="7170297" y="1812036"/>
            <a:chExt cx="1485900" cy="236728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3954" y="1895255"/>
              <a:ext cx="1348808" cy="1882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170293" y="1812048"/>
              <a:ext cx="1485900" cy="1967864"/>
            </a:xfrm>
            <a:custGeom>
              <a:avLst/>
              <a:gdLst/>
              <a:ahLst/>
              <a:cxnLst/>
              <a:rect l="l" t="t" r="r" b="b"/>
              <a:pathLst>
                <a:path w="1485900" h="1967864">
                  <a:moveTo>
                    <a:pt x="1485900" y="7620"/>
                  </a:moveTo>
                  <a:lnTo>
                    <a:pt x="1478280" y="0"/>
                  </a:lnTo>
                  <a:lnTo>
                    <a:pt x="7620" y="0"/>
                  </a:lnTo>
                  <a:lnTo>
                    <a:pt x="0" y="7620"/>
                  </a:lnTo>
                  <a:lnTo>
                    <a:pt x="0" y="1967484"/>
                  </a:lnTo>
                  <a:lnTo>
                    <a:pt x="16764" y="1967484"/>
                  </a:lnTo>
                  <a:lnTo>
                    <a:pt x="33528" y="1967484"/>
                  </a:lnTo>
                  <a:lnTo>
                    <a:pt x="33528" y="33528"/>
                  </a:lnTo>
                  <a:lnTo>
                    <a:pt x="1452372" y="33528"/>
                  </a:lnTo>
                  <a:lnTo>
                    <a:pt x="1452372" y="1967484"/>
                  </a:lnTo>
                  <a:lnTo>
                    <a:pt x="1469136" y="1967484"/>
                  </a:lnTo>
                  <a:lnTo>
                    <a:pt x="1485900" y="1967484"/>
                  </a:lnTo>
                  <a:lnTo>
                    <a:pt x="1485900" y="7620"/>
                  </a:lnTo>
                  <a:close/>
                </a:path>
              </a:pathLst>
            </a:custGeom>
            <a:solidFill>
              <a:srgbClr val="3D9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3954" y="3777995"/>
              <a:ext cx="1348808" cy="32947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170293" y="3776484"/>
              <a:ext cx="1485900" cy="402590"/>
            </a:xfrm>
            <a:custGeom>
              <a:avLst/>
              <a:gdLst/>
              <a:ahLst/>
              <a:cxnLst/>
              <a:rect l="l" t="t" r="r" b="b"/>
              <a:pathLst>
                <a:path w="1485900" h="402589">
                  <a:moveTo>
                    <a:pt x="1485900" y="0"/>
                  </a:moveTo>
                  <a:lnTo>
                    <a:pt x="1452372" y="0"/>
                  </a:lnTo>
                  <a:lnTo>
                    <a:pt x="1452372" y="368808"/>
                  </a:lnTo>
                  <a:lnTo>
                    <a:pt x="33528" y="368808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394716"/>
                  </a:lnTo>
                  <a:lnTo>
                    <a:pt x="7620" y="402336"/>
                  </a:lnTo>
                  <a:lnTo>
                    <a:pt x="16764" y="402336"/>
                  </a:lnTo>
                  <a:lnTo>
                    <a:pt x="33528" y="402336"/>
                  </a:lnTo>
                  <a:lnTo>
                    <a:pt x="1452372" y="402336"/>
                  </a:lnTo>
                  <a:lnTo>
                    <a:pt x="1469136" y="402336"/>
                  </a:lnTo>
                  <a:lnTo>
                    <a:pt x="1478280" y="402336"/>
                  </a:lnTo>
                  <a:lnTo>
                    <a:pt x="1485900" y="394716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3D9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404" y="6445505"/>
            <a:ext cx="11321504" cy="45719"/>
            <a:chOff x="1404" y="6448044"/>
            <a:chExt cx="10692765" cy="43180"/>
          </a:xfrm>
        </p:grpSpPr>
        <p:sp>
          <p:nvSpPr>
            <p:cNvPr id="20" name="object 20"/>
            <p:cNvSpPr/>
            <p:nvPr/>
          </p:nvSpPr>
          <p:spPr>
            <a:xfrm>
              <a:off x="1397" y="6448044"/>
              <a:ext cx="10692765" cy="43180"/>
            </a:xfrm>
            <a:custGeom>
              <a:avLst/>
              <a:gdLst/>
              <a:ahLst/>
              <a:cxnLst/>
              <a:rect l="l" t="t" r="r" b="b"/>
              <a:pathLst>
                <a:path w="10692765" h="43179">
                  <a:moveTo>
                    <a:pt x="3621024" y="0"/>
                  </a:moveTo>
                  <a:lnTo>
                    <a:pt x="0" y="0"/>
                  </a:lnTo>
                  <a:lnTo>
                    <a:pt x="0" y="42672"/>
                  </a:lnTo>
                  <a:lnTo>
                    <a:pt x="3621024" y="42672"/>
                  </a:lnTo>
                  <a:lnTo>
                    <a:pt x="3621024" y="0"/>
                  </a:lnTo>
                  <a:close/>
                </a:path>
                <a:path w="10692765" h="43179">
                  <a:moveTo>
                    <a:pt x="10692384" y="0"/>
                  </a:moveTo>
                  <a:lnTo>
                    <a:pt x="7080504" y="0"/>
                  </a:lnTo>
                  <a:lnTo>
                    <a:pt x="7080504" y="42672"/>
                  </a:lnTo>
                  <a:lnTo>
                    <a:pt x="10692384" y="42672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E445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22426" y="6448044"/>
              <a:ext cx="3459479" cy="43180"/>
            </a:xfrm>
            <a:custGeom>
              <a:avLst/>
              <a:gdLst/>
              <a:ahLst/>
              <a:cxnLst/>
              <a:rect l="l" t="t" r="r" b="b"/>
              <a:pathLst>
                <a:path w="3459479" h="43179">
                  <a:moveTo>
                    <a:pt x="3459479" y="42671"/>
                  </a:moveTo>
                  <a:lnTo>
                    <a:pt x="3459479" y="0"/>
                  </a:lnTo>
                  <a:lnTo>
                    <a:pt x="0" y="0"/>
                  </a:lnTo>
                  <a:lnTo>
                    <a:pt x="0" y="42671"/>
                  </a:lnTo>
                  <a:lnTo>
                    <a:pt x="3459479" y="42671"/>
                  </a:lnTo>
                  <a:close/>
                </a:path>
              </a:pathLst>
            </a:custGeom>
            <a:solidFill>
              <a:srgbClr val="DBE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85800" y="4421443"/>
            <a:ext cx="4607353" cy="1986665"/>
            <a:chOff x="1525405" y="4657344"/>
            <a:chExt cx="3493135" cy="150622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2064" y="4733343"/>
              <a:ext cx="3358166" cy="136590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525397" y="4657356"/>
              <a:ext cx="3493135" cy="1506220"/>
            </a:xfrm>
            <a:custGeom>
              <a:avLst/>
              <a:gdLst/>
              <a:ahLst/>
              <a:cxnLst/>
              <a:rect l="l" t="t" r="r" b="b"/>
              <a:pathLst>
                <a:path w="3493135" h="1506220">
                  <a:moveTo>
                    <a:pt x="3493008" y="7620"/>
                  </a:moveTo>
                  <a:lnTo>
                    <a:pt x="3485388" y="0"/>
                  </a:lnTo>
                  <a:lnTo>
                    <a:pt x="3459480" y="0"/>
                  </a:lnTo>
                  <a:lnTo>
                    <a:pt x="3459480" y="33528"/>
                  </a:lnTo>
                  <a:lnTo>
                    <a:pt x="3459480" y="1472184"/>
                  </a:lnTo>
                  <a:lnTo>
                    <a:pt x="33528" y="1472184"/>
                  </a:lnTo>
                  <a:lnTo>
                    <a:pt x="33528" y="33528"/>
                  </a:lnTo>
                  <a:lnTo>
                    <a:pt x="3459480" y="33528"/>
                  </a:lnTo>
                  <a:lnTo>
                    <a:pt x="3459480" y="0"/>
                  </a:lnTo>
                  <a:lnTo>
                    <a:pt x="7620" y="0"/>
                  </a:lnTo>
                  <a:lnTo>
                    <a:pt x="0" y="7620"/>
                  </a:lnTo>
                  <a:lnTo>
                    <a:pt x="0" y="1498092"/>
                  </a:lnTo>
                  <a:lnTo>
                    <a:pt x="7620" y="1505712"/>
                  </a:lnTo>
                  <a:lnTo>
                    <a:pt x="16764" y="1505712"/>
                  </a:lnTo>
                  <a:lnTo>
                    <a:pt x="33528" y="1505712"/>
                  </a:lnTo>
                  <a:lnTo>
                    <a:pt x="3459480" y="1505712"/>
                  </a:lnTo>
                  <a:lnTo>
                    <a:pt x="3476244" y="1505712"/>
                  </a:lnTo>
                  <a:lnTo>
                    <a:pt x="3485388" y="1505712"/>
                  </a:lnTo>
                  <a:lnTo>
                    <a:pt x="3493008" y="1498092"/>
                  </a:lnTo>
                  <a:lnTo>
                    <a:pt x="3493008" y="7620"/>
                  </a:lnTo>
                  <a:close/>
                </a:path>
              </a:pathLst>
            </a:custGeom>
            <a:solidFill>
              <a:srgbClr val="3D9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324600" y="4403779"/>
            <a:ext cx="4606023" cy="1986637"/>
            <a:chOff x="5498470" y="4636008"/>
            <a:chExt cx="3540760" cy="152717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5079" y="4723940"/>
              <a:ext cx="3389013" cy="137888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498465" y="4636020"/>
              <a:ext cx="3540760" cy="1527175"/>
            </a:xfrm>
            <a:custGeom>
              <a:avLst/>
              <a:gdLst/>
              <a:ahLst/>
              <a:cxnLst/>
              <a:rect l="l" t="t" r="r" b="b"/>
              <a:pathLst>
                <a:path w="3540759" h="1527175">
                  <a:moveTo>
                    <a:pt x="3540252" y="7620"/>
                  </a:moveTo>
                  <a:lnTo>
                    <a:pt x="3532632" y="0"/>
                  </a:lnTo>
                  <a:lnTo>
                    <a:pt x="3506724" y="0"/>
                  </a:lnTo>
                  <a:lnTo>
                    <a:pt x="3506724" y="33528"/>
                  </a:lnTo>
                  <a:lnTo>
                    <a:pt x="3506724" y="1493520"/>
                  </a:lnTo>
                  <a:lnTo>
                    <a:pt x="33528" y="1493520"/>
                  </a:lnTo>
                  <a:lnTo>
                    <a:pt x="33528" y="33528"/>
                  </a:lnTo>
                  <a:lnTo>
                    <a:pt x="3506724" y="33528"/>
                  </a:lnTo>
                  <a:lnTo>
                    <a:pt x="3506724" y="0"/>
                  </a:lnTo>
                  <a:lnTo>
                    <a:pt x="7620" y="0"/>
                  </a:lnTo>
                  <a:lnTo>
                    <a:pt x="0" y="7620"/>
                  </a:lnTo>
                  <a:lnTo>
                    <a:pt x="0" y="1519428"/>
                  </a:lnTo>
                  <a:lnTo>
                    <a:pt x="7620" y="1527048"/>
                  </a:lnTo>
                  <a:lnTo>
                    <a:pt x="16764" y="1527048"/>
                  </a:lnTo>
                  <a:lnTo>
                    <a:pt x="33528" y="1527048"/>
                  </a:lnTo>
                  <a:lnTo>
                    <a:pt x="3506724" y="1527048"/>
                  </a:lnTo>
                  <a:lnTo>
                    <a:pt x="3523488" y="1527048"/>
                  </a:lnTo>
                  <a:lnTo>
                    <a:pt x="3532632" y="1527048"/>
                  </a:lnTo>
                  <a:lnTo>
                    <a:pt x="3540252" y="1519428"/>
                  </a:lnTo>
                  <a:lnTo>
                    <a:pt x="3540252" y="7620"/>
                  </a:lnTo>
                  <a:close/>
                </a:path>
              </a:pathLst>
            </a:custGeom>
            <a:solidFill>
              <a:srgbClr val="3D9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106984" y="1872653"/>
            <a:ext cx="622927" cy="140711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NEW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24894" y="1013116"/>
            <a:ext cx="2080852" cy="3312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bject 2"/>
          <p:cNvSpPr txBox="1">
            <a:spLocks noGrp="1"/>
          </p:cNvSpPr>
          <p:nvPr>
            <p:ph type="title"/>
          </p:nvPr>
        </p:nvSpPr>
        <p:spPr>
          <a:xfrm>
            <a:off x="2303525" y="52831"/>
            <a:ext cx="7584948" cy="44178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066800" marR="5080" indent="-1031875" algn="ctr">
              <a:lnSpc>
                <a:spcPts val="2690"/>
              </a:lnSpc>
              <a:spcBef>
                <a:spcPts val="745"/>
              </a:spcBef>
            </a:pPr>
            <a:r>
              <a:rPr sz="2800" spc="-10" dirty="0" err="1"/>
              <a:t>Сервис</a:t>
            </a:r>
            <a:r>
              <a:rPr lang="ru-RU" sz="2800" spc="35" dirty="0"/>
              <a:t>ы для заказчиков РТС-тендер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00695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525" y="52831"/>
            <a:ext cx="7584948" cy="44178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066800" marR="5080" indent="-1031875" algn="ctr">
              <a:lnSpc>
                <a:spcPts val="2690"/>
              </a:lnSpc>
              <a:spcBef>
                <a:spcPts val="745"/>
              </a:spcBef>
            </a:pPr>
            <a:r>
              <a:rPr lang="ru-RU" sz="2800" spc="-10" dirty="0"/>
              <a:t>Обоснование НМЦК</a:t>
            </a:r>
            <a:endParaRPr sz="28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1219200"/>
            <a:ext cx="11811000" cy="50988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447800"/>
            <a:ext cx="5562600" cy="297693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2018829" y="2375834"/>
            <a:ext cx="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10724" y="2006502"/>
            <a:ext cx="188801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1. Указываем ТРУ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06174" y="4155473"/>
            <a:ext cx="276441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2. Указываем КТРУ, ОКПД2</a:t>
            </a:r>
          </a:p>
        </p:txBody>
      </p:sp>
      <p:cxnSp>
        <p:nvCxnSpPr>
          <p:cNvPr id="24" name="Прямая со стрелкой 23"/>
          <p:cNvCxnSpPr>
            <a:endCxn id="19" idx="1"/>
          </p:cNvCxnSpPr>
          <p:nvPr/>
        </p:nvCxnSpPr>
        <p:spPr>
          <a:xfrm flipV="1">
            <a:off x="3810000" y="2936268"/>
            <a:ext cx="2285999" cy="1788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5998" y="5113807"/>
            <a:ext cx="188801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3. Указываем ТРУ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585" y="4995710"/>
            <a:ext cx="7162800" cy="906542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2969185" y="5298473"/>
            <a:ext cx="1001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36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525" y="52831"/>
            <a:ext cx="7584948" cy="44178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066800" marR="5080" indent="-1031875" algn="ctr">
              <a:lnSpc>
                <a:spcPts val="2690"/>
              </a:lnSpc>
              <a:spcBef>
                <a:spcPts val="745"/>
              </a:spcBef>
            </a:pPr>
            <a:r>
              <a:rPr lang="ru-RU" sz="2800" spc="-10" dirty="0"/>
              <a:t>Обоснование НМЦК</a:t>
            </a:r>
            <a:endParaRPr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6972300" cy="752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8737975" cy="5337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8890375" y="1353954"/>
            <a:ext cx="3088674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Выбираем способы закупок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Указываем статусы и даты исполнения контрактов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Выбираем один или несколько(ограничений нет) регион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90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525" y="52831"/>
            <a:ext cx="7584948" cy="44178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066800" marR="5080" indent="-1031875" algn="ctr">
              <a:lnSpc>
                <a:spcPts val="2690"/>
              </a:lnSpc>
              <a:spcBef>
                <a:spcPts val="745"/>
              </a:spcBef>
            </a:pPr>
            <a:r>
              <a:rPr lang="ru-RU" sz="2800" spc="-10" dirty="0"/>
              <a:t>Обоснование НМЦК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10896600" cy="5881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695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525" y="52831"/>
            <a:ext cx="7584948" cy="44178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066800" marR="5080" indent="-1031875" algn="ctr">
              <a:lnSpc>
                <a:spcPts val="2690"/>
              </a:lnSpc>
              <a:spcBef>
                <a:spcPts val="745"/>
              </a:spcBef>
            </a:pPr>
            <a:r>
              <a:rPr lang="ru-RU" sz="2800" spc="-10" dirty="0"/>
              <a:t>Обоснование НМЦК</a:t>
            </a:r>
            <a:endParaRPr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4" y="1066800"/>
            <a:ext cx="11797310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130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525" y="52831"/>
            <a:ext cx="7584948" cy="44178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066800" marR="5080" indent="-1031875" algn="ctr">
              <a:lnSpc>
                <a:spcPts val="2690"/>
              </a:lnSpc>
              <a:spcBef>
                <a:spcPts val="745"/>
              </a:spcBef>
            </a:pPr>
            <a:r>
              <a:rPr lang="ru-RU" sz="2800" spc="-10" dirty="0"/>
              <a:t>Обоснование НМЦК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11201400" cy="5800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894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525" y="52831"/>
            <a:ext cx="7584948" cy="44178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066800" marR="5080" indent="-1031875" algn="ctr">
              <a:lnSpc>
                <a:spcPts val="2690"/>
              </a:lnSpc>
              <a:spcBef>
                <a:spcPts val="745"/>
              </a:spcBef>
            </a:pPr>
            <a:r>
              <a:rPr lang="ru-RU" sz="2800" spc="-10" dirty="0"/>
              <a:t>Обоснование НМЦК</a:t>
            </a:r>
            <a:endParaRPr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823604"/>
            <a:ext cx="11277600" cy="59999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75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356</Words>
  <Application>Microsoft Office PowerPoint</Application>
  <PresentationFormat>Широкоэкранный</PresentationFormat>
  <Paragraphs>79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Microsoft Sans Serif</vt:lpstr>
      <vt:lpstr>Segoe UI</vt:lpstr>
      <vt:lpstr>Segoe UI Light</vt:lpstr>
      <vt:lpstr>Times New Roman</vt:lpstr>
      <vt:lpstr>Wingdings</vt:lpstr>
      <vt:lpstr>Office Theme</vt:lpstr>
      <vt:lpstr>СОВРЕМЕННЫЕ ТЕХНОЛОГИИ ЦИФРОВОГО  СОПРОВОЖДЕНИЯ ЗАКУПОЧНОГО ПРОЦЕССА</vt:lpstr>
      <vt:lpstr>Сервисы для заказчиков РТС-тендер</vt:lpstr>
      <vt:lpstr>Сервисы для заказчиков РТС-тендер</vt:lpstr>
      <vt:lpstr>Обоснование НМЦК</vt:lpstr>
      <vt:lpstr>Обоснование НМЦК</vt:lpstr>
      <vt:lpstr>Обоснование НМЦК</vt:lpstr>
      <vt:lpstr>Обоснование НМЦК</vt:lpstr>
      <vt:lpstr>Обоснование НМЦК</vt:lpstr>
      <vt:lpstr>Обоснование НМЦК</vt:lpstr>
      <vt:lpstr>Обоснование НМЦК</vt:lpstr>
      <vt:lpstr>Обоснование НМЦК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Сервис определения особенностей проведения процедуры</vt:lpstr>
      <vt:lpstr>Сервис определения особенностей проведения процедуры</vt:lpstr>
      <vt:lpstr>Сервис определения особенностей проведения процедуры</vt:lpstr>
      <vt:lpstr>Квотирование закупок российских товаров</vt:lpstr>
      <vt:lpstr>Квотирование закупок российских товаров</vt:lpstr>
      <vt:lpstr>СПЕЦИАЛЬНАЯ ПРОГРАММА «ГОСУДАРСТВЕННЫЙ ЗАКАЗЧИК 2022»</vt:lpstr>
      <vt:lpstr>СПЕЦИАЛЬНАЯ ПРОГРАММА «ГОСУДАРСТВЕННЫЙ ЗАКАЗЧИК 2022»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Тарасов Алексей Михайлович</cp:lastModifiedBy>
  <cp:revision>16</cp:revision>
  <dcterms:created xsi:type="dcterms:W3CDTF">2021-06-08T11:17:39Z</dcterms:created>
  <dcterms:modified xsi:type="dcterms:W3CDTF">2021-11-22T03:43:09Z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2021-06-08T00:00:00Z</vt:filetime>
  </property>
</Properties>
</file>