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6"/>
  </p:notesMasterIdLst>
  <p:sldIdLst>
    <p:sldId id="256" r:id="rId3"/>
    <p:sldId id="313" r:id="rId4"/>
    <p:sldId id="314" r:id="rId5"/>
    <p:sldId id="315" r:id="rId6"/>
    <p:sldId id="257" r:id="rId7"/>
    <p:sldId id="259" r:id="rId8"/>
    <p:sldId id="258" r:id="rId9"/>
    <p:sldId id="260" r:id="rId10"/>
    <p:sldId id="261" r:id="rId11"/>
    <p:sldId id="262" r:id="rId12"/>
    <p:sldId id="263" r:id="rId13"/>
    <p:sldId id="264" r:id="rId14"/>
    <p:sldId id="265"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6" r:id="rId62"/>
    <p:sldId id="318" r:id="rId63"/>
    <p:sldId id="319" r:id="rId64"/>
    <p:sldId id="317" r:id="rId6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88F544-5B23-427B-B295-5AF4CC9F7338}" type="datetimeFigureOut">
              <a:rPr lang="ru-RU" smtClean="0"/>
              <a:t>17.11.2021</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49B7D4-3C2C-4629-A7A9-93E81B5A625C}" type="slidenum">
              <a:rPr lang="ru-RU" smtClean="0"/>
              <a:t>‹#›</a:t>
            </a:fld>
            <a:endParaRPr lang="ru-RU"/>
          </a:p>
        </p:txBody>
      </p:sp>
    </p:spTree>
    <p:extLst>
      <p:ext uri="{BB962C8B-B14F-4D97-AF65-F5344CB8AC3E}">
        <p14:creationId xmlns:p14="http://schemas.microsoft.com/office/powerpoint/2010/main" val="3690659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949B7D4-3C2C-4629-A7A9-93E81B5A625C}" type="slidenum">
              <a:rPr lang="ru-RU" smtClean="0"/>
              <a:t>1</a:t>
            </a:fld>
            <a:endParaRPr lang="ru-RU"/>
          </a:p>
        </p:txBody>
      </p:sp>
    </p:spTree>
    <p:extLst>
      <p:ext uri="{BB962C8B-B14F-4D97-AF65-F5344CB8AC3E}">
        <p14:creationId xmlns:p14="http://schemas.microsoft.com/office/powerpoint/2010/main" val="3027673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C0C07694-453E-4787-8785-AC49E3B88345}" type="datetimeFigureOut">
              <a:rPr lang="ru-RU" smtClean="0"/>
              <a:t>17.11.2021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2C3768D-8626-4FF0-ABBD-0A39A56156C2}" type="slidenum">
              <a:rPr lang="ru-RU" smtClean="0"/>
              <a:t>‹#›</a:t>
            </a:fld>
            <a:endParaRPr lang="ru-RU"/>
          </a:p>
        </p:txBody>
      </p:sp>
    </p:spTree>
    <p:extLst>
      <p:ext uri="{BB962C8B-B14F-4D97-AF65-F5344CB8AC3E}">
        <p14:creationId xmlns:p14="http://schemas.microsoft.com/office/powerpoint/2010/main" val="1168418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0C07694-453E-4787-8785-AC49E3B88345}" type="datetimeFigureOut">
              <a:rPr lang="ru-RU" smtClean="0"/>
              <a:t>17.11.2021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2C3768D-8626-4FF0-ABBD-0A39A56156C2}" type="slidenum">
              <a:rPr lang="ru-RU" smtClean="0"/>
              <a:t>‹#›</a:t>
            </a:fld>
            <a:endParaRPr lang="ru-RU"/>
          </a:p>
        </p:txBody>
      </p:sp>
    </p:spTree>
    <p:extLst>
      <p:ext uri="{BB962C8B-B14F-4D97-AF65-F5344CB8AC3E}">
        <p14:creationId xmlns:p14="http://schemas.microsoft.com/office/powerpoint/2010/main" val="3851594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0C07694-453E-4787-8785-AC49E3B88345}" type="datetimeFigureOut">
              <a:rPr lang="ru-RU" smtClean="0"/>
              <a:t>17.11.2021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2C3768D-8626-4FF0-ABBD-0A39A56156C2}" type="slidenum">
              <a:rPr lang="ru-RU" smtClean="0"/>
              <a:t>‹#›</a:t>
            </a:fld>
            <a:endParaRPr lang="ru-RU"/>
          </a:p>
        </p:txBody>
      </p:sp>
    </p:spTree>
    <p:extLst>
      <p:ext uri="{BB962C8B-B14F-4D97-AF65-F5344CB8AC3E}">
        <p14:creationId xmlns:p14="http://schemas.microsoft.com/office/powerpoint/2010/main" val="3660950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a:t>Образец заголовка</a:t>
            </a:r>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17.11.2021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555540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17.11.2021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537357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17.11.2021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1622355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tint val="75000"/>
                  </a:prstClr>
                </a:solidFill>
              </a:rPr>
              <a:pPr/>
              <a:t>17.11.2021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1167870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solidFill>
                  <a:prstClr val="black">
                    <a:tint val="75000"/>
                  </a:prstClr>
                </a:solidFill>
              </a:rPr>
              <a:pPr/>
              <a:t>17.11.2021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1032455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solidFill>
                  <a:prstClr val="black">
                    <a:tint val="75000"/>
                  </a:prstClr>
                </a:solidFill>
              </a:rPr>
              <a:pPr/>
              <a:t>17.11.2021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1723012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solidFill>
                  <a:prstClr val="black">
                    <a:tint val="75000"/>
                  </a:prstClr>
                </a:solidFill>
              </a:rPr>
              <a:pPr/>
              <a:t>17.11.2021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2065574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tint val="75000"/>
                  </a:prstClr>
                </a:solidFill>
              </a:rPr>
              <a:pPr/>
              <a:t>17.11.2021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29424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0C07694-453E-4787-8785-AC49E3B88345}" type="datetimeFigureOut">
              <a:rPr lang="ru-RU" smtClean="0"/>
              <a:t>17.11.2021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2C3768D-8626-4FF0-ABBD-0A39A56156C2}" type="slidenum">
              <a:rPr lang="ru-RU" smtClean="0"/>
              <a:t>‹#›</a:t>
            </a:fld>
            <a:endParaRPr lang="ru-RU"/>
          </a:p>
        </p:txBody>
      </p:sp>
    </p:spTree>
    <p:extLst>
      <p:ext uri="{BB962C8B-B14F-4D97-AF65-F5344CB8AC3E}">
        <p14:creationId xmlns:p14="http://schemas.microsoft.com/office/powerpoint/2010/main" val="17091081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tint val="75000"/>
                  </a:prstClr>
                </a:solidFill>
              </a:rPr>
              <a:pPr/>
              <a:t>17.11.2021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7550843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17.11.2021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7337149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17.11.2021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522694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C0C07694-453E-4787-8785-AC49E3B88345}" type="datetimeFigureOut">
              <a:rPr lang="ru-RU" smtClean="0"/>
              <a:t>17.11.2021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2C3768D-8626-4FF0-ABBD-0A39A56156C2}" type="slidenum">
              <a:rPr lang="ru-RU" smtClean="0"/>
              <a:t>‹#›</a:t>
            </a:fld>
            <a:endParaRPr lang="ru-RU"/>
          </a:p>
        </p:txBody>
      </p:sp>
    </p:spTree>
    <p:extLst>
      <p:ext uri="{BB962C8B-B14F-4D97-AF65-F5344CB8AC3E}">
        <p14:creationId xmlns:p14="http://schemas.microsoft.com/office/powerpoint/2010/main" val="3946716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C0C07694-453E-4787-8785-AC49E3B88345}" type="datetimeFigureOut">
              <a:rPr lang="ru-RU" smtClean="0"/>
              <a:t>17.11.2021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2C3768D-8626-4FF0-ABBD-0A39A56156C2}" type="slidenum">
              <a:rPr lang="ru-RU" smtClean="0"/>
              <a:t>‹#›</a:t>
            </a:fld>
            <a:endParaRPr lang="ru-RU"/>
          </a:p>
        </p:txBody>
      </p:sp>
    </p:spTree>
    <p:extLst>
      <p:ext uri="{BB962C8B-B14F-4D97-AF65-F5344CB8AC3E}">
        <p14:creationId xmlns:p14="http://schemas.microsoft.com/office/powerpoint/2010/main" val="3836779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C0C07694-453E-4787-8785-AC49E3B88345}" type="datetimeFigureOut">
              <a:rPr lang="ru-RU" smtClean="0"/>
              <a:t>17.11.2021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2C3768D-8626-4FF0-ABBD-0A39A56156C2}" type="slidenum">
              <a:rPr lang="ru-RU" smtClean="0"/>
              <a:t>‹#›</a:t>
            </a:fld>
            <a:endParaRPr lang="ru-RU"/>
          </a:p>
        </p:txBody>
      </p:sp>
    </p:spTree>
    <p:extLst>
      <p:ext uri="{BB962C8B-B14F-4D97-AF65-F5344CB8AC3E}">
        <p14:creationId xmlns:p14="http://schemas.microsoft.com/office/powerpoint/2010/main" val="898196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C0C07694-453E-4787-8785-AC49E3B88345}" type="datetimeFigureOut">
              <a:rPr lang="ru-RU" smtClean="0"/>
              <a:t>17.11.2021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2C3768D-8626-4FF0-ABBD-0A39A56156C2}" type="slidenum">
              <a:rPr lang="ru-RU" smtClean="0"/>
              <a:t>‹#›</a:t>
            </a:fld>
            <a:endParaRPr lang="ru-RU"/>
          </a:p>
        </p:txBody>
      </p:sp>
    </p:spTree>
    <p:extLst>
      <p:ext uri="{BB962C8B-B14F-4D97-AF65-F5344CB8AC3E}">
        <p14:creationId xmlns:p14="http://schemas.microsoft.com/office/powerpoint/2010/main" val="305238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0C07694-453E-4787-8785-AC49E3B88345}" type="datetimeFigureOut">
              <a:rPr lang="ru-RU" smtClean="0"/>
              <a:t>17.11.2021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2C3768D-8626-4FF0-ABBD-0A39A56156C2}" type="slidenum">
              <a:rPr lang="ru-RU" smtClean="0"/>
              <a:t>‹#›</a:t>
            </a:fld>
            <a:endParaRPr lang="ru-RU"/>
          </a:p>
        </p:txBody>
      </p:sp>
    </p:spTree>
    <p:extLst>
      <p:ext uri="{BB962C8B-B14F-4D97-AF65-F5344CB8AC3E}">
        <p14:creationId xmlns:p14="http://schemas.microsoft.com/office/powerpoint/2010/main" val="3256680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C0C07694-453E-4787-8785-AC49E3B88345}" type="datetimeFigureOut">
              <a:rPr lang="ru-RU" smtClean="0"/>
              <a:t>17.11.2021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2C3768D-8626-4FF0-ABBD-0A39A56156C2}" type="slidenum">
              <a:rPr lang="ru-RU" smtClean="0"/>
              <a:t>‹#›</a:t>
            </a:fld>
            <a:endParaRPr lang="ru-RU"/>
          </a:p>
        </p:txBody>
      </p:sp>
    </p:spTree>
    <p:extLst>
      <p:ext uri="{BB962C8B-B14F-4D97-AF65-F5344CB8AC3E}">
        <p14:creationId xmlns:p14="http://schemas.microsoft.com/office/powerpoint/2010/main" val="2805433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C0C07694-453E-4787-8785-AC49E3B88345}" type="datetimeFigureOut">
              <a:rPr lang="ru-RU" smtClean="0"/>
              <a:t>17.11.2021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2C3768D-8626-4FF0-ABBD-0A39A56156C2}" type="slidenum">
              <a:rPr lang="ru-RU" smtClean="0"/>
              <a:t>‹#›</a:t>
            </a:fld>
            <a:endParaRPr lang="ru-RU"/>
          </a:p>
        </p:txBody>
      </p:sp>
    </p:spTree>
    <p:extLst>
      <p:ext uri="{BB962C8B-B14F-4D97-AF65-F5344CB8AC3E}">
        <p14:creationId xmlns:p14="http://schemas.microsoft.com/office/powerpoint/2010/main" val="2815782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07694-453E-4787-8785-AC49E3B88345}" type="datetimeFigureOut">
              <a:rPr lang="ru-RU" smtClean="0"/>
              <a:t>17.11.2021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3768D-8626-4FF0-ABBD-0A39A56156C2}" type="slidenum">
              <a:rPr lang="ru-RU" smtClean="0"/>
              <a:t>‹#›</a:t>
            </a:fld>
            <a:endParaRPr lang="ru-RU"/>
          </a:p>
        </p:txBody>
      </p:sp>
    </p:spTree>
    <p:extLst>
      <p:ext uri="{BB962C8B-B14F-4D97-AF65-F5344CB8AC3E}">
        <p14:creationId xmlns:p14="http://schemas.microsoft.com/office/powerpoint/2010/main" val="622403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solidFill>
                  <a:prstClr val="black">
                    <a:tint val="75000"/>
                  </a:prstClr>
                </a:solidFill>
              </a:rPr>
              <a:pPr/>
              <a:t>17.11.2021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4032954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a:t>
            </a:r>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endParaRPr lang="ru-RU" b="1" dirty="0"/>
          </a:p>
          <a:p>
            <a:pPr marL="0" indent="0" algn="ctr">
              <a:buNone/>
            </a:pPr>
            <a:endParaRPr lang="en-US" b="1" dirty="0"/>
          </a:p>
          <a:p>
            <a:pPr marL="0" indent="0" algn="ctr">
              <a:buNone/>
            </a:pPr>
            <a:r>
              <a:rPr lang="ru-RU" sz="2800" b="1" dirty="0"/>
              <a:t>Государственные и муниципальные закупки: актуальные изменения</a:t>
            </a:r>
            <a:r>
              <a:rPr lang="en-US" sz="2800" b="1" dirty="0"/>
              <a:t> </a:t>
            </a:r>
            <a:r>
              <a:rPr lang="ru-RU" sz="2800" b="1" dirty="0"/>
              <a:t>и проблемы практики применения.</a:t>
            </a:r>
          </a:p>
          <a:p>
            <a:pPr marL="0" indent="0" algn="r">
              <a:buNone/>
            </a:pPr>
            <a:endParaRPr lang="ru-RU" sz="2800" b="1" dirty="0"/>
          </a:p>
          <a:p>
            <a:pPr marL="0" indent="0" algn="r">
              <a:buNone/>
            </a:pPr>
            <a:r>
              <a:rPr lang="ru-RU" sz="2200" b="1" dirty="0"/>
              <a:t>Рерих Татьяна Михайловна</a:t>
            </a:r>
          </a:p>
          <a:p>
            <a:pPr marL="0" indent="0" algn="r">
              <a:buNone/>
            </a:pPr>
            <a:r>
              <a:rPr lang="ru-RU" sz="2000" b="1" dirty="0"/>
              <a:t>Ректор АНО ДПО «</a:t>
            </a:r>
            <a:r>
              <a:rPr lang="ru-RU" sz="2000" b="1" dirty="0" err="1"/>
              <a:t>СибИГМУ</a:t>
            </a:r>
            <a:r>
              <a:rPr lang="ru-RU" sz="2000" b="1" dirty="0"/>
              <a:t>», </a:t>
            </a:r>
          </a:p>
          <a:p>
            <a:pPr marL="0" indent="0" algn="r">
              <a:buNone/>
            </a:pPr>
            <a:r>
              <a:rPr lang="ru-RU" sz="2000" b="1" dirty="0"/>
              <a:t>дипломированный эксперт в сфере закупок, сертифицированный</a:t>
            </a:r>
          </a:p>
          <a:p>
            <a:pPr marL="0" indent="0" algn="r">
              <a:buNone/>
            </a:pPr>
            <a:r>
              <a:rPr lang="ru-RU" sz="2000" b="1" dirty="0"/>
              <a:t>преподаватель в сфере закупок, ведущий юрист – практик в области государственных и муниципальных закупок </a:t>
            </a:r>
          </a:p>
          <a:p>
            <a:pPr marL="0" indent="0" algn="ctr">
              <a:buNone/>
            </a:pPr>
            <a:endParaRPr lang="ru-RU" sz="2000" dirty="0">
              <a:solidFill>
                <a:schemeClr val="accent6">
                  <a:lumMod val="50000"/>
                </a:schemeClr>
              </a:solidFill>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82240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7.2. </a:t>
            </a:r>
            <a:r>
              <a:rPr lang="ru-RU" sz="1800" b="1" u="sng" dirty="0">
                <a:latin typeface="Calibri" panose="020F0502020204030204" pitchFamily="34" charset="0"/>
              </a:rPr>
              <a:t>Независимо от НМЦК и годового объема закупок, в случае осуществления:</a:t>
            </a:r>
          </a:p>
          <a:p>
            <a:pPr marL="0" indent="0" algn="just">
              <a:buNone/>
            </a:pPr>
            <a:r>
              <a:rPr lang="ru-RU" sz="1800" b="1" dirty="0">
                <a:latin typeface="Calibri" panose="020F0502020204030204" pitchFamily="34" charset="0"/>
              </a:rPr>
              <a:t>6) закупок услуг по защите интересов Российской Федерации в случае подачи физическими лицами и (или) юридическими лицами в судебные органы иностранных государств, международные суды и арбитражи исков к Российской Федерации;</a:t>
            </a:r>
          </a:p>
          <a:p>
            <a:pPr marL="0" indent="0" algn="just">
              <a:buNone/>
            </a:pPr>
            <a:endParaRPr lang="ru-RU" sz="1800" b="1" dirty="0">
              <a:latin typeface="Calibri" panose="020F0502020204030204" pitchFamily="34" charset="0"/>
            </a:endParaRPr>
          </a:p>
          <a:p>
            <a:pPr marL="0" indent="0" algn="just">
              <a:buNone/>
            </a:pPr>
            <a:r>
              <a:rPr lang="ru-RU" sz="1800" b="1" dirty="0">
                <a:latin typeface="Calibri" panose="020F0502020204030204" pitchFamily="34" charset="0"/>
              </a:rPr>
              <a:t>7) закупок изделий народных художественных промыслов признанного художественного достоинства, образцы которых зарегистрированы в порядке, установленном уполномоченным Правительством Российской Федерации федеральным органом исполнительной власти;</a:t>
            </a:r>
          </a:p>
          <a:p>
            <a:pPr marL="0" indent="0" algn="just">
              <a:buNone/>
            </a:pPr>
            <a:endParaRPr lang="ru-RU" sz="1800" b="1" dirty="0">
              <a:latin typeface="Calibri" panose="020F0502020204030204" pitchFamily="34" charset="0"/>
            </a:endParaRPr>
          </a:p>
          <a:p>
            <a:pPr marL="0" indent="0" algn="just">
              <a:buNone/>
            </a:pPr>
            <a:r>
              <a:rPr lang="ru-RU" sz="1800" b="1" dirty="0">
                <a:latin typeface="Calibri" panose="020F0502020204030204" pitchFamily="34" charset="0"/>
              </a:rPr>
              <a:t>8) закупок жилых помещений для детей-сирот и детей, оставшихся без попечения родителей, лиц из числа детей-сирот и детей, оставшихся без попечения родителей.</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712041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lnSpcReduction="10000"/>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8. </a:t>
            </a:r>
            <a:r>
              <a:rPr lang="ru-RU" sz="1800" b="1" u="sng" dirty="0">
                <a:latin typeface="Calibri" panose="020F0502020204030204" pitchFamily="34" charset="0"/>
              </a:rPr>
              <a:t>Внесены изменения в ст. 27 ФЗ №44 </a:t>
            </a:r>
            <a:r>
              <a:rPr lang="ru-RU" sz="1800" b="1" u="sng" dirty="0">
                <a:solidFill>
                  <a:srgbClr val="00B050"/>
                </a:solidFill>
                <a:latin typeface="Calibri" panose="020F0502020204030204" pitchFamily="34" charset="0"/>
              </a:rPr>
              <a:t>Вновь преимущества по новому!!!</a:t>
            </a:r>
          </a:p>
          <a:p>
            <a:pPr marL="0" indent="0" algn="just">
              <a:buNone/>
            </a:pPr>
            <a:r>
              <a:rPr lang="ru-RU" sz="1800" b="1" dirty="0">
                <a:latin typeface="Calibri" panose="020F0502020204030204" pitchFamily="34" charset="0"/>
              </a:rPr>
              <a:t>Преимущества в соответствии со статьями 28 - 30 настоящего Федерального закона предоставляются при осуществлении закупок:</a:t>
            </a:r>
          </a:p>
          <a:p>
            <a:pPr marL="0" indent="0" algn="just">
              <a:buNone/>
            </a:pPr>
            <a:r>
              <a:rPr lang="ru-RU" sz="1800" b="1" dirty="0">
                <a:latin typeface="Calibri" panose="020F0502020204030204" pitchFamily="34" charset="0"/>
              </a:rPr>
              <a:t>1) учреждениям и предприятиям уголовно-исполнительной системы;</a:t>
            </a:r>
          </a:p>
          <a:p>
            <a:pPr marL="0" indent="0" algn="just">
              <a:buNone/>
            </a:pPr>
            <a:r>
              <a:rPr lang="ru-RU" sz="1800" b="1" dirty="0">
                <a:latin typeface="Calibri" panose="020F0502020204030204" pitchFamily="34" charset="0"/>
              </a:rPr>
              <a:t>2) организациям инвалидов;</a:t>
            </a:r>
          </a:p>
          <a:p>
            <a:pPr marL="0" indent="0" algn="just">
              <a:buNone/>
            </a:pPr>
            <a:r>
              <a:rPr lang="ru-RU" sz="1800" b="1" dirty="0">
                <a:latin typeface="Calibri" panose="020F0502020204030204" pitchFamily="34" charset="0"/>
              </a:rPr>
              <a:t>3) субъектам малого предпринимательства;</a:t>
            </a:r>
          </a:p>
          <a:p>
            <a:pPr marL="0" indent="0" algn="just">
              <a:buNone/>
            </a:pPr>
            <a:r>
              <a:rPr lang="ru-RU" sz="1800" b="1" dirty="0">
                <a:latin typeface="Calibri" panose="020F0502020204030204" pitchFamily="34" charset="0"/>
              </a:rPr>
              <a:t>4) социально ориентированным некоммерческим организациям.</a:t>
            </a:r>
          </a:p>
          <a:p>
            <a:pPr marL="0" indent="0" algn="just">
              <a:buNone/>
            </a:pPr>
            <a:endParaRPr lang="ru-RU" sz="1800" b="1" u="sng" dirty="0">
              <a:latin typeface="Calibri" panose="020F0502020204030204" pitchFamily="34" charset="0"/>
            </a:endParaRPr>
          </a:p>
          <a:p>
            <a:pPr marL="0" indent="0" algn="just">
              <a:buNone/>
            </a:pPr>
            <a:r>
              <a:rPr lang="ru-RU" sz="1800" b="1" u="sng" dirty="0">
                <a:latin typeface="Calibri" panose="020F0502020204030204" pitchFamily="34" charset="0"/>
              </a:rPr>
              <a:t>9. Внесены изменения в ст. 28 и ст. 29 касающихся преимуществ УИС и Организаций инвалидов:</a:t>
            </a:r>
          </a:p>
          <a:p>
            <a:pPr marL="0" indent="0" algn="just">
              <a:buNone/>
            </a:pPr>
            <a:r>
              <a:rPr lang="ru-RU" sz="1800" b="1" dirty="0">
                <a:solidFill>
                  <a:srgbClr val="0070C0"/>
                </a:solidFill>
                <a:latin typeface="Calibri" panose="020F0502020204030204" pitchFamily="34" charset="0"/>
              </a:rPr>
              <a:t>В случае заключения по результатам применения конкурентных способов контракта с участником закупки – </a:t>
            </a:r>
            <a:r>
              <a:rPr lang="ru-RU" sz="1800" b="1" dirty="0">
                <a:solidFill>
                  <a:srgbClr val="FF0000"/>
                </a:solidFill>
                <a:latin typeface="Calibri" panose="020F0502020204030204" pitchFamily="34" charset="0"/>
              </a:rPr>
              <a:t>УИС и Организацией инвалидов</a:t>
            </a:r>
            <a:r>
              <a:rPr lang="ru-RU" sz="1800" b="1" dirty="0">
                <a:solidFill>
                  <a:srgbClr val="0070C0"/>
                </a:solidFill>
                <a:latin typeface="Calibri" panose="020F0502020204030204" pitchFamily="34" charset="0"/>
              </a:rPr>
              <a:t>, цена контракта, цена каждой единицы товара, работы, услуги </a:t>
            </a:r>
            <a:r>
              <a:rPr lang="ru-RU" sz="1800" b="1" dirty="0">
                <a:solidFill>
                  <a:srgbClr val="FF0000"/>
                </a:solidFill>
                <a:latin typeface="Calibri" panose="020F0502020204030204" pitchFamily="34" charset="0"/>
              </a:rPr>
              <a:t>увеличивается на 15 % но не более чем НМЦК!</a:t>
            </a:r>
          </a:p>
          <a:p>
            <a:pPr marL="0" indent="0" algn="just">
              <a:buNone/>
            </a:pPr>
            <a:endParaRPr lang="ru-RU" sz="1800" b="1" dirty="0">
              <a:latin typeface="Calibri" panose="020F0502020204030204" pitchFamily="34" charset="0"/>
            </a:endParaRPr>
          </a:p>
          <a:p>
            <a:pPr marL="0" indent="0" algn="just">
              <a:buNone/>
            </a:pPr>
            <a:r>
              <a:rPr lang="ru-RU" sz="1800" b="1" dirty="0">
                <a:latin typeface="Calibri" panose="020F0502020204030204" pitchFamily="34" charset="0"/>
              </a:rPr>
              <a:t>10. Заказчики обязаны осуществлять закупки у СМП и СОНКО в объеме </a:t>
            </a:r>
            <a:r>
              <a:rPr lang="ru-RU" sz="1800" b="1" u="sng" dirty="0">
                <a:solidFill>
                  <a:srgbClr val="FF0000"/>
                </a:solidFill>
                <a:latin typeface="Calibri" panose="020F0502020204030204" pitchFamily="34" charset="0"/>
              </a:rPr>
              <a:t>не менее чем 25 % от СГОЗ!!! (вместо 15 %),</a:t>
            </a:r>
            <a:r>
              <a:rPr lang="ru-RU" sz="1800" b="1" dirty="0">
                <a:latin typeface="Calibri" panose="020F0502020204030204" pitchFamily="34" charset="0"/>
              </a:rPr>
              <a:t> рассчитанного с учетом части 1.1 ст. 30</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787737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11. Внесены поправки в ч. 1 ст. 31 относительно требований предъявляемых к участникам закупок в следующей  редакции:</a:t>
            </a:r>
          </a:p>
          <a:p>
            <a:pPr marL="0" indent="0" algn="just">
              <a:buNone/>
            </a:pPr>
            <a:r>
              <a:rPr lang="ru-RU" sz="1800" b="1" dirty="0">
                <a:solidFill>
                  <a:srgbClr val="0070C0"/>
                </a:solidFill>
                <a:latin typeface="Calibri" panose="020F0502020204030204" pitchFamily="34" charset="0"/>
              </a:rPr>
              <a:t>При применении конкурентных способов, </a:t>
            </a:r>
            <a:r>
              <a:rPr lang="ru-RU" sz="1800" b="1" dirty="0">
                <a:solidFill>
                  <a:srgbClr val="FF0000"/>
                </a:solidFill>
                <a:latin typeface="Calibri" panose="020F0502020204030204" pitchFamily="34" charset="0"/>
              </a:rPr>
              <a:t>при осуществлении закупки у единственного поставщика (подрядчика, исполнителя) в случаях, предусмотренных пунктами 4, 5, 18, 30, 42, 49, 54 и 59 части 1 статьи 93 </a:t>
            </a:r>
            <a:r>
              <a:rPr lang="ru-RU" sz="1800" b="1" dirty="0">
                <a:solidFill>
                  <a:srgbClr val="0070C0"/>
                </a:solidFill>
                <a:latin typeface="Calibri" panose="020F0502020204030204" pitchFamily="34" charset="0"/>
              </a:rPr>
              <a:t>!!!, заказчик устанавливает следующие единые требования к участникам закупки!!!</a:t>
            </a:r>
          </a:p>
          <a:p>
            <a:pPr marL="0" indent="0" algn="just">
              <a:buNone/>
            </a:pPr>
            <a:endParaRPr lang="ru-RU" sz="1800" b="1" dirty="0">
              <a:solidFill>
                <a:srgbClr val="0070C0"/>
              </a:solidFill>
              <a:latin typeface="Calibri" panose="020F0502020204030204" pitchFamily="34" charset="0"/>
            </a:endParaRPr>
          </a:p>
          <a:p>
            <a:pPr marL="0" indent="0" algn="just">
              <a:buNone/>
            </a:pPr>
            <a:r>
              <a:rPr lang="ru-RU" sz="1800" b="1" dirty="0">
                <a:latin typeface="Calibri" panose="020F0502020204030204" pitchFamily="34" charset="0"/>
              </a:rPr>
              <a:t>12. Внесены поправки в ч.2 ст.31 по дополнительным требованиям </a:t>
            </a:r>
            <a:r>
              <a:rPr lang="ru-RU" sz="1800" b="1" dirty="0">
                <a:solidFill>
                  <a:srgbClr val="0070C0"/>
                </a:solidFill>
                <a:latin typeface="Calibri" panose="020F0502020204030204" pitchFamily="34" charset="0"/>
              </a:rPr>
              <a:t>(ранее дополнительные требования не устанавливались при проведении открытого конкурса в электронном виде)</a:t>
            </a:r>
            <a:r>
              <a:rPr lang="ru-RU" sz="1800" b="1" dirty="0">
                <a:latin typeface="Calibri" panose="020F0502020204030204" pitchFamily="34" charset="0"/>
              </a:rPr>
              <a:t>, настоящая редакция:</a:t>
            </a:r>
          </a:p>
          <a:p>
            <a:pPr marL="0" indent="0" algn="just">
              <a:buNone/>
            </a:pPr>
            <a:r>
              <a:rPr lang="ru-RU" sz="1800" b="1" dirty="0">
                <a:solidFill>
                  <a:srgbClr val="00B050"/>
                </a:solidFill>
                <a:latin typeface="Calibri" panose="020F0502020204030204" pitchFamily="34" charset="0"/>
              </a:rPr>
              <a:t>Правительство Российской Федерации вправе устанавливать к участникам закупок отдельных видов товаров, работ, услуг дополнительные требования!!! – </a:t>
            </a:r>
            <a:r>
              <a:rPr lang="ru-RU" sz="1800" b="1" u="sng" dirty="0">
                <a:solidFill>
                  <a:srgbClr val="00B050"/>
                </a:solidFill>
                <a:latin typeface="Calibri" panose="020F0502020204030204" pitchFamily="34" charset="0"/>
              </a:rPr>
              <a:t>ПРИ ПРОВЕДЕНИИ ВСЕХ КОНКУРЕНТЫХ ЗАКУПОК!</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367615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13. </a:t>
            </a:r>
            <a:r>
              <a:rPr lang="ru-RU" sz="1800" b="1" u="sng" dirty="0">
                <a:latin typeface="Calibri" panose="020F0502020204030204" pitchFamily="34" charset="0"/>
              </a:rPr>
              <a:t>Статья 31 Требования к участникам дополнена п. 2.1. в редакции: </a:t>
            </a:r>
          </a:p>
          <a:p>
            <a:pPr marL="0" indent="0" algn="just">
              <a:buNone/>
            </a:pPr>
            <a:r>
              <a:rPr lang="ru-RU" sz="1800" b="1" dirty="0">
                <a:solidFill>
                  <a:srgbClr val="0070C0"/>
                </a:solidFill>
                <a:latin typeface="Calibri" panose="020F0502020204030204" pitchFamily="34" charset="0"/>
              </a:rPr>
              <a:t>Если при применении конкурентных способов НМЦК 20 млн. рублей и более </a:t>
            </a:r>
            <a:r>
              <a:rPr lang="ru-RU" sz="1800" b="1" u="sng" dirty="0">
                <a:latin typeface="Calibri" panose="020F0502020204030204" pitchFamily="34" charset="0"/>
              </a:rPr>
              <a:t>(за исключением случая осуществления закупок в отношении участников которых Правительством РФ установлены дополнительные требования в соответствии с частью 2 настоящей статьи) </a:t>
            </a:r>
            <a:r>
              <a:rPr lang="ru-RU" sz="1800" b="1" dirty="0">
                <a:solidFill>
                  <a:srgbClr val="0070C0"/>
                </a:solidFill>
                <a:latin typeface="Calibri" panose="020F0502020204030204" pitchFamily="34" charset="0"/>
              </a:rPr>
              <a:t>устанавливает дополнительное требование об исполнении участником закупки (с учетом правопреемства) в течение 3 лет до даты подачи заявки на участие в закупке контракта или договора</a:t>
            </a:r>
            <a:r>
              <a:rPr lang="ru-RU" sz="1800" b="1" dirty="0">
                <a:latin typeface="Calibri" panose="020F0502020204030204" pitchFamily="34" charset="0"/>
              </a:rPr>
              <a:t>, заключенного по ФЗ №223 при условии исполнения таким участником закупки требований об уплате неустоек (штрафов, пеней), предъявленных при исполнении таких контракта, договора. </a:t>
            </a:r>
          </a:p>
          <a:p>
            <a:pPr marL="0" indent="0" algn="just">
              <a:buNone/>
            </a:pPr>
            <a:r>
              <a:rPr lang="ru-RU" sz="1800" b="1" u="sng" dirty="0">
                <a:solidFill>
                  <a:srgbClr val="00B050"/>
                </a:solidFill>
                <a:latin typeface="Calibri" panose="020F0502020204030204" pitchFamily="34" charset="0"/>
              </a:rPr>
              <a:t>Стоимость исполненных обязательств по таким контракту, договору должна составлять не менее 20 % НМЦК!!!</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3133547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14. </a:t>
            </a:r>
            <a:r>
              <a:rPr lang="ru-RU" sz="1800" b="1" u="sng" dirty="0">
                <a:latin typeface="Calibri" panose="020F0502020204030204" pitchFamily="34" charset="0"/>
              </a:rPr>
              <a:t>Внесли  поправку в часть 14 статьи 34:</a:t>
            </a:r>
          </a:p>
          <a:p>
            <a:pPr marL="0" indent="0" algn="just">
              <a:buNone/>
            </a:pPr>
            <a:r>
              <a:rPr lang="ru-RU" sz="1800" b="1" dirty="0">
                <a:solidFill>
                  <a:srgbClr val="0070C0"/>
                </a:solidFill>
                <a:latin typeface="Calibri" panose="020F0502020204030204" pitchFamily="34" charset="0"/>
              </a:rPr>
              <a:t>В контракт могут быть включены условия:</a:t>
            </a:r>
          </a:p>
          <a:p>
            <a:pPr marL="0" indent="0" algn="just">
              <a:buNone/>
            </a:pPr>
            <a:r>
              <a:rPr lang="ru-RU" sz="1800" b="1" dirty="0">
                <a:latin typeface="Calibri" panose="020F0502020204030204" pitchFamily="34" charset="0"/>
              </a:rPr>
              <a:t>1) о возможности одностороннего отказа от исполнения контракта в соответствии с положениями частей 8 - 11, 13 - 19, 21 - 23 и 25 статьи 95 настоящего Федерального закона;</a:t>
            </a:r>
          </a:p>
          <a:p>
            <a:pPr marL="0" indent="0" algn="just">
              <a:buNone/>
            </a:pPr>
            <a:r>
              <a:rPr lang="ru-RU" sz="1800" b="1" dirty="0">
                <a:latin typeface="Calibri" panose="020F0502020204030204" pitchFamily="34" charset="0"/>
              </a:rPr>
              <a:t>2) </a:t>
            </a:r>
            <a:r>
              <a:rPr lang="ru-RU" sz="1800" b="1" u="sng" dirty="0">
                <a:latin typeface="Calibri" panose="020F0502020204030204" pitchFamily="34" charset="0"/>
              </a:rPr>
              <a:t>об удержании суммы неисполненных поставщиком (подрядчиком, исполнителем) требований об уплате неустоек (штрафов, пеней), предъявленных заказчиком в соответствии с настоящим Федеральным законом, из суммы, подлежащей оплате поставщику (подрядчику, исполнителю).</a:t>
            </a:r>
          </a:p>
          <a:p>
            <a:pPr marL="0" indent="0" algn="just">
              <a:buNone/>
            </a:pPr>
            <a:r>
              <a:rPr lang="ru-RU" sz="1800" b="1" u="sng" dirty="0">
                <a:solidFill>
                  <a:srgbClr val="0070C0"/>
                </a:solidFill>
                <a:latin typeface="Calibri" panose="020F0502020204030204" pitchFamily="34" charset="0"/>
              </a:rPr>
              <a:t>15. Внесена поправка в статью 34 дополнена пунктом 16.3:</a:t>
            </a:r>
          </a:p>
          <a:p>
            <a:pPr marL="0" indent="0" algn="just">
              <a:buNone/>
            </a:pPr>
            <a:r>
              <a:rPr lang="ru-RU" sz="1800" b="1" dirty="0">
                <a:solidFill>
                  <a:srgbClr val="00B050"/>
                </a:solidFill>
                <a:latin typeface="Calibri" panose="020F0502020204030204" pitchFamily="34" charset="0"/>
              </a:rPr>
              <a:t>16.3. В случае включения в соответствии с пунктом 8 части 1 статьи 33 настоящего Федерального закона в описание объекта закупки типовой проектной документации </a:t>
            </a:r>
            <a:r>
              <a:rPr lang="ru-RU" sz="1800" b="1" u="sng" dirty="0">
                <a:solidFill>
                  <a:srgbClr val="00B050"/>
                </a:solidFill>
                <a:latin typeface="Calibri" panose="020F0502020204030204" pitchFamily="34" charset="0"/>
              </a:rPr>
              <a:t>предметом контракта могут быть одновременно подготовка проектной документации и (или) выполнение инженерных изысканий и выполнение работ по строительству объекта капитального строительства</a:t>
            </a:r>
            <a:r>
              <a:rPr lang="ru-RU" sz="1800" b="1" dirty="0">
                <a:solidFill>
                  <a:srgbClr val="00B050"/>
                </a:solidFill>
                <a:latin typeface="Calibri" panose="020F0502020204030204" pitchFamily="34" charset="0"/>
              </a:rPr>
              <a:t>.";</a:t>
            </a:r>
          </a:p>
          <a:p>
            <a:pPr marL="0" indent="0" algn="just">
              <a:buNone/>
            </a:pPr>
            <a:endParaRPr lang="ru-RU" sz="1800" b="1" u="sng" dirty="0">
              <a:solidFill>
                <a:srgbClr val="00B050"/>
              </a:solidFill>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388734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16. Часть 18 статья 34 – признана утратившей силу!!!</a:t>
            </a:r>
          </a:p>
          <a:p>
            <a:pPr marL="0" indent="0" algn="just">
              <a:buNone/>
            </a:pPr>
            <a:r>
              <a:rPr lang="ru-RU" sz="1800" b="1" dirty="0">
                <a:solidFill>
                  <a:srgbClr val="0070C0"/>
                </a:solidFill>
                <a:latin typeface="Calibri" panose="020F0502020204030204" pitchFamily="34" charset="0"/>
              </a:rPr>
              <a:t>При заключении контракта заказчик по согласованию с участником закупки, с которым в соответствии с настоящим Федеральным законом заключается контракт, вправе увеличить количество поставляемого товара на сумму, не превышающую разницы между ценой контракта, предложенной таким участником, и начальной (максимальной) ценой контракта (ценой лота), если это право заказчика предусмотрено документацией о закупке. При этом цена единицы товара не должна превышать цену единицы товара, определяемую как частное от деления цены контракта, указанной в заявке на участие в конкурсе, запросе предложений или предложенной участником аукциона, с которым заключается контракт, на количество товара, указанное в извещении о проведении закупки.</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939015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lnSpcReduction="10000"/>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17. Статья 36 изложена в новой редакции – </a:t>
            </a:r>
            <a:r>
              <a:rPr lang="ru-RU" sz="1800" b="1" u="sng" dirty="0">
                <a:latin typeface="Calibri" panose="020F0502020204030204" pitchFamily="34" charset="0"/>
              </a:rPr>
              <a:t>ОТМЕНА ЗАКУПКИ:</a:t>
            </a:r>
          </a:p>
          <a:p>
            <a:pPr marL="0" indent="0" algn="just">
              <a:buNone/>
            </a:pPr>
            <a:r>
              <a:rPr lang="ru-RU" sz="1800" b="1" dirty="0">
                <a:latin typeface="Calibri" panose="020F0502020204030204" pitchFamily="34" charset="0"/>
              </a:rPr>
              <a:t>Заказчик вправе отменить закупку с учетом требований, предусмотренных настоящей статьей. По истечении сроков, предусмотренных настоящей статьей, и до заключения контракта заказчик вправе отменить закупку только в случае возникновения обстоятельств непреодолимой силы.</a:t>
            </a:r>
          </a:p>
          <a:p>
            <a:pPr marL="0" indent="0" algn="just">
              <a:buNone/>
            </a:pPr>
            <a:r>
              <a:rPr lang="ru-RU" sz="1800" b="1" dirty="0">
                <a:solidFill>
                  <a:srgbClr val="0070C0"/>
                </a:solidFill>
                <a:latin typeface="Calibri" panose="020F0502020204030204" pitchFamily="34" charset="0"/>
              </a:rPr>
              <a:t>2. При проведении электронных процедур, закрытых электронных процедур:</a:t>
            </a:r>
          </a:p>
          <a:p>
            <a:pPr marL="0" indent="0" algn="just">
              <a:buNone/>
            </a:pPr>
            <a:r>
              <a:rPr lang="ru-RU" sz="1800" b="1" dirty="0">
                <a:solidFill>
                  <a:srgbClr val="0070C0"/>
                </a:solidFill>
                <a:latin typeface="Calibri" panose="020F0502020204030204" pitchFamily="34" charset="0"/>
              </a:rPr>
              <a:t>1) заказчик не позднее чем за </a:t>
            </a:r>
            <a:r>
              <a:rPr lang="ru-RU" sz="1800" b="1" u="sng" dirty="0">
                <a:solidFill>
                  <a:srgbClr val="FF0000"/>
                </a:solidFill>
                <a:latin typeface="Calibri" panose="020F0502020204030204" pitchFamily="34" charset="0"/>
              </a:rPr>
              <a:t>1 рабочий день до даты окончания срока подачи заявок </a:t>
            </a:r>
            <a:r>
              <a:rPr lang="ru-RU" sz="1800" b="1" dirty="0">
                <a:solidFill>
                  <a:srgbClr val="0070C0"/>
                </a:solidFill>
                <a:latin typeface="Calibri" panose="020F0502020204030204" pitchFamily="34" charset="0"/>
              </a:rPr>
              <a:t>на участие в закупке формирует с использованием ЕИС извещение об отмене закупки, подписывает его усиленной ЭЦП, и размещает его в ЕИС. </a:t>
            </a:r>
            <a:r>
              <a:rPr lang="ru-RU" sz="1800" b="1" u="sng" dirty="0">
                <a:solidFill>
                  <a:srgbClr val="0070C0"/>
                </a:solidFill>
                <a:latin typeface="Calibri" panose="020F0502020204030204" pitchFamily="34" charset="0"/>
              </a:rPr>
              <a:t>С момента размещения указанного извещения в ЕИС закупка считается отмененной. </a:t>
            </a:r>
          </a:p>
          <a:p>
            <a:pPr marL="0" indent="0" algn="just">
              <a:buNone/>
            </a:pPr>
            <a:r>
              <a:rPr lang="ru-RU" sz="1800" b="1" u="sng" dirty="0">
                <a:solidFill>
                  <a:schemeClr val="tx1">
                    <a:lumMod val="95000"/>
                    <a:lumOff val="5000"/>
                  </a:schemeClr>
                </a:solidFill>
                <a:latin typeface="Calibri" panose="020F0502020204030204" pitchFamily="34" charset="0"/>
              </a:rPr>
              <a:t>При проведении закрытых электронных процедур такое извещение не размещается на официальном сайте;</a:t>
            </a:r>
          </a:p>
          <a:p>
            <a:pPr marL="0" indent="0" algn="just">
              <a:buNone/>
            </a:pPr>
            <a:r>
              <a:rPr lang="ru-RU" sz="1800" b="1" u="sng" dirty="0">
                <a:solidFill>
                  <a:srgbClr val="00B050"/>
                </a:solidFill>
                <a:latin typeface="Calibri" panose="020F0502020204030204" pitchFamily="34" charset="0"/>
              </a:rPr>
              <a:t>При проведении закрытого конкурса, закрытого аукциона </a:t>
            </a:r>
            <a:r>
              <a:rPr lang="ru-RU" sz="1800" b="1" dirty="0">
                <a:solidFill>
                  <a:srgbClr val="FF0000"/>
                </a:solidFill>
                <a:latin typeface="Calibri" panose="020F0502020204030204" pitchFamily="34" charset="0"/>
              </a:rPr>
              <a:t>заказчик не позднее чем за 5 дней до даты окончания срока подачи заявок возвращает участникам закупки поданные ими заявки</a:t>
            </a:r>
            <a:r>
              <a:rPr lang="ru-RU" sz="1800" b="1" dirty="0">
                <a:solidFill>
                  <a:srgbClr val="00B050"/>
                </a:solidFill>
                <a:latin typeface="Calibri" panose="020F0502020204030204" pitchFamily="34" charset="0"/>
              </a:rPr>
              <a:t> и направляет всем участникам закупки, которым направлено приглашение, уведомление об отмене закупки. С момента такого направления закупка считается отмененной.</a:t>
            </a:r>
          </a:p>
          <a:p>
            <a:pPr marL="0" indent="0" algn="just">
              <a:buNone/>
            </a:pPr>
            <a:endParaRPr lang="ru-RU" sz="1800" b="1" dirty="0">
              <a:solidFill>
                <a:srgbClr val="0070C0"/>
              </a:solidFill>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738324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18. Внесена поправка в ст. 39 - </a:t>
            </a:r>
            <a:r>
              <a:rPr lang="ru-RU" sz="1800" b="1" dirty="0">
                <a:solidFill>
                  <a:srgbClr val="0070C0"/>
                </a:solidFill>
                <a:latin typeface="Calibri" panose="020F0502020204030204" pitchFamily="34" charset="0"/>
              </a:rPr>
              <a:t>Число членов комиссии должно быть не менее чем 3 человека.</a:t>
            </a:r>
          </a:p>
          <a:p>
            <a:pPr marL="0" indent="0" algn="just">
              <a:buNone/>
            </a:pPr>
            <a:endParaRPr lang="ru-RU" sz="1800" b="1" dirty="0">
              <a:latin typeface="Calibri" panose="020F0502020204030204" pitchFamily="34" charset="0"/>
            </a:endParaRPr>
          </a:p>
          <a:p>
            <a:pPr marL="0" indent="0" algn="just">
              <a:buNone/>
            </a:pPr>
            <a:r>
              <a:rPr lang="ru-RU" sz="1800" b="1" dirty="0">
                <a:latin typeface="Calibri" panose="020F0502020204030204" pitchFamily="34" charset="0"/>
              </a:rPr>
              <a:t>Комиссия правомочна осуществлять свои функции, если в заседании комиссии участвует </a:t>
            </a:r>
            <a:r>
              <a:rPr lang="ru-RU" sz="1800" b="1" u="sng" dirty="0">
                <a:solidFill>
                  <a:srgbClr val="0070C0"/>
                </a:solidFill>
                <a:latin typeface="Calibri" panose="020F0502020204030204" pitchFamily="34" charset="0"/>
              </a:rPr>
              <a:t>не менее чем пятьдесят процентов общего числа ее членов</a:t>
            </a:r>
            <a:r>
              <a:rPr lang="ru-RU" sz="1800" b="1" dirty="0">
                <a:latin typeface="Calibri" panose="020F0502020204030204" pitchFamily="34" charset="0"/>
              </a:rPr>
              <a:t>. </a:t>
            </a:r>
            <a:r>
              <a:rPr lang="ru-RU" sz="1800" b="1" dirty="0">
                <a:solidFill>
                  <a:srgbClr val="00B050"/>
                </a:solidFill>
                <a:latin typeface="Calibri" panose="020F0502020204030204" pitchFamily="34" charset="0"/>
              </a:rPr>
              <a:t>Члены комиссии могут участвовать в таком заседании с использованием систем видео-конференц-связи</a:t>
            </a:r>
            <a:r>
              <a:rPr lang="ru-RU" sz="1800" b="1" dirty="0">
                <a:latin typeface="Calibri" panose="020F0502020204030204" pitchFamily="34" charset="0"/>
              </a:rPr>
              <a:t>. Делегирование членами комиссии своих полномочий иным лицам не допускается.";</a:t>
            </a:r>
          </a:p>
          <a:p>
            <a:pPr marL="0" indent="0" algn="just">
              <a:buNone/>
            </a:pPr>
            <a:r>
              <a:rPr lang="ru-RU" sz="1800" b="1" dirty="0">
                <a:solidFill>
                  <a:srgbClr val="0070C0"/>
                </a:solidFill>
                <a:latin typeface="Calibri" panose="020F0502020204030204" pitchFamily="34" charset="0"/>
              </a:rPr>
              <a:t> </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3328195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lnSpcReduction="10000"/>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19. </a:t>
            </a:r>
            <a:r>
              <a:rPr lang="ru-RU" sz="1800" b="1" u="sng" dirty="0">
                <a:latin typeface="Calibri" panose="020F0502020204030204" pitchFamily="34" charset="0"/>
              </a:rPr>
              <a:t>Извещение о закупке стало основным закупочным документом</a:t>
            </a:r>
            <a:r>
              <a:rPr lang="ru-RU" sz="1800" b="1" dirty="0">
                <a:latin typeface="Calibri" panose="020F0502020204030204" pitchFamily="34" charset="0"/>
              </a:rPr>
              <a:t>, так как составлять документации при проведении открытых конкурентных электронных процедур больше не потребуется, </a:t>
            </a:r>
            <a:r>
              <a:rPr lang="ru-RU" sz="1800" b="1" u="sng" dirty="0">
                <a:latin typeface="Calibri" panose="020F0502020204030204" pitchFamily="34" charset="0"/>
              </a:rPr>
              <a:t>однако стоит учитывать, что они предусмотрены для закрытых закупок.</a:t>
            </a:r>
          </a:p>
          <a:p>
            <a:pPr marL="0" indent="0" algn="just">
              <a:buNone/>
            </a:pPr>
            <a:r>
              <a:rPr lang="ru-RU" sz="1800" b="1" dirty="0">
                <a:solidFill>
                  <a:srgbClr val="0070C0"/>
                </a:solidFill>
                <a:latin typeface="Calibri" panose="020F0502020204030204" pitchFamily="34" charset="0"/>
              </a:rPr>
              <a:t>Статья 42-44 Изложена в новой редакции:</a:t>
            </a:r>
          </a:p>
          <a:p>
            <a:pPr marL="0" indent="0" algn="just">
              <a:buNone/>
            </a:pPr>
            <a:r>
              <a:rPr lang="ru-RU" sz="1800" b="1" u="sng" dirty="0">
                <a:latin typeface="Calibri" panose="020F0502020204030204" pitchFamily="34" charset="0"/>
              </a:rPr>
              <a:t>При осуществлении закупки путем проведения открытых конкурентных способов заказчик формирует с использованием ЕИС, содержащее следующую информацию:</a:t>
            </a:r>
          </a:p>
          <a:p>
            <a:pPr marL="0" indent="0" algn="just">
              <a:buNone/>
            </a:pPr>
            <a:r>
              <a:rPr lang="ru-RU" sz="1800" b="1" dirty="0">
                <a:latin typeface="Calibri" panose="020F0502020204030204" pitchFamily="34" charset="0"/>
              </a:rPr>
              <a:t>1) наименование, место нахождения, почтовый адрес, адрес электронной почты, номер контактного телефона, ответственное должностное лицо заказчика, специализированной организации (в случае ее привлечения заказчиком);</a:t>
            </a:r>
          </a:p>
          <a:p>
            <a:pPr marL="0" indent="0" algn="just">
              <a:buNone/>
            </a:pPr>
            <a:r>
              <a:rPr lang="ru-RU" sz="1800" b="1" dirty="0">
                <a:latin typeface="Calibri" panose="020F0502020204030204" pitchFamily="34" charset="0"/>
              </a:rPr>
              <a:t>2) идентификационный код закупки;</a:t>
            </a:r>
          </a:p>
          <a:p>
            <a:pPr marL="0" indent="0" algn="just">
              <a:buNone/>
            </a:pPr>
            <a:r>
              <a:rPr lang="ru-RU" sz="1800" b="1" dirty="0">
                <a:latin typeface="Calibri" panose="020F0502020204030204" pitchFamily="34" charset="0"/>
              </a:rPr>
              <a:t>3) способ определения поставщика (подрядчика, исполнителя);</a:t>
            </a:r>
          </a:p>
          <a:p>
            <a:pPr marL="0" indent="0" algn="just">
              <a:buNone/>
            </a:pPr>
            <a:r>
              <a:rPr lang="ru-RU" sz="1800" b="1" dirty="0">
                <a:latin typeface="Calibri" panose="020F0502020204030204" pitchFamily="34" charset="0"/>
              </a:rPr>
              <a:t>4) адрес электронной площадки;</a:t>
            </a:r>
          </a:p>
          <a:p>
            <a:pPr marL="0" indent="0" algn="just">
              <a:buNone/>
            </a:pPr>
            <a:r>
              <a:rPr lang="ru-RU" sz="1800" b="1" dirty="0">
                <a:latin typeface="Calibri" panose="020F0502020204030204" pitchFamily="34" charset="0"/>
              </a:rPr>
              <a:t>5) наименование объекта закупки, информация (при наличии), предусмотренная правилами использования каталога товаров, работ, услуг для обеспечения государственных и муниципальных нужд;</a:t>
            </a:r>
          </a:p>
          <a:p>
            <a:pPr marL="0" indent="0" algn="just">
              <a:buNone/>
            </a:pPr>
            <a:endParaRPr lang="ru-RU" sz="1800" b="1" u="sng" dirty="0">
              <a:solidFill>
                <a:srgbClr val="00B050"/>
              </a:solidFill>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3486653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lnSpcReduction="10000"/>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19. </a:t>
            </a:r>
            <a:r>
              <a:rPr lang="ru-RU" sz="1800" b="1" u="sng" dirty="0">
                <a:latin typeface="Calibri" panose="020F0502020204030204" pitchFamily="34" charset="0"/>
              </a:rPr>
              <a:t>При осуществлении закупки путем проведения открытых конкурентных способов заказчик формирует с использованием ЕИС, содержащее следующую информацию:</a:t>
            </a:r>
          </a:p>
          <a:p>
            <a:pPr marL="0" indent="0" algn="just">
              <a:buNone/>
            </a:pPr>
            <a:r>
              <a:rPr lang="ru-RU" sz="1800" b="1" dirty="0">
                <a:latin typeface="Calibri" panose="020F0502020204030204" pitchFamily="34" charset="0"/>
              </a:rPr>
              <a:t>6) информация о количестве, единице измерения и месте поставки товара;</a:t>
            </a:r>
          </a:p>
          <a:p>
            <a:pPr marL="0" indent="0" algn="just">
              <a:buNone/>
            </a:pPr>
            <a:r>
              <a:rPr lang="ru-RU" sz="1800" b="1" dirty="0">
                <a:latin typeface="Calibri" panose="020F0502020204030204" pitchFamily="34" charset="0"/>
              </a:rPr>
              <a:t>7) информация об объеме, о единице измерения (при наличии) и месте выполнения работы или оказания услуги;</a:t>
            </a:r>
          </a:p>
          <a:p>
            <a:pPr marL="0" indent="0" algn="just">
              <a:buNone/>
            </a:pPr>
            <a:r>
              <a:rPr lang="ru-RU" sz="1800" b="1" dirty="0">
                <a:latin typeface="Calibri" panose="020F0502020204030204" pitchFamily="34" charset="0"/>
              </a:rPr>
              <a:t>8) срок исполнения контракта (отдельных этапов исполнения контракта, если проектом контракта предусмотрены такие этапы);</a:t>
            </a:r>
          </a:p>
          <a:p>
            <a:pPr marL="0" indent="0" algn="just">
              <a:buNone/>
            </a:pPr>
            <a:r>
              <a:rPr lang="ru-RU" sz="1800" b="1" dirty="0">
                <a:latin typeface="Calibri" panose="020F0502020204030204" pitchFamily="34" charset="0"/>
              </a:rPr>
              <a:t>9) НМЦК (цена отдельных этапов исполнения контракта, если проектом контракта предусмотрены такие этапы), источник финансирования;</a:t>
            </a:r>
          </a:p>
          <a:p>
            <a:pPr marL="0" indent="0" algn="just">
              <a:buNone/>
            </a:pPr>
            <a:r>
              <a:rPr lang="ru-RU" sz="1800" b="1" dirty="0">
                <a:latin typeface="Calibri" panose="020F0502020204030204" pitchFamily="34" charset="0"/>
              </a:rPr>
              <a:t>10) размер аванса (если предусмотрена выплата аванса);</a:t>
            </a:r>
          </a:p>
          <a:p>
            <a:pPr marL="0" indent="0" algn="just">
              <a:buNone/>
            </a:pPr>
            <a:r>
              <a:rPr lang="ru-RU" sz="1800" b="1" dirty="0">
                <a:latin typeface="Calibri" panose="020F0502020204030204" pitchFamily="34" charset="0"/>
              </a:rPr>
              <a:t>11) критерии оценки заявок на участие в конкурсах, величины значимости этих критериев в соответствии с настоящим Федеральным законом;</a:t>
            </a:r>
          </a:p>
          <a:p>
            <a:pPr marL="0" indent="0" algn="just">
              <a:buNone/>
            </a:pPr>
            <a:r>
              <a:rPr lang="ru-RU" sz="1800" b="1" dirty="0">
                <a:latin typeface="Calibri" panose="020F0502020204030204" pitchFamily="34" charset="0"/>
              </a:rPr>
              <a:t>12) требования, предъявляемые к участникам закупки в соответствии со ст. 31</a:t>
            </a:r>
          </a:p>
          <a:p>
            <a:pPr marL="0" indent="0" algn="just">
              <a:buNone/>
            </a:pPr>
            <a:r>
              <a:rPr lang="ru-RU" sz="1800" b="1" dirty="0">
                <a:latin typeface="Calibri" panose="020F0502020204030204" pitchFamily="34" charset="0"/>
              </a:rPr>
              <a:t>13) информация о предоставлении преимущества в соответствии со статьями 28 и 29 настоящего Федерального закона;</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4209895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Актуальные изменения :</a:t>
            </a:r>
          </a:p>
          <a:p>
            <a:pPr marL="0" indent="0" algn="ctr">
              <a:buNone/>
            </a:pPr>
            <a:r>
              <a:rPr lang="ru-RU" sz="1800" b="1" dirty="0">
                <a:solidFill>
                  <a:srgbClr val="0070C0"/>
                </a:solidFill>
                <a:latin typeface="Calibri" panose="020F0502020204030204" pitchFamily="34" charset="0"/>
              </a:rPr>
              <a:t>Изменения электронного запроса котировок:</a:t>
            </a:r>
          </a:p>
          <a:p>
            <a:pPr marL="0" indent="0" algn="just">
              <a:buNone/>
            </a:pPr>
            <a:endParaRPr lang="ru-RU" sz="1800" b="1" dirty="0">
              <a:solidFill>
                <a:srgbClr val="0070C0"/>
              </a:solidFill>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graphicFrame>
        <p:nvGraphicFramePr>
          <p:cNvPr id="5" name="Таблица 4"/>
          <p:cNvGraphicFramePr>
            <a:graphicFrameLocks noGrp="1"/>
          </p:cNvGraphicFramePr>
          <p:nvPr>
            <p:extLst>
              <p:ext uri="{D42A27DB-BD31-4B8C-83A1-F6EECF244321}">
                <p14:modId xmlns:p14="http://schemas.microsoft.com/office/powerpoint/2010/main" val="398027198"/>
              </p:ext>
            </p:extLst>
          </p:nvPr>
        </p:nvGraphicFramePr>
        <p:xfrm>
          <a:off x="1966837" y="1772816"/>
          <a:ext cx="8147248" cy="4970190"/>
        </p:xfrm>
        <a:graphic>
          <a:graphicData uri="http://schemas.openxmlformats.org/drawingml/2006/table">
            <a:tbl>
              <a:tblPr firstRow="1" bandRow="1">
                <a:tableStyleId>{93296810-A885-4BE3-A3E7-6D5BEEA58F35}</a:tableStyleId>
              </a:tblPr>
              <a:tblGrid>
                <a:gridCol w="2036812">
                  <a:extLst>
                    <a:ext uri="{9D8B030D-6E8A-4147-A177-3AD203B41FA5}">
                      <a16:colId xmlns:a16="http://schemas.microsoft.com/office/drawing/2014/main" val="2717809482"/>
                    </a:ext>
                  </a:extLst>
                </a:gridCol>
                <a:gridCol w="2036812">
                  <a:extLst>
                    <a:ext uri="{9D8B030D-6E8A-4147-A177-3AD203B41FA5}">
                      <a16:colId xmlns:a16="http://schemas.microsoft.com/office/drawing/2014/main" val="1773619096"/>
                    </a:ext>
                  </a:extLst>
                </a:gridCol>
                <a:gridCol w="2036812">
                  <a:extLst>
                    <a:ext uri="{9D8B030D-6E8A-4147-A177-3AD203B41FA5}">
                      <a16:colId xmlns:a16="http://schemas.microsoft.com/office/drawing/2014/main" val="1608294443"/>
                    </a:ext>
                  </a:extLst>
                </a:gridCol>
                <a:gridCol w="2036812">
                  <a:extLst>
                    <a:ext uri="{9D8B030D-6E8A-4147-A177-3AD203B41FA5}">
                      <a16:colId xmlns:a16="http://schemas.microsoft.com/office/drawing/2014/main" val="1933106019"/>
                    </a:ext>
                  </a:extLst>
                </a:gridCol>
              </a:tblGrid>
              <a:tr h="772810">
                <a:tc>
                  <a:txBody>
                    <a:bodyPr/>
                    <a:lstStyle/>
                    <a:p>
                      <a:endParaRPr lang="ru-RU" dirty="0"/>
                    </a:p>
                  </a:txBody>
                  <a:tcPr/>
                </a:tc>
                <a:tc>
                  <a:txBody>
                    <a:bodyPr/>
                    <a:lstStyle/>
                    <a:p>
                      <a:r>
                        <a:rPr lang="ru-RU" dirty="0">
                          <a:solidFill>
                            <a:schemeClr val="tx1"/>
                          </a:solidFill>
                        </a:rPr>
                        <a:t>До 01.04.2021</a:t>
                      </a:r>
                    </a:p>
                  </a:txBody>
                  <a:tcPr/>
                </a:tc>
                <a:tc>
                  <a:txBody>
                    <a:bodyPr/>
                    <a:lstStyle/>
                    <a:p>
                      <a:r>
                        <a:rPr lang="ru-RU" dirty="0">
                          <a:solidFill>
                            <a:schemeClr val="tx1"/>
                          </a:solidFill>
                        </a:rPr>
                        <a:t>С 01.04.2021</a:t>
                      </a:r>
                    </a:p>
                  </a:txBody>
                  <a:tcPr/>
                </a:tc>
                <a:tc>
                  <a:txBody>
                    <a:bodyPr/>
                    <a:lstStyle/>
                    <a:p>
                      <a:r>
                        <a:rPr lang="ru-RU" dirty="0">
                          <a:solidFill>
                            <a:schemeClr val="tx1"/>
                          </a:solidFill>
                        </a:rPr>
                        <a:t>Второй </a:t>
                      </a:r>
                      <a:r>
                        <a:rPr lang="ru-RU" dirty="0" err="1">
                          <a:solidFill>
                            <a:schemeClr val="tx1"/>
                          </a:solidFill>
                        </a:rPr>
                        <a:t>оптим</a:t>
                      </a:r>
                      <a:r>
                        <a:rPr lang="ru-RU" dirty="0">
                          <a:solidFill>
                            <a:schemeClr val="tx1"/>
                          </a:solidFill>
                        </a:rPr>
                        <a:t>-й</a:t>
                      </a:r>
                      <a:r>
                        <a:rPr lang="ru-RU" baseline="0" dirty="0">
                          <a:solidFill>
                            <a:schemeClr val="tx1"/>
                          </a:solidFill>
                        </a:rPr>
                        <a:t> пакет</a:t>
                      </a:r>
                      <a:endParaRPr lang="ru-RU" dirty="0">
                        <a:solidFill>
                          <a:schemeClr val="tx1"/>
                        </a:solidFill>
                      </a:endParaRPr>
                    </a:p>
                  </a:txBody>
                  <a:tcPr/>
                </a:tc>
                <a:extLst>
                  <a:ext uri="{0D108BD9-81ED-4DB2-BD59-A6C34878D82A}">
                    <a16:rowId xmlns:a16="http://schemas.microsoft.com/office/drawing/2014/main" val="339036994"/>
                  </a:ext>
                </a:extLst>
              </a:tr>
              <a:tr h="1689109">
                <a:tc>
                  <a:txBody>
                    <a:bodyPr/>
                    <a:lstStyle/>
                    <a:p>
                      <a:r>
                        <a:rPr lang="ru-RU" dirty="0"/>
                        <a:t>Условия</a:t>
                      </a:r>
                      <a:r>
                        <a:rPr lang="ru-RU" baseline="0" dirty="0"/>
                        <a:t> применения</a:t>
                      </a:r>
                      <a:endParaRPr lang="ru-RU" dirty="0"/>
                    </a:p>
                  </a:txBody>
                  <a:tcPr/>
                </a:tc>
                <a:tc>
                  <a:txBody>
                    <a:bodyPr/>
                    <a:lstStyle/>
                    <a:p>
                      <a:r>
                        <a:rPr lang="ru-RU" dirty="0"/>
                        <a:t>НМЦК не превышает</a:t>
                      </a:r>
                      <a:r>
                        <a:rPr lang="ru-RU" baseline="0" dirty="0"/>
                        <a:t> 500 </a:t>
                      </a:r>
                      <a:r>
                        <a:rPr lang="ru-RU" baseline="0" dirty="0" err="1"/>
                        <a:t>тыс.руб</a:t>
                      </a:r>
                      <a:endParaRPr lang="ru-RU" baseline="0" dirty="0"/>
                    </a:p>
                    <a:p>
                      <a:r>
                        <a:rPr lang="ru-RU" baseline="0" dirty="0"/>
                        <a:t>В год не более 10% СГОЗ и не более 100 млн.</a:t>
                      </a:r>
                      <a:endParaRPr lang="ru-RU" dirty="0"/>
                    </a:p>
                  </a:txBody>
                  <a:tcPr/>
                </a:tc>
                <a:tc>
                  <a:txBody>
                    <a:bodyPr/>
                    <a:lstStyle/>
                    <a:p>
                      <a:r>
                        <a:rPr lang="ru-RU" dirty="0"/>
                        <a:t>НМЦК не превышает 3</a:t>
                      </a:r>
                      <a:r>
                        <a:rPr lang="ru-RU" baseline="0" dirty="0"/>
                        <a:t> </a:t>
                      </a:r>
                      <a:r>
                        <a:rPr lang="ru-RU" baseline="0" dirty="0" err="1"/>
                        <a:t>млн.руб</a:t>
                      </a:r>
                      <a:r>
                        <a:rPr lang="ru-RU" baseline="0" dirty="0"/>
                        <a:t>.</a:t>
                      </a:r>
                    </a:p>
                    <a:p>
                      <a:r>
                        <a:rPr lang="ru-RU" dirty="0"/>
                        <a:t>В год не более 10% СГОЗ</a:t>
                      </a:r>
                    </a:p>
                  </a:txBody>
                  <a:tcPr/>
                </a:tc>
                <a:tc>
                  <a:txBody>
                    <a:bodyPr/>
                    <a:lstStyle/>
                    <a:p>
                      <a:r>
                        <a:rPr lang="ru-RU" dirty="0"/>
                        <a:t>НМЦК не превышает 3 </a:t>
                      </a:r>
                      <a:r>
                        <a:rPr lang="ru-RU" dirty="0" err="1"/>
                        <a:t>млн.руб</a:t>
                      </a:r>
                      <a:r>
                        <a:rPr lang="ru-RU" dirty="0"/>
                        <a:t>.</a:t>
                      </a:r>
                    </a:p>
                    <a:p>
                      <a:r>
                        <a:rPr lang="ru-RU" dirty="0"/>
                        <a:t>В год не </a:t>
                      </a:r>
                      <a:r>
                        <a:rPr lang="ru-RU"/>
                        <a:t>более 20</a:t>
                      </a:r>
                      <a:r>
                        <a:rPr lang="ru-RU" dirty="0"/>
                        <a:t>% СГОЗ</a:t>
                      </a:r>
                    </a:p>
                    <a:p>
                      <a:endParaRPr lang="ru-RU" dirty="0"/>
                    </a:p>
                  </a:txBody>
                  <a:tcPr/>
                </a:tc>
                <a:extLst>
                  <a:ext uri="{0D108BD9-81ED-4DB2-BD59-A6C34878D82A}">
                    <a16:rowId xmlns:a16="http://schemas.microsoft.com/office/drawing/2014/main" val="1679653710"/>
                  </a:ext>
                </a:extLst>
              </a:tr>
              <a:tr h="772810">
                <a:tc>
                  <a:txBody>
                    <a:bodyPr/>
                    <a:lstStyle/>
                    <a:p>
                      <a:r>
                        <a:rPr lang="ru-RU" dirty="0"/>
                        <a:t>Обеспечение заявки</a:t>
                      </a:r>
                    </a:p>
                  </a:txBody>
                  <a:tcPr/>
                </a:tc>
                <a:tc>
                  <a:txBody>
                    <a:bodyPr/>
                    <a:lstStyle/>
                    <a:p>
                      <a:r>
                        <a:rPr lang="ru-RU" dirty="0"/>
                        <a:t>Не предусмотрено</a:t>
                      </a:r>
                    </a:p>
                  </a:txBody>
                  <a:tcPr/>
                </a:tc>
                <a:tc>
                  <a:txBody>
                    <a:bodyPr/>
                    <a:lstStyle/>
                    <a:p>
                      <a:r>
                        <a:rPr lang="ru-RU" dirty="0"/>
                        <a:t>Не предусмотрено</a:t>
                      </a:r>
                    </a:p>
                    <a:p>
                      <a:endParaRPr lang="ru-RU" dirty="0"/>
                    </a:p>
                  </a:txBody>
                  <a:tcPr/>
                </a:tc>
                <a:tc>
                  <a:txBody>
                    <a:bodyPr/>
                    <a:lstStyle/>
                    <a:p>
                      <a:r>
                        <a:rPr lang="ru-RU" dirty="0"/>
                        <a:t>Если</a:t>
                      </a:r>
                      <a:r>
                        <a:rPr lang="ru-RU" baseline="0" dirty="0"/>
                        <a:t> НМЦК более 1 млн. обязан</a:t>
                      </a:r>
                      <a:endParaRPr lang="ru-RU" dirty="0"/>
                    </a:p>
                  </a:txBody>
                  <a:tcPr/>
                </a:tc>
                <a:extLst>
                  <a:ext uri="{0D108BD9-81ED-4DB2-BD59-A6C34878D82A}">
                    <a16:rowId xmlns:a16="http://schemas.microsoft.com/office/drawing/2014/main" val="3805482880"/>
                  </a:ext>
                </a:extLst>
              </a:tr>
              <a:tr h="889005">
                <a:tc>
                  <a:txBody>
                    <a:bodyPr/>
                    <a:lstStyle/>
                    <a:p>
                      <a:r>
                        <a:rPr lang="ru-RU" dirty="0"/>
                        <a:t>Срок подачи</a:t>
                      </a:r>
                      <a:r>
                        <a:rPr lang="ru-RU" baseline="0" dirty="0"/>
                        <a:t> заявок</a:t>
                      </a:r>
                      <a:endParaRPr lang="ru-RU" dirty="0"/>
                    </a:p>
                  </a:txBody>
                  <a:tcPr/>
                </a:tc>
                <a:tc>
                  <a:txBody>
                    <a:bodyPr/>
                    <a:lstStyle/>
                    <a:p>
                      <a:r>
                        <a:rPr lang="ru-RU" dirty="0"/>
                        <a:t>Не менее 5 раб.</a:t>
                      </a:r>
                      <a:r>
                        <a:rPr lang="ru-RU" baseline="0" dirty="0"/>
                        <a:t> дней</a:t>
                      </a:r>
                      <a:endParaRPr lang="ru-RU" dirty="0"/>
                    </a:p>
                  </a:txBody>
                  <a:tcPr/>
                </a:tc>
                <a:tc>
                  <a:txBody>
                    <a:bodyPr/>
                    <a:lstStyle/>
                    <a:p>
                      <a:r>
                        <a:rPr lang="ru-RU" dirty="0"/>
                        <a:t>Не менее 4 раб. дней</a:t>
                      </a:r>
                    </a:p>
                    <a:p>
                      <a:endParaRPr lang="ru-RU" dirty="0"/>
                    </a:p>
                  </a:txBody>
                  <a:tcPr/>
                </a:tc>
                <a:tc>
                  <a:txBody>
                    <a:bodyPr/>
                    <a:lstStyle/>
                    <a:p>
                      <a:r>
                        <a:rPr lang="ru-RU" dirty="0"/>
                        <a:t>Не менее 4 раб. дней</a:t>
                      </a:r>
                    </a:p>
                    <a:p>
                      <a:endParaRPr lang="ru-RU" dirty="0"/>
                    </a:p>
                  </a:txBody>
                  <a:tcPr/>
                </a:tc>
                <a:extLst>
                  <a:ext uri="{0D108BD9-81ED-4DB2-BD59-A6C34878D82A}">
                    <a16:rowId xmlns:a16="http://schemas.microsoft.com/office/drawing/2014/main" val="3685536724"/>
                  </a:ext>
                </a:extLst>
              </a:tr>
              <a:tr h="772810">
                <a:tc>
                  <a:txBody>
                    <a:bodyPr/>
                    <a:lstStyle/>
                    <a:p>
                      <a:r>
                        <a:rPr lang="ru-RU" dirty="0"/>
                        <a:t>Изменение извещения</a:t>
                      </a:r>
                    </a:p>
                  </a:txBody>
                  <a:tcPr/>
                </a:tc>
                <a:tc>
                  <a:txBody>
                    <a:bodyPr/>
                    <a:lstStyle/>
                    <a:p>
                      <a:r>
                        <a:rPr lang="ru-RU" dirty="0"/>
                        <a:t>Не позднее чем за 2 раб. дня</a:t>
                      </a:r>
                    </a:p>
                  </a:txBody>
                  <a:tcPr/>
                </a:tc>
                <a:tc>
                  <a:txBody>
                    <a:bodyPr/>
                    <a:lstStyle/>
                    <a:p>
                      <a:r>
                        <a:rPr lang="ru-RU" dirty="0"/>
                        <a:t>Не допускается</a:t>
                      </a:r>
                    </a:p>
                  </a:txBody>
                  <a:tcPr/>
                </a:tc>
                <a:tc>
                  <a:txBody>
                    <a:bodyPr/>
                    <a:lstStyle/>
                    <a:p>
                      <a:r>
                        <a:rPr lang="ru-RU" dirty="0"/>
                        <a:t>Не позднее чем за 1 </a:t>
                      </a:r>
                      <a:r>
                        <a:rPr lang="ru-RU" dirty="0" err="1"/>
                        <a:t>раб.день</a:t>
                      </a:r>
                      <a:endParaRPr lang="ru-RU" dirty="0"/>
                    </a:p>
                  </a:txBody>
                  <a:tcPr/>
                </a:tc>
                <a:extLst>
                  <a:ext uri="{0D108BD9-81ED-4DB2-BD59-A6C34878D82A}">
                    <a16:rowId xmlns:a16="http://schemas.microsoft.com/office/drawing/2014/main" val="1083847803"/>
                  </a:ext>
                </a:extLst>
              </a:tr>
            </a:tbl>
          </a:graphicData>
        </a:graphic>
      </p:graphicFrame>
    </p:spTree>
    <p:extLst>
      <p:ext uri="{BB962C8B-B14F-4D97-AF65-F5344CB8AC3E}">
        <p14:creationId xmlns:p14="http://schemas.microsoft.com/office/powerpoint/2010/main" val="3899973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19. </a:t>
            </a:r>
            <a:r>
              <a:rPr lang="ru-RU" sz="1800" b="1" u="sng" dirty="0">
                <a:latin typeface="Calibri" panose="020F0502020204030204" pitchFamily="34" charset="0"/>
              </a:rPr>
              <a:t>При осуществлении закупки путем проведения открытых конкурентных способов заказчик формирует с использованием ЕИС, содержащее следующую информацию:</a:t>
            </a:r>
          </a:p>
          <a:p>
            <a:pPr marL="0" indent="0" algn="just">
              <a:buNone/>
            </a:pPr>
            <a:r>
              <a:rPr lang="ru-RU" sz="1800" b="1" dirty="0">
                <a:latin typeface="Calibri" panose="020F0502020204030204" pitchFamily="34" charset="0"/>
              </a:rPr>
              <a:t>14) информация о преимуществах участия в определении поставщика (подрядчика, исполнителя) в соответствии с частью 3 статьи 30;</a:t>
            </a:r>
          </a:p>
          <a:p>
            <a:pPr marL="0" indent="0" algn="just">
              <a:buNone/>
            </a:pPr>
            <a:r>
              <a:rPr lang="ru-RU" sz="1800" b="1" dirty="0">
                <a:latin typeface="Calibri" panose="020F0502020204030204" pitchFamily="34" charset="0"/>
              </a:rPr>
              <a:t>15) информация об условиях, о запретах и об ограничениях допуска товаров, происходящих из иностранного государства;</a:t>
            </a:r>
          </a:p>
          <a:p>
            <a:pPr marL="0" indent="0" algn="just">
              <a:buNone/>
            </a:pPr>
            <a:r>
              <a:rPr lang="ru-RU" sz="1800" b="1" dirty="0">
                <a:latin typeface="Calibri" panose="020F0502020204030204" pitchFamily="34" charset="0"/>
              </a:rPr>
              <a:t>16) размер и порядок внесения денежных средств в качестве обеспечения заявки на участие в закупке, условия независимой гарантии;</a:t>
            </a:r>
          </a:p>
          <a:p>
            <a:pPr marL="0" indent="0" algn="just">
              <a:buNone/>
            </a:pPr>
            <a:r>
              <a:rPr lang="ru-RU" sz="1800" b="1" dirty="0">
                <a:latin typeface="Calibri" panose="020F0502020204030204" pitchFamily="34" charset="0"/>
              </a:rPr>
              <a:t>17) размер обеспечения исполнения контракта, гарантийных обязательств, порядок предоставления такого обеспечения, требования к такому обеспечению;</a:t>
            </a:r>
          </a:p>
          <a:p>
            <a:pPr marL="0" indent="0" algn="just">
              <a:buNone/>
            </a:pPr>
            <a:r>
              <a:rPr lang="ru-RU" sz="1800" b="1" dirty="0">
                <a:latin typeface="Calibri" panose="020F0502020204030204" pitchFamily="34" charset="0"/>
              </a:rPr>
              <a:t>18) информация о банковском сопровождении контракта в соответствии со статьей 35 настоящего Федерального закона;</a:t>
            </a:r>
          </a:p>
          <a:p>
            <a:pPr marL="0" indent="0" algn="just">
              <a:buNone/>
            </a:pPr>
            <a:r>
              <a:rPr lang="ru-RU" sz="1800" b="1" dirty="0">
                <a:latin typeface="Calibri" panose="020F0502020204030204" pitchFamily="34" charset="0"/>
              </a:rPr>
              <a:t>19) информация о возможности заказчика заключить контракты, указанные в части 10 статьи 34 настоящего Федерального закона, с несколькими участниками закупки с указанием количества указанных контрактов;</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3539461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19. </a:t>
            </a:r>
            <a:r>
              <a:rPr lang="ru-RU" sz="1800" b="1" u="sng" dirty="0">
                <a:latin typeface="Calibri" panose="020F0502020204030204" pitchFamily="34" charset="0"/>
              </a:rPr>
              <a:t>При осуществлении закупки путем проведения открытых конкурентных способов заказчик формирует с использованием ЕИС, содержащее следующую информацию:</a:t>
            </a:r>
          </a:p>
          <a:p>
            <a:pPr marL="0" indent="0" algn="just">
              <a:buNone/>
            </a:pPr>
            <a:endParaRPr lang="ru-RU" sz="1800" b="1" dirty="0">
              <a:latin typeface="Calibri" panose="020F0502020204030204" pitchFamily="34" charset="0"/>
            </a:endParaRPr>
          </a:p>
          <a:p>
            <a:pPr marL="0" indent="0" algn="just">
              <a:buNone/>
            </a:pPr>
            <a:r>
              <a:rPr lang="ru-RU" sz="1800" b="1" dirty="0">
                <a:latin typeface="Calibri" panose="020F0502020204030204" pitchFamily="34" charset="0"/>
              </a:rPr>
              <a:t>20) информация о возможности одностороннего отказа от исполнения контракта в соответствии со статьей 95 настоящего Федерального закона;</a:t>
            </a:r>
          </a:p>
          <a:p>
            <a:pPr marL="0" indent="0" algn="just">
              <a:buNone/>
            </a:pPr>
            <a:r>
              <a:rPr lang="ru-RU" sz="1800" b="1" dirty="0">
                <a:latin typeface="Calibri" panose="020F0502020204030204" pitchFamily="34" charset="0"/>
              </a:rPr>
              <a:t>21) дата и время окончания срока подачи заявок на участие в закупке. Такая дата не может приходиться на нерабочий день;</a:t>
            </a:r>
          </a:p>
          <a:p>
            <a:pPr marL="0" indent="0" algn="just">
              <a:buNone/>
            </a:pPr>
            <a:r>
              <a:rPr lang="ru-RU" sz="1800" b="1" dirty="0">
                <a:latin typeface="Calibri" panose="020F0502020204030204" pitchFamily="34" charset="0"/>
              </a:rPr>
              <a:t>22) дата окончания срока рассмотрения и оценки первых частей заявок на участие в закупке;</a:t>
            </a:r>
          </a:p>
          <a:p>
            <a:pPr marL="0" indent="0" algn="just">
              <a:buNone/>
            </a:pPr>
            <a:r>
              <a:rPr lang="ru-RU" sz="1800" b="1" dirty="0">
                <a:latin typeface="Calibri" panose="020F0502020204030204" pitchFamily="34" charset="0"/>
              </a:rPr>
              <a:t>23) дата проведения процедуры подачи предложений о цене контракта либо о сумме цен единиц товара, работы, услуги</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601986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20. </a:t>
            </a:r>
            <a:r>
              <a:rPr lang="ru-RU" sz="1800" b="1" u="sng" dirty="0">
                <a:solidFill>
                  <a:srgbClr val="0070C0"/>
                </a:solidFill>
                <a:latin typeface="Calibri" panose="020F0502020204030204" pitchFamily="34" charset="0"/>
              </a:rPr>
              <a:t>Извещение об осуществлении закупки, должно содержать следующие электронные документы:</a:t>
            </a:r>
          </a:p>
          <a:p>
            <a:pPr marL="0" indent="0" algn="just">
              <a:buNone/>
            </a:pPr>
            <a:r>
              <a:rPr lang="ru-RU" sz="1800" b="1" dirty="0">
                <a:latin typeface="Calibri" panose="020F0502020204030204" pitchFamily="34" charset="0"/>
              </a:rPr>
              <a:t>1) описание объекта закупки в соответствии со статьей 33 настоящего Федерального закона;</a:t>
            </a:r>
          </a:p>
          <a:p>
            <a:pPr marL="0" indent="0" algn="just">
              <a:buNone/>
            </a:pPr>
            <a:r>
              <a:rPr lang="ru-RU" sz="1800" b="1" dirty="0">
                <a:latin typeface="Calibri" panose="020F0502020204030204" pitchFamily="34" charset="0"/>
              </a:rPr>
              <a:t>2) Обоснование НМКЦ;</a:t>
            </a:r>
          </a:p>
          <a:p>
            <a:pPr marL="0" indent="0" algn="just">
              <a:buNone/>
            </a:pPr>
            <a:r>
              <a:rPr lang="ru-RU" sz="1800" b="1" dirty="0">
                <a:latin typeface="Calibri" panose="020F0502020204030204" pitchFamily="34" charset="0"/>
              </a:rPr>
              <a:t>3) требования к содержанию, составу заявки на участие в закупке. </a:t>
            </a:r>
            <a:r>
              <a:rPr lang="ru-RU" sz="1800" b="1" dirty="0">
                <a:solidFill>
                  <a:srgbClr val="00B050"/>
                </a:solidFill>
                <a:latin typeface="Calibri" panose="020F0502020204030204" pitchFamily="34" charset="0"/>
              </a:rPr>
              <a:t>При этом не допускается установление требований, влекущих за собой ограничение количества участников закупки;</a:t>
            </a:r>
          </a:p>
          <a:p>
            <a:pPr marL="0" indent="0" algn="just">
              <a:buNone/>
            </a:pPr>
            <a:r>
              <a:rPr lang="ru-RU" sz="1800" b="1" dirty="0">
                <a:latin typeface="Calibri" panose="020F0502020204030204" pitchFamily="34" charset="0"/>
              </a:rPr>
              <a:t>4) порядок рассмотрения и оценки заявок на участие в конкурсах в соответствии с настоящим Федеральным законом;</a:t>
            </a:r>
          </a:p>
          <a:p>
            <a:pPr marL="0" indent="0" algn="just">
              <a:buNone/>
            </a:pPr>
            <a:r>
              <a:rPr lang="ru-RU" sz="1800" b="1" dirty="0">
                <a:latin typeface="Calibri" panose="020F0502020204030204" pitchFamily="34" charset="0"/>
              </a:rPr>
              <a:t>5) проект контракта;</a:t>
            </a:r>
          </a:p>
          <a:p>
            <a:pPr marL="0" indent="0" algn="just">
              <a:buNone/>
            </a:pPr>
            <a:r>
              <a:rPr lang="ru-RU" sz="1800" b="1" dirty="0">
                <a:latin typeface="Calibri" panose="020F0502020204030204" pitchFamily="34" charset="0"/>
              </a:rPr>
              <a:t>6) перечень дополнительных требований к извещению об осуществлении закупки, участникам закупок, содержанию заявок на участие в закупках при осуществлении закупок.</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169583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a:t>
            </a:r>
            <a:r>
              <a:rPr lang="ru-RU" sz="1800" b="1" dirty="0">
                <a:solidFill>
                  <a:srgbClr val="0070C0"/>
                </a:solidFill>
                <a:latin typeface="Calibri" panose="020F0502020204030204" pitchFamily="34" charset="0"/>
              </a:rPr>
              <a:t>21. Извещение об осуществлении закупки размещается при проведении:</a:t>
            </a:r>
          </a:p>
          <a:p>
            <a:pPr marL="0" indent="0" algn="just">
              <a:buNone/>
            </a:pPr>
            <a:r>
              <a:rPr lang="ru-RU" sz="1800" b="1" dirty="0">
                <a:latin typeface="Calibri" panose="020F0502020204030204" pitchFamily="34" charset="0"/>
              </a:rPr>
              <a:t>1) электронного конкурса не менее чем </a:t>
            </a:r>
            <a:r>
              <a:rPr lang="ru-RU" sz="1800" b="1" dirty="0">
                <a:solidFill>
                  <a:srgbClr val="00B050"/>
                </a:solidFill>
                <a:latin typeface="Calibri" panose="020F0502020204030204" pitchFamily="34" charset="0"/>
              </a:rPr>
              <a:t>за 15 дней до даты окончания срока подачи заявок на участие в закупке;</a:t>
            </a:r>
          </a:p>
          <a:p>
            <a:pPr marL="0" indent="0" algn="just">
              <a:buNone/>
            </a:pPr>
            <a:r>
              <a:rPr lang="ru-RU" sz="1800" b="1" dirty="0">
                <a:latin typeface="Calibri" panose="020F0502020204030204" pitchFamily="34" charset="0"/>
              </a:rPr>
              <a:t>2) электронного аукциона:</a:t>
            </a:r>
          </a:p>
          <a:p>
            <a:pPr algn="just">
              <a:buFontTx/>
              <a:buChar char="-"/>
            </a:pPr>
            <a:r>
              <a:rPr lang="ru-RU" sz="1800" b="1" dirty="0">
                <a:latin typeface="Calibri" panose="020F0502020204030204" pitchFamily="34" charset="0"/>
              </a:rPr>
              <a:t>не менее чем за </a:t>
            </a:r>
            <a:r>
              <a:rPr lang="ru-RU" sz="1800" b="1" dirty="0">
                <a:solidFill>
                  <a:srgbClr val="00B050"/>
                </a:solidFill>
                <a:latin typeface="Calibri" panose="020F0502020204030204" pitchFamily="34" charset="0"/>
              </a:rPr>
              <a:t>15 дней до даты окончания срока подачи заявок на участие в закупке, </a:t>
            </a:r>
            <a:r>
              <a:rPr lang="ru-RU" sz="1800" b="1" u="sng" dirty="0">
                <a:solidFill>
                  <a:srgbClr val="FF0000"/>
                </a:solidFill>
                <a:latin typeface="Calibri" panose="020F0502020204030204" pitchFamily="34" charset="0"/>
              </a:rPr>
              <a:t>за исключением</a:t>
            </a:r>
          </a:p>
          <a:p>
            <a:pPr algn="just">
              <a:buFontTx/>
              <a:buChar char="-"/>
            </a:pPr>
            <a:r>
              <a:rPr lang="ru-RU" sz="1800" b="1" dirty="0">
                <a:latin typeface="Calibri" panose="020F0502020204030204" pitchFamily="34" charset="0"/>
              </a:rPr>
              <a:t>если НМЦК не превышает 300 млн. рублей либо  НМЦК на выполнение работ по строительству, реконструкции, капитальному ремонту, сносу объекта капитального строительства не превышает 2 миллиарда рублей, при которых такое извещение размещается не менее чем за </a:t>
            </a:r>
            <a:r>
              <a:rPr lang="ru-RU" sz="1800" b="1" dirty="0">
                <a:solidFill>
                  <a:srgbClr val="00B050"/>
                </a:solidFill>
                <a:latin typeface="Calibri" panose="020F0502020204030204" pitchFamily="34" charset="0"/>
              </a:rPr>
              <a:t>7 дней до даты окончания срока подачи заявок на участие в закупке;</a:t>
            </a:r>
          </a:p>
          <a:p>
            <a:pPr marL="0" indent="0" algn="just">
              <a:buNone/>
            </a:pPr>
            <a:r>
              <a:rPr lang="ru-RU" sz="1800" b="1" dirty="0">
                <a:latin typeface="Calibri" panose="020F0502020204030204" pitchFamily="34" charset="0"/>
              </a:rPr>
              <a:t>3) электронного запроса котировок не менее чем за 4 рабочих дня до даты окончания срока подачи заявок на участие в закупке.</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6583271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22. Изменение в извещение об осуществлении закупки размещается </a:t>
            </a:r>
            <a:r>
              <a:rPr lang="ru-RU" sz="1800" b="1" dirty="0">
                <a:solidFill>
                  <a:srgbClr val="0070C0"/>
                </a:solidFill>
                <a:latin typeface="Calibri" panose="020F0502020204030204" pitchFamily="34" charset="0"/>
              </a:rPr>
              <a:t>не позднее чем за 1 рабочий день </a:t>
            </a:r>
            <a:r>
              <a:rPr lang="ru-RU" sz="1800" b="1" dirty="0">
                <a:latin typeface="Calibri" panose="020F0502020204030204" pitchFamily="34" charset="0"/>
              </a:rPr>
              <a:t>до даты окончания срока подачи заявок на участие в закупке.</a:t>
            </a:r>
          </a:p>
          <a:p>
            <a:pPr marL="0" indent="0" algn="just">
              <a:buNone/>
            </a:pPr>
            <a:r>
              <a:rPr lang="ru-RU" sz="1800" b="1" dirty="0">
                <a:solidFill>
                  <a:srgbClr val="00B050"/>
                </a:solidFill>
                <a:latin typeface="Calibri" panose="020F0502020204030204" pitchFamily="34" charset="0"/>
              </a:rPr>
              <a:t>Изменение наименования объекта закупки и увеличение размера обеспечения заявок на участие в закупке не допускаются.</a:t>
            </a:r>
          </a:p>
          <a:p>
            <a:pPr marL="0" indent="0" algn="just">
              <a:buNone/>
            </a:pPr>
            <a:endParaRPr lang="ru-RU" sz="1800" b="1" dirty="0">
              <a:solidFill>
                <a:srgbClr val="00B050"/>
              </a:solidFill>
              <a:latin typeface="Calibri" panose="020F0502020204030204" pitchFamily="34" charset="0"/>
            </a:endParaRPr>
          </a:p>
          <a:p>
            <a:pPr marL="0" indent="0" algn="just">
              <a:buNone/>
            </a:pPr>
            <a:r>
              <a:rPr lang="ru-RU" sz="1800" b="1" u="sng" dirty="0">
                <a:latin typeface="Calibri" panose="020F0502020204030204" pitchFamily="34" charset="0"/>
              </a:rPr>
              <a:t>При этом срок подачи заявок на участие в закупке должен быть продлен таким образом, чтобы со дня, следующего за днем размещения таких изменений, до даты окончания срока подачи заявок на участие в закупке данный срок составлял:</a:t>
            </a:r>
          </a:p>
          <a:p>
            <a:pPr marL="0" indent="0" algn="just">
              <a:buNone/>
            </a:pPr>
            <a:r>
              <a:rPr lang="ru-RU" sz="1800" b="1" dirty="0">
                <a:solidFill>
                  <a:srgbClr val="0070C0"/>
                </a:solidFill>
                <a:latin typeface="Calibri" panose="020F0502020204030204" pitchFamily="34" charset="0"/>
              </a:rPr>
              <a:t>1) при проведении электронных конкурсов </a:t>
            </a:r>
            <a:r>
              <a:rPr lang="ru-RU" sz="1800" b="1" dirty="0">
                <a:solidFill>
                  <a:srgbClr val="00B050"/>
                </a:solidFill>
                <a:latin typeface="Calibri" panose="020F0502020204030204" pitchFamily="34" charset="0"/>
              </a:rPr>
              <a:t>- не менее десяти дней;</a:t>
            </a:r>
          </a:p>
          <a:p>
            <a:pPr marL="0" indent="0" algn="just">
              <a:buNone/>
            </a:pPr>
            <a:r>
              <a:rPr lang="ru-RU" sz="1800" b="1" dirty="0">
                <a:solidFill>
                  <a:srgbClr val="0070C0"/>
                </a:solidFill>
                <a:latin typeface="Calibri" panose="020F0502020204030204" pitchFamily="34" charset="0"/>
              </a:rPr>
              <a:t>2) при проведении электронных аукционов </a:t>
            </a:r>
            <a:r>
              <a:rPr lang="ru-RU" sz="1800" b="1" dirty="0">
                <a:solidFill>
                  <a:srgbClr val="00B050"/>
                </a:solidFill>
                <a:latin typeface="Calibri" panose="020F0502020204030204" pitchFamily="34" charset="0"/>
              </a:rPr>
              <a:t>- не менее семи дней;</a:t>
            </a:r>
          </a:p>
          <a:p>
            <a:pPr marL="0" indent="0" algn="just">
              <a:buNone/>
            </a:pPr>
            <a:r>
              <a:rPr lang="ru-RU" sz="1800" b="1" dirty="0">
                <a:solidFill>
                  <a:srgbClr val="0070C0"/>
                </a:solidFill>
                <a:latin typeface="Calibri" panose="020F0502020204030204" pitchFamily="34" charset="0"/>
              </a:rPr>
              <a:t>3) при проведении электронных аукционов,</a:t>
            </a:r>
            <a:r>
              <a:rPr lang="ru-RU" sz="1800" b="1" dirty="0">
                <a:solidFill>
                  <a:srgbClr val="00B050"/>
                </a:solidFill>
                <a:latin typeface="Calibri" panose="020F0502020204030204" pitchFamily="34" charset="0"/>
              </a:rPr>
              <a:t> </a:t>
            </a:r>
            <a:r>
              <a:rPr lang="ru-RU" sz="1800" b="1" dirty="0">
                <a:latin typeface="Calibri" panose="020F0502020204030204" pitchFamily="34" charset="0"/>
              </a:rPr>
              <a:t>если НМЦК не превышает 300 млн. рублей либо НМЦК на выполнение работ по строительству, реконструкции, капитальному ремонту, сносу объекта капитального строительства не превышает 2 миллиарда рублей, </a:t>
            </a:r>
            <a:r>
              <a:rPr lang="ru-RU" sz="1800" b="1" dirty="0">
                <a:solidFill>
                  <a:srgbClr val="00B050"/>
                </a:solidFill>
                <a:latin typeface="Calibri" panose="020F0502020204030204" pitchFamily="34" charset="0"/>
              </a:rPr>
              <a:t>- не менее трех дней;</a:t>
            </a:r>
          </a:p>
          <a:p>
            <a:pPr marL="0" indent="0" algn="just">
              <a:buNone/>
            </a:pPr>
            <a:r>
              <a:rPr lang="ru-RU" sz="1800" b="1" dirty="0">
                <a:solidFill>
                  <a:srgbClr val="0070C0"/>
                </a:solidFill>
                <a:latin typeface="Calibri" panose="020F0502020204030204" pitchFamily="34" charset="0"/>
              </a:rPr>
              <a:t>4) при проведении электронных запросов котировок </a:t>
            </a:r>
            <a:r>
              <a:rPr lang="ru-RU" sz="1800" b="1" dirty="0">
                <a:solidFill>
                  <a:srgbClr val="00B050"/>
                </a:solidFill>
                <a:latin typeface="Calibri" panose="020F0502020204030204" pitchFamily="34" charset="0"/>
              </a:rPr>
              <a:t>- не менее трех дней.</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7904073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a:t>
            </a:r>
            <a:r>
              <a:rPr lang="ru-RU" sz="1800" b="1" dirty="0">
                <a:solidFill>
                  <a:srgbClr val="0070C0"/>
                </a:solidFill>
                <a:latin typeface="Calibri" panose="020F0502020204030204" pitchFamily="34" charset="0"/>
              </a:rPr>
              <a:t>23. Обеспечение заявки на участие в закупке</a:t>
            </a:r>
          </a:p>
          <a:p>
            <a:pPr marL="0" indent="0" algn="just">
              <a:buNone/>
            </a:pPr>
            <a:r>
              <a:rPr lang="ru-RU" sz="1800" b="1" u="sng" dirty="0">
                <a:latin typeface="Calibri" panose="020F0502020204030204" pitchFamily="34" charset="0"/>
              </a:rPr>
              <a:t> При проведении конкурентных способов заказчик обязан установить требование обеспечения заявок на участие в закупке.</a:t>
            </a:r>
            <a:r>
              <a:rPr lang="ru-RU" sz="1800" b="1" dirty="0">
                <a:latin typeface="Calibri" panose="020F0502020204030204" pitchFamily="34" charset="0"/>
              </a:rPr>
              <a:t> </a:t>
            </a:r>
            <a:r>
              <a:rPr lang="ru-RU" sz="1800" b="1" dirty="0">
                <a:solidFill>
                  <a:srgbClr val="00B050"/>
                </a:solidFill>
                <a:latin typeface="Calibri" panose="020F0502020204030204" pitchFamily="34" charset="0"/>
              </a:rPr>
              <a:t>Заказчик вправе не устанавливать такое требование в случае, если НМЦК не превышает 1 млн. рублей.</a:t>
            </a:r>
          </a:p>
          <a:p>
            <a:pPr marL="0" indent="0" algn="just">
              <a:buNone/>
            </a:pPr>
            <a:endParaRPr lang="ru-RU" sz="1800" b="1" dirty="0">
              <a:latin typeface="Calibri" panose="020F0502020204030204" pitchFamily="34" charset="0"/>
            </a:endParaRPr>
          </a:p>
          <a:p>
            <a:pPr marL="0" indent="0" algn="just">
              <a:buNone/>
            </a:pPr>
            <a:r>
              <a:rPr lang="ru-RU" sz="1800" b="1" u="sng" dirty="0">
                <a:latin typeface="Calibri" panose="020F0502020204030204" pitchFamily="34" charset="0"/>
              </a:rPr>
              <a:t>Обеспечение заявки устанавливается в следующих размерах:</a:t>
            </a:r>
          </a:p>
          <a:p>
            <a:pPr marL="0" indent="0" algn="just">
              <a:buNone/>
            </a:pPr>
            <a:r>
              <a:rPr lang="ru-RU" sz="1800" b="1" dirty="0">
                <a:latin typeface="Calibri" panose="020F0502020204030204" pitchFamily="34" charset="0"/>
              </a:rPr>
              <a:t>1) если размер НМЦК не превышает 20 млн. рублей, - от 0,5 % до 1% НМЦК;</a:t>
            </a:r>
          </a:p>
          <a:p>
            <a:pPr marL="0" indent="0" algn="just">
              <a:buNone/>
            </a:pPr>
            <a:r>
              <a:rPr lang="ru-RU" sz="1800" b="1" dirty="0">
                <a:latin typeface="Calibri" panose="020F0502020204030204" pitchFamily="34" charset="0"/>
              </a:rPr>
              <a:t>2) если размер НМЦК превышает 20 млн. рублей, - от 0,5 % до 5% НМЦК.</a:t>
            </a:r>
          </a:p>
          <a:p>
            <a:pPr marL="0" indent="0" algn="just">
              <a:buNone/>
            </a:pPr>
            <a:endParaRPr lang="ru-RU" sz="1800" b="1" dirty="0">
              <a:solidFill>
                <a:srgbClr val="0070C0"/>
              </a:solidFill>
              <a:latin typeface="Calibri" panose="020F0502020204030204" pitchFamily="34" charset="0"/>
            </a:endParaRPr>
          </a:p>
          <a:p>
            <a:pPr marL="0" indent="0" algn="just">
              <a:buNone/>
            </a:pPr>
            <a:r>
              <a:rPr lang="ru-RU" sz="1800" b="1" dirty="0">
                <a:solidFill>
                  <a:srgbClr val="0070C0"/>
                </a:solidFill>
                <a:latin typeface="Calibri" panose="020F0502020204030204" pitchFamily="34" charset="0"/>
              </a:rPr>
              <a:t>Предприятия УИС и организации инвалидов, предоставляют обеспечение заявки на участие в закупке в размере 0,5 % НМЦК!!!</a:t>
            </a:r>
          </a:p>
          <a:p>
            <a:pPr marL="0" indent="0" algn="just">
              <a:buNone/>
            </a:pPr>
            <a:endParaRPr lang="ru-RU" sz="1800" b="1" dirty="0">
              <a:solidFill>
                <a:srgbClr val="00B050"/>
              </a:solidFill>
              <a:latin typeface="Calibri" panose="020F0502020204030204" pitchFamily="34" charset="0"/>
            </a:endParaRPr>
          </a:p>
          <a:p>
            <a:pPr marL="0" indent="0" algn="just">
              <a:buNone/>
            </a:pPr>
            <a:r>
              <a:rPr lang="ru-RU" sz="1800" b="1" dirty="0">
                <a:solidFill>
                  <a:srgbClr val="00B050"/>
                </a:solidFill>
                <a:latin typeface="Calibri" panose="020F0502020204030204" pitchFamily="34" charset="0"/>
              </a:rPr>
              <a:t>Государственные, муниципальные учреждения не предоставляют обеспечение подаваемых ими заявок на участие в закупках.</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3976894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23. Статья 45 - Обеспечение исполнения контракта:</a:t>
            </a:r>
          </a:p>
          <a:p>
            <a:pPr marL="0" indent="0" algn="just">
              <a:buNone/>
            </a:pPr>
            <a:r>
              <a:rPr lang="ru-RU" sz="1800" b="1" dirty="0">
                <a:solidFill>
                  <a:srgbClr val="0070C0"/>
                </a:solidFill>
                <a:latin typeface="Calibri" panose="020F0502020204030204" pitchFamily="34" charset="0"/>
              </a:rPr>
              <a:t>Заказчики в качестве обеспечения заявок, исполнения контрактов, гарантийных обязательств принимают </a:t>
            </a:r>
            <a:r>
              <a:rPr lang="ru-RU" sz="1800" b="1" u="sng" dirty="0">
                <a:solidFill>
                  <a:srgbClr val="0070C0"/>
                </a:solidFill>
                <a:latin typeface="Calibri" panose="020F0502020204030204" pitchFamily="34" charset="0"/>
              </a:rPr>
              <a:t>независимые гарантии</a:t>
            </a:r>
            <a:r>
              <a:rPr lang="ru-RU" sz="1800" b="1" dirty="0">
                <a:solidFill>
                  <a:srgbClr val="0070C0"/>
                </a:solidFill>
                <a:latin typeface="Calibri" panose="020F0502020204030204" pitchFamily="34" charset="0"/>
              </a:rPr>
              <a:t>, выданные:</a:t>
            </a:r>
          </a:p>
          <a:p>
            <a:pPr marL="0" indent="0" algn="just">
              <a:buNone/>
            </a:pPr>
            <a:r>
              <a:rPr lang="ru-RU" sz="1800" b="1" dirty="0">
                <a:latin typeface="Calibri" panose="020F0502020204030204" pitchFamily="34" charset="0"/>
              </a:rPr>
              <a:t>1) банками, соответствующими требованиям, установленным Правительством Российской Федерации, и включенными в перечень, предусмотренный частью 1.2 настоящей статьи;</a:t>
            </a:r>
          </a:p>
          <a:p>
            <a:pPr marL="0" indent="0" algn="just">
              <a:buNone/>
            </a:pPr>
            <a:r>
              <a:rPr lang="ru-RU" sz="1800" b="1" dirty="0">
                <a:latin typeface="Calibri" panose="020F0502020204030204" pitchFamily="34" charset="0"/>
              </a:rPr>
              <a:t>2) государственной корпорацией развития "ВЭБ.РФ";</a:t>
            </a:r>
          </a:p>
          <a:p>
            <a:pPr marL="0" indent="0" algn="just">
              <a:buNone/>
            </a:pPr>
            <a:r>
              <a:rPr lang="ru-RU" sz="1800" b="1" dirty="0">
                <a:latin typeface="Calibri" panose="020F0502020204030204" pitchFamily="34" charset="0"/>
              </a:rPr>
              <a:t>3) фондами содействия кредитованию (гарантийными фондами, фондами поручительств), являющимися участниками национальной гарантийной системы поддержки малого и среднего предпринимательства;</a:t>
            </a:r>
          </a:p>
          <a:p>
            <a:pPr marL="0" indent="0" algn="just">
              <a:buNone/>
            </a:pPr>
            <a:r>
              <a:rPr lang="ru-RU" sz="1800" b="1" dirty="0">
                <a:latin typeface="Calibri" panose="020F0502020204030204" pitchFamily="34" charset="0"/>
              </a:rPr>
              <a:t>4) Евразийским банком развития (если участник закупки является юридическим лицом, зарегистрированным на территории государства - члена Евразийского экономического союза, за исключением Российской Федерации, или физическим лицом, являющимся гражданином государства - члена Евразийского экономического союза, за исключением Российской Федерации).";</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150217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24. "§ 2. Определение поставщика (подрядчика, исполнителя) путем применения открытых конкурентных способов» </a:t>
            </a:r>
            <a:r>
              <a:rPr lang="ru-RU" sz="1800" b="1" u="sng" dirty="0">
                <a:latin typeface="Calibri" panose="020F0502020204030204" pitchFamily="34" charset="0"/>
              </a:rPr>
              <a:t>ИЗЛОЖЕН В НОВОЙ РЕДАКЦИИ:</a:t>
            </a:r>
            <a:endParaRPr lang="en-US" sz="1800" b="1" u="sng" dirty="0">
              <a:latin typeface="Calibri" panose="020F0502020204030204" pitchFamily="34" charset="0"/>
            </a:endParaRPr>
          </a:p>
          <a:p>
            <a:pPr marL="0" indent="0" algn="just">
              <a:buNone/>
            </a:pPr>
            <a:endParaRPr lang="ru-RU" sz="1800" b="1" dirty="0">
              <a:solidFill>
                <a:srgbClr val="0070C0"/>
              </a:solidFill>
              <a:latin typeface="Calibri" panose="020F0502020204030204" pitchFamily="34" charset="0"/>
            </a:endParaRPr>
          </a:p>
          <a:p>
            <a:pPr marL="0" indent="0" algn="just">
              <a:buNone/>
            </a:pPr>
            <a:r>
              <a:rPr lang="ru-RU" sz="1800" b="1" dirty="0">
                <a:solidFill>
                  <a:srgbClr val="0070C0"/>
                </a:solidFill>
                <a:latin typeface="Calibri" panose="020F0502020204030204" pitchFamily="34" charset="0"/>
              </a:rPr>
              <a:t>Статья 48. Проведение электронного конкурса</a:t>
            </a:r>
          </a:p>
          <a:p>
            <a:pPr marL="0" indent="0" algn="just">
              <a:buNone/>
            </a:pPr>
            <a:r>
              <a:rPr lang="ru-RU" sz="1800" b="1" dirty="0">
                <a:latin typeface="Calibri" panose="020F0502020204030204" pitchFamily="34" charset="0"/>
              </a:rPr>
              <a:t>1. Электронный конкурс начинается с размещения в ЕИС извещения.</a:t>
            </a:r>
          </a:p>
          <a:p>
            <a:pPr marL="0" indent="0" algn="just">
              <a:buNone/>
            </a:pPr>
            <a:r>
              <a:rPr lang="ru-RU" sz="1800" b="1" dirty="0">
                <a:latin typeface="Calibri" panose="020F0502020204030204" pitchFamily="34" charset="0"/>
              </a:rPr>
              <a:t>2. </a:t>
            </a:r>
            <a:r>
              <a:rPr lang="ru-RU" sz="1800" b="1" dirty="0">
                <a:solidFill>
                  <a:srgbClr val="00B050"/>
                </a:solidFill>
                <a:latin typeface="Calibri" panose="020F0502020204030204" pitchFamily="34" charset="0"/>
              </a:rPr>
              <a:t>Заявка на участие в закупке состоит из 3-х частей: </a:t>
            </a:r>
          </a:p>
          <a:p>
            <a:pPr marL="0" indent="0" algn="just">
              <a:buNone/>
            </a:pPr>
            <a:r>
              <a:rPr lang="ru-RU" sz="1800" b="1" u="sng" dirty="0">
                <a:solidFill>
                  <a:srgbClr val="FF0000"/>
                </a:solidFill>
                <a:latin typeface="Calibri" panose="020F0502020204030204" pitchFamily="34" charset="0"/>
              </a:rPr>
              <a:t>1 часть </a:t>
            </a:r>
            <a:r>
              <a:rPr lang="ru-RU" sz="1800" b="1" dirty="0">
                <a:latin typeface="Calibri" panose="020F0502020204030204" pitchFamily="34" charset="0"/>
              </a:rPr>
              <a:t>- должна содержать информацию и документы, предусмотренные подпунктами "а", "б" и "г" пункта 2 части 1 статьи 43 </a:t>
            </a:r>
          </a:p>
          <a:p>
            <a:pPr marL="0" indent="0" algn="just">
              <a:buNone/>
            </a:pPr>
            <a:r>
              <a:rPr lang="ru-RU" sz="1800" b="1" u="sng" dirty="0">
                <a:solidFill>
                  <a:srgbClr val="FF0000"/>
                </a:solidFill>
                <a:latin typeface="Calibri" panose="020F0502020204030204" pitchFamily="34" charset="0"/>
              </a:rPr>
              <a:t>2 часть </a:t>
            </a:r>
            <a:r>
              <a:rPr lang="ru-RU" sz="1800" b="1" dirty="0">
                <a:latin typeface="Calibri" panose="020F0502020204030204" pitchFamily="34" charset="0"/>
              </a:rPr>
              <a:t>- должна содержать информацию и документы, предусмотренные подпунктами "м" - "р" пункта 1, подпунктом "в" пункта 2, пунктом 5 части 1 статьи 43. </a:t>
            </a:r>
          </a:p>
          <a:p>
            <a:pPr marL="0" indent="0" algn="just">
              <a:buNone/>
            </a:pPr>
            <a:r>
              <a:rPr lang="ru-RU" sz="1800" b="1" u="sng" dirty="0">
                <a:solidFill>
                  <a:srgbClr val="FF0000"/>
                </a:solidFill>
                <a:latin typeface="Calibri" panose="020F0502020204030204" pitchFamily="34" charset="0"/>
              </a:rPr>
              <a:t>3 часть </a:t>
            </a:r>
            <a:r>
              <a:rPr lang="ru-RU" sz="1800" b="1" dirty="0">
                <a:latin typeface="Calibri" panose="020F0502020204030204" pitchFamily="34" charset="0"/>
              </a:rPr>
              <a:t>- должна содержать информацию, предусмотренную пунктом 3 или пунктом 4 части 1 статьи 43.</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9121936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b="1" dirty="0">
              <a:solidFill>
                <a:srgbClr val="0070C0"/>
              </a:solidFill>
              <a:latin typeface="Calibri" panose="020F0502020204030204" pitchFamily="34" charset="0"/>
            </a:endParaRPr>
          </a:p>
          <a:p>
            <a:pPr marL="0" indent="0" algn="just">
              <a:buNone/>
            </a:pPr>
            <a:r>
              <a:rPr lang="ru-RU" sz="1800" b="1" dirty="0">
                <a:latin typeface="Calibri" panose="020F0502020204030204" pitchFamily="34" charset="0"/>
              </a:rPr>
              <a:t>Статья 48. Проведение электронного конкурса</a:t>
            </a:r>
          </a:p>
          <a:p>
            <a:pPr marL="0" indent="0" algn="ctr">
              <a:buNone/>
            </a:pPr>
            <a:r>
              <a:rPr lang="ru-RU" sz="1800" b="1" dirty="0">
                <a:solidFill>
                  <a:srgbClr val="0070C0"/>
                </a:solidFill>
                <a:latin typeface="Calibri" panose="020F0502020204030204" pitchFamily="34" charset="0"/>
              </a:rPr>
              <a:t>Рассмотрение заявок:</a:t>
            </a:r>
          </a:p>
          <a:p>
            <a:pPr marL="0" indent="0" algn="just">
              <a:buNone/>
            </a:pPr>
            <a:r>
              <a:rPr lang="ru-RU" sz="1800" b="1" u="sng" dirty="0">
                <a:latin typeface="Calibri" panose="020F0502020204030204" pitchFamily="34" charset="0"/>
              </a:rPr>
              <a:t>1 часть заявки </a:t>
            </a:r>
            <a:r>
              <a:rPr lang="ru-RU" sz="1800" b="1" dirty="0">
                <a:latin typeface="Calibri" panose="020F0502020204030204" pitchFamily="34" charset="0"/>
              </a:rPr>
              <a:t>– </a:t>
            </a:r>
            <a:r>
              <a:rPr lang="ru-RU" sz="1800" b="1" dirty="0">
                <a:solidFill>
                  <a:srgbClr val="00B050"/>
                </a:solidFill>
                <a:latin typeface="Calibri" panose="020F0502020204030204" pitchFamily="34" charset="0"/>
              </a:rPr>
              <a:t>не позднее 2 рабочих дней со дня, следующего за датой окончания срока подачи заявок – </a:t>
            </a:r>
            <a:r>
              <a:rPr lang="ru-RU" sz="1800" b="1" dirty="0">
                <a:latin typeface="Calibri" panose="020F0502020204030204" pitchFamily="34" charset="0"/>
              </a:rPr>
              <a:t>Комиссия формирует протокол (допускает</a:t>
            </a:r>
            <a:r>
              <a:rPr lang="en-US" sz="1800" b="1" dirty="0">
                <a:latin typeface="Calibri" panose="020F0502020204030204" pitchFamily="34" charset="0"/>
              </a:rPr>
              <a:t>/</a:t>
            </a:r>
            <a:r>
              <a:rPr lang="ru-RU" sz="1800" b="1" dirty="0">
                <a:latin typeface="Calibri" panose="020F0502020204030204" pitchFamily="34" charset="0"/>
              </a:rPr>
              <a:t>либо отклоняет заявку)</a:t>
            </a:r>
          </a:p>
          <a:p>
            <a:pPr marL="0" indent="0" algn="just">
              <a:buNone/>
            </a:pPr>
            <a:r>
              <a:rPr lang="ru-RU" sz="1800" b="1" dirty="0">
                <a:solidFill>
                  <a:srgbClr val="FF0000"/>
                </a:solidFill>
                <a:latin typeface="Calibri" panose="020F0502020204030204" pitchFamily="34" charset="0"/>
              </a:rPr>
              <a:t>Основания для отклонения:</a:t>
            </a:r>
          </a:p>
          <a:p>
            <a:pPr marL="0" indent="0" algn="just">
              <a:buNone/>
            </a:pPr>
            <a:r>
              <a:rPr lang="ru-RU" sz="1800" b="1" dirty="0">
                <a:latin typeface="Calibri" panose="020F0502020204030204" pitchFamily="34" charset="0"/>
              </a:rPr>
              <a:t>1) непредставления информации и документов, предусмотренных подпунктами "а", "б", "г" и "д" пункта 2 части 1 статьи 43, несоответствия таких информации и документов извещению об осуществлении закупки;</a:t>
            </a:r>
          </a:p>
          <a:p>
            <a:pPr marL="0" indent="0" algn="just">
              <a:buNone/>
            </a:pPr>
            <a:r>
              <a:rPr lang="ru-RU" sz="1800" b="1" dirty="0">
                <a:latin typeface="Calibri" panose="020F0502020204030204" pitchFamily="34" charset="0"/>
              </a:rPr>
              <a:t>2) если в первой части заявки на участие в закупке содержится информация, предусмотренная пунктами 1, 3 и 4 части 1 статьи 43 настоящего Федерального закона;</a:t>
            </a:r>
          </a:p>
          <a:p>
            <a:pPr marL="0" indent="0" algn="just">
              <a:buNone/>
            </a:pPr>
            <a:r>
              <a:rPr lang="ru-RU" sz="1800" b="1" dirty="0">
                <a:latin typeface="Calibri" panose="020F0502020204030204" pitchFamily="34" charset="0"/>
              </a:rPr>
              <a:t>3) выявления недостоверной информации, содержащейся в первой части заявки на участие в закупке.</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6427272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fontScale="92500" lnSpcReduction="20000"/>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b="1" dirty="0">
              <a:solidFill>
                <a:srgbClr val="0070C0"/>
              </a:solidFill>
              <a:latin typeface="Calibri" panose="020F0502020204030204" pitchFamily="34" charset="0"/>
            </a:endParaRPr>
          </a:p>
          <a:p>
            <a:pPr marL="0" indent="0" algn="just">
              <a:buNone/>
            </a:pPr>
            <a:r>
              <a:rPr lang="ru-RU" sz="1800" b="1" dirty="0">
                <a:latin typeface="Calibri" panose="020F0502020204030204" pitchFamily="34" charset="0"/>
              </a:rPr>
              <a:t>Статья 48. Проведение электронного конкурса</a:t>
            </a:r>
          </a:p>
          <a:p>
            <a:pPr marL="0" indent="0" algn="ctr">
              <a:buNone/>
            </a:pPr>
            <a:r>
              <a:rPr lang="ru-RU" sz="1800" b="1" u="sng" dirty="0">
                <a:solidFill>
                  <a:srgbClr val="0070C0"/>
                </a:solidFill>
                <a:latin typeface="Calibri" panose="020F0502020204030204" pitchFamily="34" charset="0"/>
              </a:rPr>
              <a:t>Рассмотрение заявок:</a:t>
            </a:r>
          </a:p>
          <a:p>
            <a:pPr marL="0" indent="0" algn="just">
              <a:buNone/>
            </a:pPr>
            <a:r>
              <a:rPr lang="ru-RU" sz="1800" b="1" u="sng" dirty="0">
                <a:solidFill>
                  <a:srgbClr val="00B050"/>
                </a:solidFill>
                <a:latin typeface="Calibri" panose="020F0502020204030204" pitchFamily="34" charset="0"/>
              </a:rPr>
              <a:t>Не позднее одного часа с момента получения протокола </a:t>
            </a:r>
            <a:r>
              <a:rPr lang="ru-RU" sz="1800" b="1" dirty="0">
                <a:solidFill>
                  <a:srgbClr val="00B050"/>
                </a:solidFill>
                <a:latin typeface="Calibri" panose="020F0502020204030204" pitchFamily="34" charset="0"/>
              </a:rPr>
              <a:t>рассмотрения и оценки 1-х частей заявок ЭТП направляет уведомление каждому участнику закупки, содержащее информацию:</a:t>
            </a:r>
          </a:p>
          <a:p>
            <a:pPr algn="just">
              <a:buAutoNum type="arabicParenR"/>
            </a:pPr>
            <a:r>
              <a:rPr lang="ru-RU" sz="1800" b="1" dirty="0">
                <a:latin typeface="Calibri" panose="020F0502020204030204" pitchFamily="34" charset="0"/>
              </a:rPr>
              <a:t>Информацию о принятом комиссией решения;</a:t>
            </a:r>
          </a:p>
          <a:p>
            <a:pPr algn="just">
              <a:buAutoNum type="arabicParenR"/>
            </a:pPr>
            <a:r>
              <a:rPr lang="ru-RU" sz="1800" b="1" dirty="0">
                <a:latin typeface="Calibri" panose="020F0502020204030204" pitchFamily="34" charset="0"/>
              </a:rPr>
              <a:t>О наилучшем предложении без указания участника закупки, подавшего такую заявку;</a:t>
            </a:r>
          </a:p>
          <a:p>
            <a:pPr algn="just">
              <a:buAutoNum type="arabicParenR"/>
            </a:pPr>
            <a:r>
              <a:rPr lang="ru-RU" sz="1800" b="1" dirty="0">
                <a:latin typeface="Calibri" panose="020F0502020204030204" pitchFamily="34" charset="0"/>
              </a:rPr>
              <a:t>О дате проведения процедуры подачи предложений о цене контракта.</a:t>
            </a:r>
          </a:p>
          <a:p>
            <a:pPr marL="0" indent="0" algn="just">
              <a:buNone/>
            </a:pPr>
            <a:r>
              <a:rPr lang="ru-RU" sz="1800" b="1" dirty="0">
                <a:solidFill>
                  <a:srgbClr val="FF0000"/>
                </a:solidFill>
                <a:latin typeface="Calibri" panose="020F0502020204030204" pitchFamily="34" charset="0"/>
              </a:rPr>
              <a:t>Участники закупки, первые части заявок которых признаны соответствующими вправе в течение процедуры подачи предложений о цене контракта подать с использованием ЭП </a:t>
            </a:r>
            <a:r>
              <a:rPr lang="ru-RU" sz="1800" b="1" u="sng" dirty="0">
                <a:solidFill>
                  <a:srgbClr val="FF0000"/>
                </a:solidFill>
                <a:latin typeface="Calibri" panose="020F0502020204030204" pitchFamily="34" charset="0"/>
              </a:rPr>
              <a:t>одно предложение </a:t>
            </a:r>
            <a:r>
              <a:rPr lang="ru-RU" sz="1800" b="1" dirty="0">
                <a:solidFill>
                  <a:srgbClr val="FF0000"/>
                </a:solidFill>
                <a:latin typeface="Calibri" panose="020F0502020204030204" pitchFamily="34" charset="0"/>
              </a:rPr>
              <a:t>о цене контракта!!!</a:t>
            </a:r>
          </a:p>
          <a:p>
            <a:pPr marL="0" indent="0" algn="just">
              <a:buNone/>
            </a:pPr>
            <a:r>
              <a:rPr lang="ru-RU" sz="1800" b="1" dirty="0">
                <a:latin typeface="Calibri" panose="020F0502020204030204" pitchFamily="34" charset="0"/>
              </a:rPr>
              <a:t>При подаче участником закупки ценового предложения </a:t>
            </a:r>
            <a:r>
              <a:rPr lang="ru-RU" sz="1800" b="1" u="sng" dirty="0">
                <a:solidFill>
                  <a:srgbClr val="00B050"/>
                </a:solidFill>
                <a:latin typeface="Calibri" panose="020F0502020204030204" pitchFamily="34" charset="0"/>
              </a:rPr>
              <a:t>не допускается подача предложения, равного или превышающего предложение, содержащееся в третьей части заявки на участие в закупке</a:t>
            </a:r>
            <a:r>
              <a:rPr lang="ru-RU" sz="1800" b="1" dirty="0">
                <a:latin typeface="Calibri" panose="020F0502020204030204" pitchFamily="34" charset="0"/>
              </a:rPr>
              <a:t>, а также не допускается подача предложения, равного нулю. </a:t>
            </a:r>
          </a:p>
          <a:p>
            <a:pPr marL="0" indent="0" algn="just">
              <a:buNone/>
            </a:pPr>
            <a:r>
              <a:rPr lang="ru-RU" sz="1800" b="1" dirty="0">
                <a:solidFill>
                  <a:srgbClr val="0070C0"/>
                </a:solidFill>
                <a:latin typeface="Calibri" panose="020F0502020204030204" pitchFamily="34" charset="0"/>
              </a:rPr>
              <a:t>Продолжительность приема ценовых предложений составляет 1 час.</a:t>
            </a:r>
          </a:p>
          <a:p>
            <a:pPr marL="0" indent="0" algn="just">
              <a:buNone/>
            </a:pPr>
            <a:endParaRPr lang="ru-RU" sz="1800" b="1" dirty="0">
              <a:solidFill>
                <a:srgbClr val="0070C0"/>
              </a:solidFill>
              <a:latin typeface="Calibri" panose="020F0502020204030204" pitchFamily="34" charset="0"/>
            </a:endParaRPr>
          </a:p>
          <a:p>
            <a:pPr marL="0" indent="0" algn="just">
              <a:buNone/>
            </a:pPr>
            <a:r>
              <a:rPr lang="ru-RU" sz="1800" b="1" u="sng" dirty="0">
                <a:latin typeface="Calibri" panose="020F0502020204030204" pitchFamily="34" charset="0"/>
              </a:rPr>
              <a:t>В случае, если участником закупки не подано предложение, ценовым предложением участника закупки считается предложение, содержащееся в 3-ей части заявки на участие в закупке.</a:t>
            </a:r>
          </a:p>
          <a:p>
            <a:pPr algn="just">
              <a:buAutoNum type="arabicParenR"/>
            </a:pPr>
            <a:endParaRPr lang="ru-RU" sz="1800" b="1" dirty="0">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3121760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Актуальные изменения :</a:t>
            </a:r>
          </a:p>
          <a:p>
            <a:pPr marL="0" indent="0" algn="ctr">
              <a:buNone/>
            </a:pPr>
            <a:r>
              <a:rPr lang="ru-RU" sz="1800" b="1" dirty="0">
                <a:solidFill>
                  <a:srgbClr val="0070C0"/>
                </a:solidFill>
                <a:latin typeface="Calibri" panose="020F0502020204030204" pitchFamily="34" charset="0"/>
              </a:rPr>
              <a:t>Изменения электронного запроса котировок:</a:t>
            </a:r>
          </a:p>
          <a:p>
            <a:pPr marL="0" indent="0" algn="just">
              <a:buNone/>
            </a:pPr>
            <a:endParaRPr lang="ru-RU" sz="1800" b="1" dirty="0">
              <a:solidFill>
                <a:srgbClr val="0070C0"/>
              </a:solidFill>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graphicFrame>
        <p:nvGraphicFramePr>
          <p:cNvPr id="5" name="Таблица 4"/>
          <p:cNvGraphicFramePr>
            <a:graphicFrameLocks noGrp="1"/>
          </p:cNvGraphicFramePr>
          <p:nvPr>
            <p:extLst/>
          </p:nvPr>
        </p:nvGraphicFramePr>
        <p:xfrm>
          <a:off x="1981200" y="1772816"/>
          <a:ext cx="8147248" cy="4874840"/>
        </p:xfrm>
        <a:graphic>
          <a:graphicData uri="http://schemas.openxmlformats.org/drawingml/2006/table">
            <a:tbl>
              <a:tblPr firstRow="1" bandRow="1">
                <a:tableStyleId>{93296810-A885-4BE3-A3E7-6D5BEEA58F35}</a:tableStyleId>
              </a:tblPr>
              <a:tblGrid>
                <a:gridCol w="2026568">
                  <a:extLst>
                    <a:ext uri="{9D8B030D-6E8A-4147-A177-3AD203B41FA5}">
                      <a16:colId xmlns:a16="http://schemas.microsoft.com/office/drawing/2014/main" val="2717809482"/>
                    </a:ext>
                  </a:extLst>
                </a:gridCol>
                <a:gridCol w="2030587">
                  <a:extLst>
                    <a:ext uri="{9D8B030D-6E8A-4147-A177-3AD203B41FA5}">
                      <a16:colId xmlns:a16="http://schemas.microsoft.com/office/drawing/2014/main" val="1773619096"/>
                    </a:ext>
                  </a:extLst>
                </a:gridCol>
                <a:gridCol w="2053281">
                  <a:extLst>
                    <a:ext uri="{9D8B030D-6E8A-4147-A177-3AD203B41FA5}">
                      <a16:colId xmlns:a16="http://schemas.microsoft.com/office/drawing/2014/main" val="1608294443"/>
                    </a:ext>
                  </a:extLst>
                </a:gridCol>
                <a:gridCol w="2036812">
                  <a:extLst>
                    <a:ext uri="{9D8B030D-6E8A-4147-A177-3AD203B41FA5}">
                      <a16:colId xmlns:a16="http://schemas.microsoft.com/office/drawing/2014/main" val="1933106019"/>
                    </a:ext>
                  </a:extLst>
                </a:gridCol>
              </a:tblGrid>
              <a:tr h="580946">
                <a:tc>
                  <a:txBody>
                    <a:bodyPr/>
                    <a:lstStyle/>
                    <a:p>
                      <a:endParaRPr lang="ru-RU" dirty="0"/>
                    </a:p>
                  </a:txBody>
                  <a:tcPr/>
                </a:tc>
                <a:tc>
                  <a:txBody>
                    <a:bodyPr/>
                    <a:lstStyle/>
                    <a:p>
                      <a:r>
                        <a:rPr lang="ru-RU" dirty="0">
                          <a:solidFill>
                            <a:schemeClr val="tx1"/>
                          </a:solidFill>
                        </a:rPr>
                        <a:t>До 01.04.2021</a:t>
                      </a:r>
                    </a:p>
                  </a:txBody>
                  <a:tcPr/>
                </a:tc>
                <a:tc>
                  <a:txBody>
                    <a:bodyPr/>
                    <a:lstStyle/>
                    <a:p>
                      <a:r>
                        <a:rPr lang="ru-RU" dirty="0">
                          <a:solidFill>
                            <a:schemeClr val="tx1"/>
                          </a:solidFill>
                        </a:rPr>
                        <a:t>С 01.04.2021</a:t>
                      </a:r>
                    </a:p>
                  </a:txBody>
                  <a:tcPr/>
                </a:tc>
                <a:tc>
                  <a:txBody>
                    <a:bodyPr/>
                    <a:lstStyle/>
                    <a:p>
                      <a:r>
                        <a:rPr lang="ru-RU" dirty="0">
                          <a:solidFill>
                            <a:schemeClr val="tx1"/>
                          </a:solidFill>
                        </a:rPr>
                        <a:t>Второй </a:t>
                      </a:r>
                      <a:r>
                        <a:rPr lang="ru-RU" dirty="0" err="1">
                          <a:solidFill>
                            <a:schemeClr val="tx1"/>
                          </a:solidFill>
                        </a:rPr>
                        <a:t>оптим</a:t>
                      </a:r>
                      <a:r>
                        <a:rPr lang="ru-RU" dirty="0">
                          <a:solidFill>
                            <a:schemeClr val="tx1"/>
                          </a:solidFill>
                        </a:rPr>
                        <a:t>-й</a:t>
                      </a:r>
                      <a:r>
                        <a:rPr lang="ru-RU" baseline="0" dirty="0">
                          <a:solidFill>
                            <a:schemeClr val="tx1"/>
                          </a:solidFill>
                        </a:rPr>
                        <a:t> пакет</a:t>
                      </a:r>
                      <a:endParaRPr lang="ru-RU" dirty="0">
                        <a:solidFill>
                          <a:schemeClr val="tx1"/>
                        </a:solidFill>
                      </a:endParaRPr>
                    </a:p>
                  </a:txBody>
                  <a:tcPr/>
                </a:tc>
                <a:extLst>
                  <a:ext uri="{0D108BD9-81ED-4DB2-BD59-A6C34878D82A}">
                    <a16:rowId xmlns:a16="http://schemas.microsoft.com/office/drawing/2014/main" val="339036994"/>
                  </a:ext>
                </a:extLst>
              </a:tr>
              <a:tr h="829923">
                <a:tc>
                  <a:txBody>
                    <a:bodyPr/>
                    <a:lstStyle/>
                    <a:p>
                      <a:r>
                        <a:rPr lang="ru-RU" dirty="0"/>
                        <a:t>Отмена</a:t>
                      </a:r>
                    </a:p>
                  </a:txBody>
                  <a:tcPr/>
                </a:tc>
                <a:tc>
                  <a:txBody>
                    <a:bodyPr/>
                    <a:lstStyle/>
                    <a:p>
                      <a:r>
                        <a:rPr lang="ru-RU" dirty="0"/>
                        <a:t>За</a:t>
                      </a:r>
                      <a:r>
                        <a:rPr lang="ru-RU" baseline="0" dirty="0"/>
                        <a:t> 2 дня до окончания подачи заявок</a:t>
                      </a:r>
                      <a:endParaRPr lang="ru-RU" dirty="0"/>
                    </a:p>
                  </a:txBody>
                  <a:tcPr/>
                </a:tc>
                <a:tc>
                  <a:txBody>
                    <a:bodyPr/>
                    <a:lstStyle/>
                    <a:p>
                      <a:r>
                        <a:rPr lang="ru-RU" baseline="0" dirty="0"/>
                        <a:t>За 1 час до окончания срока подачи заявок</a:t>
                      </a:r>
                    </a:p>
                  </a:txBody>
                  <a:tcPr/>
                </a:tc>
                <a:tc>
                  <a:txBody>
                    <a:bodyPr/>
                    <a:lstStyle/>
                    <a:p>
                      <a:r>
                        <a:rPr lang="ru-RU" dirty="0"/>
                        <a:t>До</a:t>
                      </a:r>
                      <a:r>
                        <a:rPr lang="ru-RU" baseline="0" dirty="0"/>
                        <a:t> окончания подачи заявок</a:t>
                      </a:r>
                      <a:endParaRPr lang="ru-RU" dirty="0"/>
                    </a:p>
                  </a:txBody>
                  <a:tcPr/>
                </a:tc>
                <a:extLst>
                  <a:ext uri="{0D108BD9-81ED-4DB2-BD59-A6C34878D82A}">
                    <a16:rowId xmlns:a16="http://schemas.microsoft.com/office/drawing/2014/main" val="1679653710"/>
                  </a:ext>
                </a:extLst>
              </a:tr>
              <a:tr h="1327876">
                <a:tc>
                  <a:txBody>
                    <a:bodyPr/>
                    <a:lstStyle/>
                    <a:p>
                      <a:r>
                        <a:rPr lang="ru-RU" dirty="0"/>
                        <a:t>Рассмотрение</a:t>
                      </a:r>
                      <a:r>
                        <a:rPr lang="ru-RU" baseline="0" dirty="0"/>
                        <a:t> заявок</a:t>
                      </a:r>
                      <a:endParaRPr lang="ru-RU" dirty="0"/>
                    </a:p>
                  </a:txBody>
                  <a:tcPr/>
                </a:tc>
                <a:tc>
                  <a:txBody>
                    <a:bodyPr/>
                    <a:lstStyle/>
                    <a:p>
                      <a:r>
                        <a:rPr lang="ru-RU" dirty="0"/>
                        <a:t>1</a:t>
                      </a:r>
                      <a:r>
                        <a:rPr lang="ru-RU" baseline="0" dirty="0"/>
                        <a:t> раб. день</a:t>
                      </a:r>
                      <a:endParaRPr lang="ru-RU" dirty="0"/>
                    </a:p>
                  </a:txBody>
                  <a:tcPr/>
                </a:tc>
                <a:tc>
                  <a:txBody>
                    <a:bodyPr/>
                    <a:lstStyle/>
                    <a:p>
                      <a:r>
                        <a:rPr lang="ru-RU" dirty="0"/>
                        <a:t>1</a:t>
                      </a:r>
                      <a:r>
                        <a:rPr lang="ru-RU" baseline="0" dirty="0"/>
                        <a:t> раб. день после окончания срока подачи заявок</a:t>
                      </a:r>
                      <a:endParaRPr lang="ru-RU" dirty="0"/>
                    </a:p>
                  </a:txBody>
                  <a:tcPr/>
                </a:tc>
                <a:tc>
                  <a:txBody>
                    <a:bodyPr/>
                    <a:lstStyle/>
                    <a:p>
                      <a:r>
                        <a:rPr lang="ru-RU" dirty="0"/>
                        <a:t>Не</a:t>
                      </a:r>
                      <a:r>
                        <a:rPr lang="ru-RU" baseline="0" dirty="0"/>
                        <a:t> позднее 2 </a:t>
                      </a:r>
                      <a:r>
                        <a:rPr lang="ru-RU" baseline="0" err="1"/>
                        <a:t>раб</a:t>
                      </a:r>
                      <a:r>
                        <a:rPr lang="ru-RU" baseline="0"/>
                        <a:t>. дней</a:t>
                      </a:r>
                      <a:r>
                        <a:rPr lang="ru-RU" baseline="0" dirty="0"/>
                        <a:t>, но не позднее даты подведения итогов</a:t>
                      </a:r>
                      <a:endParaRPr lang="ru-RU" dirty="0"/>
                    </a:p>
                  </a:txBody>
                  <a:tcPr/>
                </a:tc>
                <a:extLst>
                  <a:ext uri="{0D108BD9-81ED-4DB2-BD59-A6C34878D82A}">
                    <a16:rowId xmlns:a16="http://schemas.microsoft.com/office/drawing/2014/main" val="3805482880"/>
                  </a:ext>
                </a:extLst>
              </a:tr>
              <a:tr h="942920">
                <a:tc>
                  <a:txBody>
                    <a:bodyPr/>
                    <a:lstStyle/>
                    <a:p>
                      <a:r>
                        <a:rPr lang="ru-RU" dirty="0"/>
                        <a:t>Выбор</a:t>
                      </a:r>
                      <a:r>
                        <a:rPr lang="ru-RU" baseline="0" dirty="0"/>
                        <a:t> победителя</a:t>
                      </a:r>
                      <a:endParaRPr lang="ru-RU" dirty="0"/>
                    </a:p>
                  </a:txBody>
                  <a:tcPr/>
                </a:tc>
                <a:tc>
                  <a:txBody>
                    <a:bodyPr/>
                    <a:lstStyle/>
                    <a:p>
                      <a:r>
                        <a:rPr lang="ru-RU" dirty="0"/>
                        <a:t>Ранжирование</a:t>
                      </a:r>
                      <a:r>
                        <a:rPr lang="ru-RU" baseline="0" dirty="0"/>
                        <a:t> заявок по цене осуществляет ЭП</a:t>
                      </a:r>
                      <a:endParaRPr lang="ru-RU" dirty="0"/>
                    </a:p>
                  </a:txBody>
                  <a:tcPr/>
                </a:tc>
                <a:tc gridSpan="2">
                  <a:txBody>
                    <a:bodyPr/>
                    <a:lstStyle/>
                    <a:p>
                      <a:r>
                        <a:rPr lang="ru-RU" dirty="0"/>
                        <a:t>Присвоение порядковых номеров в порядке возрастания цены контракта производит котировочная комиссия</a:t>
                      </a:r>
                    </a:p>
                  </a:txBody>
                  <a:tcPr/>
                </a:tc>
                <a:tc hMerge="1">
                  <a:txBody>
                    <a:bodyPr/>
                    <a:lstStyle/>
                    <a:p>
                      <a:endParaRPr lang="ru-RU" dirty="0"/>
                    </a:p>
                  </a:txBody>
                  <a:tcPr/>
                </a:tc>
                <a:extLst>
                  <a:ext uri="{0D108BD9-81ED-4DB2-BD59-A6C34878D82A}">
                    <a16:rowId xmlns:a16="http://schemas.microsoft.com/office/drawing/2014/main" val="3685536724"/>
                  </a:ext>
                </a:extLst>
              </a:tr>
              <a:tr h="580946">
                <a:tc>
                  <a:txBody>
                    <a:bodyPr/>
                    <a:lstStyle/>
                    <a:p>
                      <a:r>
                        <a:rPr lang="ru-RU" dirty="0"/>
                        <a:t>Направление</a:t>
                      </a:r>
                      <a:r>
                        <a:rPr lang="ru-RU" baseline="0" dirty="0"/>
                        <a:t> проекта контракта</a:t>
                      </a:r>
                      <a:endParaRPr lang="ru-RU" dirty="0"/>
                    </a:p>
                  </a:txBody>
                  <a:tcPr/>
                </a:tc>
                <a:tc>
                  <a:txBody>
                    <a:bodyPr/>
                    <a:lstStyle/>
                    <a:p>
                      <a:r>
                        <a:rPr lang="ru-RU" dirty="0"/>
                        <a:t>В</a:t>
                      </a:r>
                      <a:r>
                        <a:rPr lang="ru-RU" baseline="0" dirty="0"/>
                        <a:t> течении 5 дней</a:t>
                      </a:r>
                      <a:endParaRPr lang="ru-RU" dirty="0"/>
                    </a:p>
                  </a:txBody>
                  <a:tcPr/>
                </a:tc>
                <a:tc gridSpan="2">
                  <a:txBody>
                    <a:bodyPr/>
                    <a:lstStyle/>
                    <a:p>
                      <a:r>
                        <a:rPr lang="ru-RU" dirty="0"/>
                        <a:t>Не</a:t>
                      </a:r>
                      <a:r>
                        <a:rPr lang="ru-RU" baseline="0" dirty="0"/>
                        <a:t> позднее 3 часов с момента размещения в ЕИС протокола подведения итогов</a:t>
                      </a:r>
                      <a:endParaRPr lang="ru-RU" dirty="0"/>
                    </a:p>
                  </a:txBody>
                  <a:tcPr/>
                </a:tc>
                <a:tc hMerge="1">
                  <a:txBody>
                    <a:bodyPr/>
                    <a:lstStyle/>
                    <a:p>
                      <a:endParaRPr lang="ru-RU" dirty="0"/>
                    </a:p>
                  </a:txBody>
                  <a:tcPr/>
                </a:tc>
                <a:extLst>
                  <a:ext uri="{0D108BD9-81ED-4DB2-BD59-A6C34878D82A}">
                    <a16:rowId xmlns:a16="http://schemas.microsoft.com/office/drawing/2014/main" val="1083847803"/>
                  </a:ext>
                </a:extLst>
              </a:tr>
            </a:tbl>
          </a:graphicData>
        </a:graphic>
      </p:graphicFrame>
    </p:spTree>
    <p:extLst>
      <p:ext uri="{BB962C8B-B14F-4D97-AF65-F5344CB8AC3E}">
        <p14:creationId xmlns:p14="http://schemas.microsoft.com/office/powerpoint/2010/main" val="38944095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b="1" dirty="0">
              <a:solidFill>
                <a:srgbClr val="0070C0"/>
              </a:solidFill>
              <a:latin typeface="Calibri" panose="020F0502020204030204" pitchFamily="34" charset="0"/>
            </a:endParaRPr>
          </a:p>
          <a:p>
            <a:pPr marL="0" indent="0" algn="just">
              <a:buNone/>
            </a:pPr>
            <a:r>
              <a:rPr lang="ru-RU" sz="1800" b="1" dirty="0">
                <a:latin typeface="Calibri" panose="020F0502020204030204" pitchFamily="34" charset="0"/>
              </a:rPr>
              <a:t>Статья 48. Проведение электронного конкурса</a:t>
            </a:r>
          </a:p>
          <a:p>
            <a:pPr marL="0" indent="0" algn="ctr">
              <a:buNone/>
            </a:pPr>
            <a:r>
              <a:rPr lang="ru-RU" sz="1800" b="1" u="sng" dirty="0">
                <a:solidFill>
                  <a:srgbClr val="0070C0"/>
                </a:solidFill>
                <a:latin typeface="Calibri" panose="020F0502020204030204" pitchFamily="34" charset="0"/>
              </a:rPr>
              <a:t>Рассмотрение заявок:</a:t>
            </a:r>
          </a:p>
          <a:p>
            <a:pPr marL="0" indent="0" algn="just">
              <a:buNone/>
            </a:pPr>
            <a:r>
              <a:rPr lang="ru-RU" sz="1800" b="1" dirty="0">
                <a:latin typeface="Calibri" panose="020F0502020204030204" pitchFamily="34" charset="0"/>
              </a:rPr>
              <a:t>Не позднее 1 часа с момента завершения процедуры подачи предложений о цене контракта оператор ЭП формирует протокол!</a:t>
            </a:r>
          </a:p>
          <a:p>
            <a:pPr marL="0" indent="0" algn="just">
              <a:buNone/>
            </a:pPr>
            <a:r>
              <a:rPr lang="ru-RU" sz="1800" b="1" u="sng" dirty="0">
                <a:latin typeface="Calibri" panose="020F0502020204030204" pitchFamily="34" charset="0"/>
              </a:rPr>
              <a:t>2 часть заявки </a:t>
            </a:r>
            <a:r>
              <a:rPr lang="ru-RU" sz="1800" b="1" dirty="0">
                <a:latin typeface="Calibri" panose="020F0502020204030204" pitchFamily="34" charset="0"/>
              </a:rPr>
              <a:t>- </a:t>
            </a:r>
            <a:r>
              <a:rPr lang="ru-RU" sz="1800" b="1" dirty="0">
                <a:solidFill>
                  <a:srgbClr val="00B050"/>
                </a:solidFill>
                <a:latin typeface="Calibri" panose="020F0502020204030204" pitchFamily="34" charset="0"/>
              </a:rPr>
              <a:t>не позднее </a:t>
            </a:r>
            <a:r>
              <a:rPr lang="ru-RU" sz="1800" b="1" u="sng" dirty="0">
                <a:solidFill>
                  <a:srgbClr val="00B050"/>
                </a:solidFill>
                <a:latin typeface="Calibri" panose="020F0502020204030204" pitchFamily="34" charset="0"/>
              </a:rPr>
              <a:t>2х рабочих дней </a:t>
            </a:r>
            <a:r>
              <a:rPr lang="ru-RU" sz="1800" b="1" dirty="0">
                <a:solidFill>
                  <a:srgbClr val="00B050"/>
                </a:solidFill>
                <a:latin typeface="Calibri" panose="020F0502020204030204" pitchFamily="34" charset="0"/>
              </a:rPr>
              <a:t>со дня, следующего за днем получения вторых частей заявок.</a:t>
            </a:r>
          </a:p>
          <a:p>
            <a:pPr marL="0" indent="0" algn="just">
              <a:buNone/>
            </a:pPr>
            <a:r>
              <a:rPr lang="ru-RU" sz="1800" b="1" dirty="0">
                <a:solidFill>
                  <a:srgbClr val="0070C0"/>
                </a:solidFill>
                <a:latin typeface="Calibri" panose="020F0502020204030204" pitchFamily="34" charset="0"/>
              </a:rPr>
              <a:t>Члены комиссии  рассматривают вторые части заявок и принимают решение о признании второй части заявки на участие в закупке </a:t>
            </a:r>
            <a:r>
              <a:rPr lang="ru-RU" sz="1800" b="1" u="sng" dirty="0">
                <a:solidFill>
                  <a:srgbClr val="0070C0"/>
                </a:solidFill>
                <a:latin typeface="Calibri" panose="020F0502020204030204" pitchFamily="34" charset="0"/>
              </a:rPr>
              <a:t>соответствующей требованиям извещения об осуществлении закупки или об отклонении заявки на участие в закупке.</a:t>
            </a:r>
          </a:p>
          <a:p>
            <a:pPr marL="0" indent="0" algn="just">
              <a:buNone/>
            </a:pPr>
            <a:endParaRPr lang="ru-RU" sz="1800" b="1" dirty="0">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1980054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b="1" dirty="0">
              <a:solidFill>
                <a:srgbClr val="0070C0"/>
              </a:solidFill>
              <a:latin typeface="Calibri" panose="020F0502020204030204" pitchFamily="34" charset="0"/>
            </a:endParaRPr>
          </a:p>
          <a:p>
            <a:pPr marL="0" indent="0" algn="just">
              <a:buNone/>
            </a:pPr>
            <a:r>
              <a:rPr lang="ru-RU" sz="1800" b="1" dirty="0">
                <a:latin typeface="Calibri" panose="020F0502020204030204" pitchFamily="34" charset="0"/>
              </a:rPr>
              <a:t>Статья 48. Проведение электронного конкурса</a:t>
            </a:r>
          </a:p>
          <a:p>
            <a:pPr marL="0" indent="0" algn="ctr">
              <a:buNone/>
            </a:pPr>
            <a:r>
              <a:rPr lang="ru-RU" sz="1800" b="1" u="sng" dirty="0">
                <a:solidFill>
                  <a:srgbClr val="0070C0"/>
                </a:solidFill>
                <a:latin typeface="Calibri" panose="020F0502020204030204" pitchFamily="34" charset="0"/>
              </a:rPr>
              <a:t>Рассмотрение заявок:</a:t>
            </a:r>
          </a:p>
          <a:p>
            <a:pPr marL="0" indent="0" algn="just">
              <a:buNone/>
            </a:pPr>
            <a:r>
              <a:rPr lang="ru-RU" sz="1800" b="1" dirty="0">
                <a:solidFill>
                  <a:srgbClr val="00B050"/>
                </a:solidFill>
                <a:latin typeface="Calibri" panose="020F0502020204030204" pitchFamily="34" charset="0"/>
              </a:rPr>
              <a:t>При рассмотрении вторых частей заявок на участие в закупке соответствующая заявка подлежит отклонению в случаях:</a:t>
            </a:r>
          </a:p>
          <a:p>
            <a:pPr marL="0" indent="0" algn="just">
              <a:buNone/>
            </a:pPr>
            <a:r>
              <a:rPr lang="ru-RU" sz="1800" b="1" dirty="0">
                <a:latin typeface="Calibri" panose="020F0502020204030204" pitchFamily="34" charset="0"/>
              </a:rPr>
              <a:t>1) непредставления информации и документов, предусмотренных извещением об осуществлении закупки предусмотренных пунктами 2 и 3 части 6 статьи 43, несоответствия таких информации и документов требованиям, установленным в извещении об осуществлении закупки;</a:t>
            </a:r>
          </a:p>
          <a:p>
            <a:pPr marL="0" indent="0" algn="just">
              <a:buNone/>
            </a:pPr>
            <a:r>
              <a:rPr lang="ru-RU" sz="1800" b="1" dirty="0">
                <a:latin typeface="Calibri" panose="020F0502020204030204" pitchFamily="34" charset="0"/>
              </a:rPr>
              <a:t>2) несоответствия участника закупки требованиям, установленным в извещении об осуществлении закупки в соответствии с частью 1 статьи 31 частями 1.1, 2 и 2.1 (при наличии таких требований) статьи 31;</a:t>
            </a:r>
          </a:p>
          <a:p>
            <a:pPr marL="0" indent="0" algn="just">
              <a:buNone/>
            </a:pPr>
            <a:r>
              <a:rPr lang="ru-RU" sz="1800" b="1" dirty="0">
                <a:latin typeface="Calibri" panose="020F0502020204030204" pitchFamily="34" charset="0"/>
              </a:rPr>
              <a:t>3) непредставления информации и документов, предусмотренных пунктом 5 части 1 статьи 43 настоящего Федерального закона, если такие документы предусмотрены нормативными правовыми актами, принятыми в соответствии с частью 3 статьи 14;</a:t>
            </a:r>
          </a:p>
          <a:p>
            <a:pPr marL="0" indent="0" algn="just">
              <a:buNone/>
            </a:pPr>
            <a:endParaRPr lang="ru-RU" sz="1800" b="1" dirty="0">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9007315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b="1" dirty="0">
              <a:solidFill>
                <a:srgbClr val="0070C0"/>
              </a:solidFill>
              <a:latin typeface="Calibri" panose="020F0502020204030204" pitchFamily="34" charset="0"/>
            </a:endParaRPr>
          </a:p>
          <a:p>
            <a:pPr marL="0" indent="0" algn="just">
              <a:buNone/>
            </a:pPr>
            <a:r>
              <a:rPr lang="ru-RU" sz="1800" b="1" dirty="0">
                <a:latin typeface="Calibri" panose="020F0502020204030204" pitchFamily="34" charset="0"/>
              </a:rPr>
              <a:t>Статья 48. Проведение электронного конкурса</a:t>
            </a:r>
          </a:p>
          <a:p>
            <a:pPr marL="0" indent="0" algn="ctr">
              <a:buNone/>
            </a:pPr>
            <a:r>
              <a:rPr lang="ru-RU" sz="1800" b="1" u="sng" dirty="0">
                <a:solidFill>
                  <a:srgbClr val="0070C0"/>
                </a:solidFill>
                <a:latin typeface="Calibri" panose="020F0502020204030204" pitchFamily="34" charset="0"/>
              </a:rPr>
              <a:t>Рассмотрение заявок:</a:t>
            </a:r>
          </a:p>
          <a:p>
            <a:pPr marL="0" indent="0" algn="just">
              <a:buNone/>
            </a:pPr>
            <a:r>
              <a:rPr lang="ru-RU" sz="1800" b="1" dirty="0">
                <a:solidFill>
                  <a:srgbClr val="00B050"/>
                </a:solidFill>
                <a:latin typeface="Calibri" panose="020F0502020204030204" pitchFamily="34" charset="0"/>
              </a:rPr>
              <a:t>При рассмотрении вторых частей заявок на участие в закупке соответствующая заявка подлежит отклонению в случаях:</a:t>
            </a:r>
          </a:p>
          <a:p>
            <a:pPr marL="0" indent="0" algn="just">
              <a:buNone/>
            </a:pPr>
            <a:r>
              <a:rPr lang="ru-RU" sz="1800" b="1" dirty="0">
                <a:latin typeface="Calibri" panose="020F0502020204030204" pitchFamily="34" charset="0"/>
              </a:rPr>
              <a:t>4) выявления отнесения участника закупки к организациям, предусмотренным пунктом 4 статьи 2 Федерального закона от 4 июня 2018 года N 127-ФЗ "О мерах воздействия (противодействия) на недружественные действия Соединенных Штатов Америки и иных иностранных государств";</a:t>
            </a:r>
          </a:p>
          <a:p>
            <a:pPr marL="0" indent="0" algn="just">
              <a:buNone/>
            </a:pPr>
            <a:r>
              <a:rPr lang="ru-RU" sz="1800" b="1" dirty="0">
                <a:latin typeface="Calibri" panose="020F0502020204030204" pitchFamily="34" charset="0"/>
              </a:rPr>
              <a:t>5) предусмотренных частью 6 статьи 45 настоящего Федерального закона;</a:t>
            </a:r>
          </a:p>
          <a:p>
            <a:pPr marL="0" indent="0" algn="just">
              <a:buNone/>
            </a:pPr>
            <a:r>
              <a:rPr lang="ru-RU" sz="1800" b="1" dirty="0">
                <a:latin typeface="Calibri" panose="020F0502020204030204" pitchFamily="34" charset="0"/>
              </a:rPr>
              <a:t>6) выявления недостоверной информации, содержащейся в заявке на участие в закупке;</a:t>
            </a:r>
          </a:p>
          <a:p>
            <a:pPr marL="0" indent="0" algn="just">
              <a:buNone/>
            </a:pPr>
            <a:r>
              <a:rPr lang="ru-RU" sz="1800" b="1" dirty="0">
                <a:latin typeface="Calibri" panose="020F0502020204030204" pitchFamily="34" charset="0"/>
              </a:rPr>
              <a:t>7) указания информации о предложении участника закупки, предусмотренном пунктом 3 или пунктом 4 части 1 статьи 43 настоящего Федерального закона.</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353750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fontScale="92500" lnSpcReduction="10000"/>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b="1" dirty="0">
              <a:solidFill>
                <a:srgbClr val="0070C0"/>
              </a:solidFill>
              <a:latin typeface="Calibri" panose="020F0502020204030204" pitchFamily="34" charset="0"/>
            </a:endParaRPr>
          </a:p>
          <a:p>
            <a:pPr marL="0" indent="0" algn="just">
              <a:buNone/>
            </a:pPr>
            <a:r>
              <a:rPr lang="ru-RU" sz="1800" b="1" dirty="0">
                <a:latin typeface="Calibri" panose="020F0502020204030204" pitchFamily="34" charset="0"/>
              </a:rPr>
              <a:t>Статья 48. Проведение электронного конкурса</a:t>
            </a:r>
          </a:p>
          <a:p>
            <a:pPr marL="0" indent="0" algn="ctr">
              <a:buNone/>
            </a:pPr>
            <a:r>
              <a:rPr lang="ru-RU" sz="1800" b="1" u="sng" dirty="0">
                <a:solidFill>
                  <a:srgbClr val="0070C0"/>
                </a:solidFill>
                <a:latin typeface="Calibri" panose="020F0502020204030204" pitchFamily="34" charset="0"/>
              </a:rPr>
              <a:t>Рассмотрение заявок:</a:t>
            </a:r>
          </a:p>
          <a:p>
            <a:pPr marL="0" indent="0" algn="just">
              <a:buNone/>
            </a:pPr>
            <a:r>
              <a:rPr lang="ru-RU" sz="1800" b="1" dirty="0">
                <a:solidFill>
                  <a:srgbClr val="00B050"/>
                </a:solidFill>
                <a:latin typeface="Calibri" panose="020F0502020204030204" pitchFamily="34" charset="0"/>
              </a:rPr>
              <a:t>Не позднее 1 часа с момента получения протокола рассмотрения и оценки 2х частей заявок на участие в закупке оператор электронной площадки:</a:t>
            </a:r>
          </a:p>
          <a:p>
            <a:pPr marL="0" indent="0" algn="just">
              <a:buNone/>
            </a:pPr>
            <a:r>
              <a:rPr lang="ru-RU" sz="1800" b="1" dirty="0">
                <a:latin typeface="Calibri" panose="020F0502020204030204" pitchFamily="34" charset="0"/>
              </a:rPr>
              <a:t>1) направляет заказчику ценовые предложения участников закупки, вторые части заявок которых признаны соответствующими;</a:t>
            </a:r>
          </a:p>
          <a:p>
            <a:pPr marL="0" indent="0" algn="just">
              <a:buNone/>
            </a:pPr>
            <a:r>
              <a:rPr lang="ru-RU" sz="1800" b="1" dirty="0">
                <a:latin typeface="Calibri" panose="020F0502020204030204" pitchFamily="34" charset="0"/>
              </a:rPr>
              <a:t>2) размещает протоколы, предусмотренные частями 6 и 13 настоящей статьи, в ЕИС и на электронной площадке.</a:t>
            </a:r>
          </a:p>
          <a:p>
            <a:pPr marL="0" indent="0" algn="just">
              <a:buNone/>
            </a:pPr>
            <a:r>
              <a:rPr lang="ru-RU" sz="1800" b="1" dirty="0">
                <a:solidFill>
                  <a:srgbClr val="FF0000"/>
                </a:solidFill>
                <a:latin typeface="Calibri" panose="020F0502020204030204" pitchFamily="34" charset="0"/>
              </a:rPr>
              <a:t>Далее не позднее 1го рабочего дня со дня, следующего за днем получения информации и документов в соответствии с пунктом 1 части 14 настоящей статьи:</a:t>
            </a:r>
          </a:p>
          <a:p>
            <a:pPr marL="0" indent="0" algn="just">
              <a:buNone/>
            </a:pPr>
            <a:r>
              <a:rPr lang="ru-RU" sz="1800" b="1" dirty="0">
                <a:latin typeface="Calibri" panose="020F0502020204030204" pitchFamily="34" charset="0"/>
              </a:rPr>
              <a:t>- Члены комиссии по осуществлению закупок осуществляют оценку ценовых предложений по критерию, предусмотренному пунктом 1 части 1 статьи 32 настоящего Федерального закона</a:t>
            </a:r>
          </a:p>
          <a:p>
            <a:pPr marL="0" indent="0" algn="just">
              <a:buNone/>
            </a:pPr>
            <a:r>
              <a:rPr lang="ru-RU" sz="1800" b="1" dirty="0">
                <a:latin typeface="Calibri" panose="020F0502020204030204" pitchFamily="34" charset="0"/>
              </a:rPr>
              <a:t>- на основании результатов оценки 1х и 2х частей заявок на участие в закупке, присваивают каждой заявке на участие в закупке, порядковый номер в порядке уменьшения степени выгодности содержащихся в таких заявках</a:t>
            </a:r>
          </a:p>
          <a:p>
            <a:pPr marL="0" indent="0" algn="just">
              <a:buNone/>
            </a:pPr>
            <a:r>
              <a:rPr lang="ru-RU" sz="1800" b="1" dirty="0">
                <a:latin typeface="Calibri" panose="020F0502020204030204" pitchFamily="34" charset="0"/>
              </a:rPr>
              <a:t>- формирует с использованием ЭП протокол подведения итогов определения поставщика (подрядчика, исполнителя).</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9238420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b="1" dirty="0">
              <a:solidFill>
                <a:srgbClr val="0070C0"/>
              </a:solidFill>
              <a:latin typeface="Calibri" panose="020F0502020204030204" pitchFamily="34" charset="0"/>
            </a:endParaRPr>
          </a:p>
          <a:p>
            <a:pPr marL="0" indent="0" algn="ctr">
              <a:buNone/>
            </a:pPr>
            <a:r>
              <a:rPr lang="ru-RU" sz="1800" b="1" u="sng" dirty="0">
                <a:solidFill>
                  <a:srgbClr val="0070C0"/>
                </a:solidFill>
                <a:latin typeface="Calibri" panose="020F0502020204030204" pitchFamily="34" charset="0"/>
              </a:rPr>
              <a:t>Статья 49. Проведение электронного аукциона:</a:t>
            </a:r>
          </a:p>
          <a:p>
            <a:pPr algn="just">
              <a:buAutoNum type="arabicPeriod"/>
            </a:pPr>
            <a:r>
              <a:rPr lang="ru-RU" sz="1800" b="1" dirty="0">
                <a:latin typeface="Calibri" panose="020F0502020204030204" pitchFamily="34" charset="0"/>
              </a:rPr>
              <a:t>Электронный аукцион начинается с размещения в ЕИС извещения.</a:t>
            </a:r>
          </a:p>
          <a:p>
            <a:pPr algn="just">
              <a:buAutoNum type="arabicPeriod"/>
            </a:pPr>
            <a:r>
              <a:rPr lang="ru-RU" sz="1800" b="1" dirty="0">
                <a:latin typeface="Calibri" panose="020F0502020204030204" pitchFamily="34" charset="0"/>
              </a:rPr>
              <a:t>Заявка на участие в закупке </a:t>
            </a:r>
            <a:r>
              <a:rPr lang="ru-RU" sz="1800" b="1" u="sng" dirty="0">
                <a:latin typeface="Calibri" panose="020F0502020204030204" pitchFamily="34" charset="0"/>
              </a:rPr>
              <a:t>должна содержать </a:t>
            </a:r>
            <a:r>
              <a:rPr lang="ru-RU" sz="1800" b="1" dirty="0">
                <a:latin typeface="Calibri" panose="020F0502020204030204" pitchFamily="34" charset="0"/>
              </a:rPr>
              <a:t>информацию и документы, предусмотренные подпунктами "м" - "п" пункта 1, подпунктами "а" - "в" пункта 2, пунктом 5 части 1 статьи 43 настоящего Федерального закона. </a:t>
            </a:r>
          </a:p>
          <a:p>
            <a:pPr algn="just">
              <a:buAutoNum type="arabicPeriod"/>
            </a:pPr>
            <a:r>
              <a:rPr lang="ru-RU" sz="1800" b="1" dirty="0">
                <a:latin typeface="Calibri" panose="020F0502020204030204" pitchFamily="34" charset="0"/>
              </a:rPr>
              <a:t>Участники закупки вправе в течение процедуры подачи предложений о цене контракта либо о сумме цен единиц товара, работы, подать с использованием ЭП ценовые предложения, предусматривающие снижение НМЦК.</a:t>
            </a:r>
          </a:p>
          <a:p>
            <a:pPr algn="just">
              <a:buAutoNum type="arabicPeriod"/>
            </a:pPr>
            <a:r>
              <a:rPr lang="ru-RU" sz="1800" b="1" dirty="0">
                <a:latin typeface="Calibri" panose="020F0502020204030204" pitchFamily="34" charset="0"/>
              </a:rPr>
              <a:t>Подача ценовых предложений осуществляется путем снижения текущего минимального ценового предложения на величину, </a:t>
            </a:r>
            <a:r>
              <a:rPr lang="ru-RU" sz="1800" b="1" dirty="0">
                <a:solidFill>
                  <a:srgbClr val="FF0000"/>
                </a:solidFill>
                <a:latin typeface="Calibri" panose="020F0502020204030204" pitchFamily="34" charset="0"/>
              </a:rPr>
              <a:t>составляющую от 0,5 процента до 5 % НМЦК.</a:t>
            </a:r>
          </a:p>
          <a:p>
            <a:pPr algn="just">
              <a:buAutoNum type="arabicPeriod"/>
            </a:pPr>
            <a:r>
              <a:rPr lang="ru-RU" sz="1800" b="1" u="sng" dirty="0">
                <a:latin typeface="Calibri" panose="020F0502020204030204" pitchFamily="34" charset="0"/>
              </a:rPr>
              <a:t>Не позднее 1 часа </a:t>
            </a:r>
            <a:r>
              <a:rPr lang="ru-RU" sz="1800" b="1" dirty="0">
                <a:latin typeface="Calibri" panose="020F0502020204030204" pitchFamily="34" charset="0"/>
              </a:rPr>
              <a:t>с момента завершения процедуры подачи ценовых предложений оператор ЭП присваивает каждой заявке на участие в закупке порядковый номер в порядке возрастания цены контракта и формирует протокол.</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5377832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lnSpcReduction="10000"/>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b="1" dirty="0">
              <a:solidFill>
                <a:srgbClr val="0070C0"/>
              </a:solidFill>
              <a:latin typeface="Calibri" panose="020F0502020204030204" pitchFamily="34" charset="0"/>
            </a:endParaRPr>
          </a:p>
          <a:p>
            <a:pPr marL="0" indent="0" algn="ctr">
              <a:buNone/>
            </a:pPr>
            <a:r>
              <a:rPr lang="ru-RU" sz="1800" b="1" u="sng" dirty="0">
                <a:solidFill>
                  <a:srgbClr val="0070C0"/>
                </a:solidFill>
                <a:latin typeface="Calibri" panose="020F0502020204030204" pitchFamily="34" charset="0"/>
              </a:rPr>
              <a:t>Статья 49. Проведение электронного аукциона:</a:t>
            </a:r>
          </a:p>
          <a:p>
            <a:pPr marL="0" indent="0" algn="ctr">
              <a:buNone/>
            </a:pPr>
            <a:r>
              <a:rPr lang="ru-RU" sz="1800" b="1" dirty="0">
                <a:latin typeface="Calibri" panose="020F0502020204030204" pitchFamily="34" charset="0"/>
              </a:rPr>
              <a:t>Рассмотрение заявок:</a:t>
            </a:r>
          </a:p>
          <a:p>
            <a:pPr marL="0" indent="0" algn="just">
              <a:buNone/>
            </a:pPr>
            <a:r>
              <a:rPr lang="ru-RU" sz="1800" b="1" dirty="0">
                <a:solidFill>
                  <a:srgbClr val="00B050"/>
                </a:solidFill>
                <a:latin typeface="Calibri" panose="020F0502020204030204" pitchFamily="34" charset="0"/>
              </a:rPr>
              <a:t>Не позднее 2х рабочих дней со дня, следующего за датой окончания срока подачи заявок на участие в закупке, но не позднее даты подведения итогов определения поставщика (подрядчика, исполнителя), установленной в извещении об осуществлении закупки члены комиссии по осуществлению закупок:</a:t>
            </a:r>
          </a:p>
          <a:p>
            <a:pPr marL="0" indent="0" algn="just">
              <a:buNone/>
            </a:pPr>
            <a:r>
              <a:rPr lang="ru-RU" sz="1800" b="1" dirty="0">
                <a:latin typeface="Calibri" panose="020F0502020204030204" pitchFamily="34" charset="0"/>
              </a:rPr>
              <a:t>а) рассматривают заявки на участие в закупке, информацию и документы, направленные ОЭП в соответствии с пунктом 4 части 4 настоящей статьи, и принимают решение о признании заявки на участие в закупке соответствующей извещению об осуществлении закупки или об отклонении заявки на участие в закупке по основаниям, предусмотренным пунктами 1 - 8 части 12 статьи 48 настоящего Федерального закона;</a:t>
            </a:r>
          </a:p>
          <a:p>
            <a:pPr marL="0" indent="0" algn="just">
              <a:buNone/>
            </a:pPr>
            <a:r>
              <a:rPr lang="ru-RU" sz="1800" b="1" dirty="0">
                <a:latin typeface="Calibri" panose="020F0502020204030204" pitchFamily="34" charset="0"/>
              </a:rPr>
              <a:t>б) присваивают каждой заявке на участие в закупке, признанной соответствующей извещению об осуществлении закупки, порядковый номер в порядке возрастания минимального ценового предложения участника закупки;</a:t>
            </a:r>
          </a:p>
          <a:p>
            <a:pPr marL="0" indent="0" algn="just">
              <a:buNone/>
            </a:pPr>
            <a:r>
              <a:rPr lang="ru-RU" sz="1800" b="1" dirty="0">
                <a:latin typeface="Calibri" panose="020F0502020204030204" pitchFamily="34" charset="0"/>
              </a:rPr>
              <a:t>в) заказчик формирует с использованием ЭП протокол подведения итогов определения поставщика (подрядчика, исполнителя).</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35318072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lnSpcReduction="10000"/>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b="1" dirty="0">
              <a:solidFill>
                <a:srgbClr val="0070C0"/>
              </a:solidFill>
              <a:latin typeface="Calibri" panose="020F0502020204030204" pitchFamily="34" charset="0"/>
            </a:endParaRPr>
          </a:p>
          <a:p>
            <a:pPr marL="0" indent="0" algn="ctr">
              <a:buNone/>
            </a:pPr>
            <a:r>
              <a:rPr lang="ru-RU" sz="1800" b="1" u="sng" dirty="0">
                <a:solidFill>
                  <a:srgbClr val="0070C0"/>
                </a:solidFill>
                <a:latin typeface="Calibri" panose="020F0502020204030204" pitchFamily="34" charset="0"/>
              </a:rPr>
              <a:t>Статья 50. Проведение электронного запроса котировок:</a:t>
            </a:r>
          </a:p>
          <a:p>
            <a:pPr algn="just">
              <a:buAutoNum type="arabicPeriod"/>
            </a:pPr>
            <a:r>
              <a:rPr lang="ru-RU" sz="1800" b="1" dirty="0">
                <a:latin typeface="Calibri" panose="020F0502020204030204" pitchFamily="34" charset="0"/>
              </a:rPr>
              <a:t>Электронный запрос котировок начинается с размещения в ЕИС извещения об осуществлении закупки. </a:t>
            </a:r>
          </a:p>
          <a:p>
            <a:pPr algn="just">
              <a:buAutoNum type="arabicPeriod"/>
            </a:pPr>
            <a:r>
              <a:rPr lang="ru-RU" sz="1800" b="1" dirty="0">
                <a:latin typeface="Calibri" panose="020F0502020204030204" pitchFamily="34" charset="0"/>
              </a:rPr>
              <a:t>Заявка на участие в закупке должна содержать информацию и документы, предусмотренные подпунктами "м" - "п" пункта 1, подпунктами "а" - "в" пункта 2, пунктом 3 или пунктом 4, пунктом 5 части 1 статьи 43 .</a:t>
            </a:r>
          </a:p>
          <a:p>
            <a:pPr algn="just">
              <a:buAutoNum type="arabicPeriod"/>
            </a:pPr>
            <a:r>
              <a:rPr lang="ru-RU" sz="1800" b="1" dirty="0">
                <a:latin typeface="Calibri" panose="020F0502020204030204" pitchFamily="34" charset="0"/>
              </a:rPr>
              <a:t> </a:t>
            </a:r>
            <a:r>
              <a:rPr lang="ru-RU" sz="1800" b="1" u="sng" dirty="0">
                <a:solidFill>
                  <a:srgbClr val="00B050"/>
                </a:solidFill>
                <a:latin typeface="Calibri" panose="020F0502020204030204" pitchFamily="34" charset="0"/>
              </a:rPr>
              <a:t>Не позднее 1 часа с момента окончания срока </a:t>
            </a:r>
            <a:r>
              <a:rPr lang="ru-RU" sz="1800" b="1" dirty="0">
                <a:latin typeface="Calibri" panose="020F0502020204030204" pitchFamily="34" charset="0"/>
              </a:rPr>
              <a:t>подачи заявок на участие в закупке ОЭП направляет заказчику заявки на участие в закупке, а также предусмотренные пунктами 2 и 3 части 6 статьи 43, информацию и документы участников закупок, подавших такие заявки.</a:t>
            </a:r>
          </a:p>
          <a:p>
            <a:pPr algn="just">
              <a:buAutoNum type="arabicPeriod"/>
            </a:pPr>
            <a:r>
              <a:rPr lang="ru-RU" sz="1800" b="1" u="sng" dirty="0">
                <a:solidFill>
                  <a:srgbClr val="00B050"/>
                </a:solidFill>
                <a:latin typeface="Calibri" panose="020F0502020204030204" pitchFamily="34" charset="0"/>
              </a:rPr>
              <a:t>Не позднее 2х рабочих дней </a:t>
            </a:r>
            <a:r>
              <a:rPr lang="ru-RU" sz="1800" b="1" dirty="0">
                <a:latin typeface="Calibri" panose="020F0502020204030204" pitchFamily="34" charset="0"/>
              </a:rPr>
              <a:t>со дня, следующего за датой окончания срока подачи заявок члены комиссии по осуществлению закупок рассматривают заявки и принимают решение о признании заявки на участие в закупке соответствующей извещению об осуществлении закупки или об отклонении заявки на участие в закупке по основаниям, предусмотренным пунктами 1 - 8 части 12 статьи 48 настоящего Федерального закона и формируют итоговый протокол.</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2763020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fontScale="92500" lnSpcReduction="10000"/>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ctr">
              <a:buNone/>
            </a:pPr>
            <a:r>
              <a:rPr lang="ru-RU" sz="1800" b="1" dirty="0">
                <a:solidFill>
                  <a:srgbClr val="0070C0"/>
                </a:solidFill>
                <a:latin typeface="Calibri" panose="020F0502020204030204" pitchFamily="34" charset="0"/>
              </a:rPr>
              <a:t>Статья 52. Признание открытого конкурентного способа несостоявшимся. Последствия такого признания:</a:t>
            </a:r>
          </a:p>
          <a:p>
            <a:pPr marL="0" indent="0" algn="ctr">
              <a:buNone/>
            </a:pPr>
            <a:r>
              <a:rPr lang="ru-RU" sz="1800" b="1" u="sng" dirty="0">
                <a:solidFill>
                  <a:srgbClr val="00B050"/>
                </a:solidFill>
                <a:latin typeface="Calibri" panose="020F0502020204030204" pitchFamily="34" charset="0"/>
              </a:rPr>
              <a:t>Расширен перечень оснований</a:t>
            </a:r>
            <a:r>
              <a:rPr lang="ru-RU" sz="1800" b="1" dirty="0">
                <a:solidFill>
                  <a:srgbClr val="0070C0"/>
                </a:solidFill>
                <a:latin typeface="Calibri" panose="020F0502020204030204" pitchFamily="34" charset="0"/>
              </a:rPr>
              <a:t> </a:t>
            </a:r>
          </a:p>
          <a:p>
            <a:pPr marL="0" indent="0" algn="just">
              <a:buNone/>
            </a:pPr>
            <a:r>
              <a:rPr lang="ru-RU" sz="1800" b="1" dirty="0">
                <a:latin typeface="Calibri" panose="020F0502020204030204" pitchFamily="34" charset="0"/>
              </a:rPr>
              <a:t>1) по окончании срока подачи заявок на участие в закупке подана только одна заявка на участие в закупке;</a:t>
            </a:r>
          </a:p>
          <a:p>
            <a:pPr marL="0" indent="0" algn="just">
              <a:buNone/>
            </a:pPr>
            <a:r>
              <a:rPr lang="ru-RU" sz="1800" b="1" dirty="0">
                <a:latin typeface="Calibri" panose="020F0502020204030204" pitchFamily="34" charset="0"/>
              </a:rPr>
              <a:t>2) по результатам рассмотрения заявок только одна заявка соответствует требованиям;</a:t>
            </a:r>
          </a:p>
          <a:p>
            <a:pPr marL="0" indent="0" algn="just">
              <a:buNone/>
            </a:pPr>
            <a:r>
              <a:rPr lang="ru-RU" sz="1800" b="1" dirty="0">
                <a:latin typeface="Calibri" panose="020F0502020204030204" pitchFamily="34" charset="0"/>
              </a:rPr>
              <a:t>3) по окончании срока подачи заявок на участие в закупке не подано ни одной заявки на участие в закупке;</a:t>
            </a:r>
          </a:p>
          <a:p>
            <a:pPr marL="0" indent="0" algn="just">
              <a:buNone/>
            </a:pPr>
            <a:r>
              <a:rPr lang="ru-RU" sz="1800" b="1" dirty="0">
                <a:latin typeface="Calibri" panose="020F0502020204030204" pitchFamily="34" charset="0"/>
              </a:rPr>
              <a:t>4) по результатам рассмотрения заявок на участие в закупке комиссия по осуществлению закупок отклонила все такие заявки;</a:t>
            </a:r>
          </a:p>
          <a:p>
            <a:pPr marL="0" indent="0" algn="just">
              <a:buNone/>
            </a:pPr>
            <a:r>
              <a:rPr lang="ru-RU" sz="1800" b="1" dirty="0">
                <a:latin typeface="Calibri" panose="020F0502020204030204" pitchFamily="34" charset="0"/>
              </a:rPr>
              <a:t>5) все участники закупки, не отозвавшие заявку на участие в закупке, признаны уклонившимися от заключения контракта;</a:t>
            </a:r>
          </a:p>
          <a:p>
            <a:pPr marL="0" indent="0" algn="just">
              <a:buNone/>
            </a:pPr>
            <a:r>
              <a:rPr lang="ru-RU" sz="1800" b="1" dirty="0">
                <a:latin typeface="Calibri" panose="020F0502020204030204" pitchFamily="34" charset="0"/>
              </a:rPr>
              <a:t>6) заказчик в соответствии с частями 9 и 10 статьи 31 отказался от заключения контракта с участником закупки, подавшим заявку на участие в закупке, которая является единственной, либо с участником закупки, подавшим заявку на участие в закупке, признанную единственной соответствующей требованиям, установленным в извещении об осуществлении закупки.</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6952254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600" b="1" dirty="0">
                <a:latin typeface="Calibri" panose="020F0502020204030204" pitchFamily="34" charset="0"/>
              </a:rPr>
              <a:t>25.</a:t>
            </a:r>
            <a:r>
              <a:rPr lang="ru-RU" sz="1600" b="1" dirty="0">
                <a:solidFill>
                  <a:srgbClr val="FF0000"/>
                </a:solidFill>
                <a:latin typeface="Calibri" panose="020F0502020204030204" pitchFamily="34" charset="0"/>
              </a:rPr>
              <a:t> </a:t>
            </a:r>
            <a:r>
              <a:rPr lang="ru-RU" sz="1800" b="1" u="sng" dirty="0">
                <a:latin typeface="Calibri" panose="020F0502020204030204" pitchFamily="34" charset="0"/>
              </a:rPr>
              <a:t>Внесены поправки в ч. 4 ст. 93 при осуществлении закупки у Ед. поставщика:</a:t>
            </a:r>
          </a:p>
          <a:p>
            <a:pPr marL="0" indent="0" algn="just">
              <a:buNone/>
            </a:pPr>
            <a:endParaRPr lang="ru-RU" sz="1800" b="1" dirty="0">
              <a:solidFill>
                <a:srgbClr val="00B050"/>
              </a:solidFill>
              <a:latin typeface="Calibri" panose="020F0502020204030204" pitchFamily="34" charset="0"/>
            </a:endParaRPr>
          </a:p>
          <a:p>
            <a:pPr marL="0" indent="0" algn="just">
              <a:buNone/>
            </a:pPr>
            <a:r>
              <a:rPr lang="ru-RU" sz="1800" b="1" u="sng" dirty="0">
                <a:solidFill>
                  <a:srgbClr val="00B050"/>
                </a:solidFill>
                <a:latin typeface="Calibri" panose="020F0502020204030204" pitchFamily="34" charset="0"/>
              </a:rPr>
              <a:t>Новая редакция:</a:t>
            </a:r>
            <a:r>
              <a:rPr lang="ru-RU" sz="1800" b="1" dirty="0">
                <a:solidFill>
                  <a:srgbClr val="00B050"/>
                </a:solidFill>
                <a:latin typeface="Calibri" panose="020F0502020204030204" pitchFamily="34" charset="0"/>
              </a:rPr>
              <a:t> </a:t>
            </a:r>
            <a:r>
              <a:rPr lang="ru-RU" sz="1800" b="1" dirty="0">
                <a:latin typeface="Calibri" panose="020F0502020204030204" pitchFamily="34" charset="0"/>
              </a:rPr>
              <a:t>При осуществлении закупки у единственного поставщика (подрядчика, исполнителя) заказчик определяет цену контракта, заключаемого с единственным поставщиком (подрядчиком, исполнителем), в соответствии с настоящим Федеральным законом. При этом в случаях, предусмотренных пунктами 3, 6, 11, 12, 16, 18, 19, 22, 23, 30 - 35, 37 - 41, 46 и 49 части 1 настоящей статьи, заказчик обосновывает такую цену в соответствии с настоящим Федеральным законом и включает в контракт обоснование цены контракта.";</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9813812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lnSpcReduction="10000"/>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600" b="1" dirty="0">
                <a:latin typeface="Calibri" panose="020F0502020204030204" pitchFamily="34" charset="0"/>
              </a:rPr>
              <a:t>26.</a:t>
            </a:r>
            <a:r>
              <a:rPr lang="ru-RU" sz="1600" b="1" dirty="0">
                <a:solidFill>
                  <a:srgbClr val="FF0000"/>
                </a:solidFill>
                <a:latin typeface="Calibri" panose="020F0502020204030204" pitchFamily="34" charset="0"/>
              </a:rPr>
              <a:t> </a:t>
            </a:r>
            <a:r>
              <a:rPr lang="ru-RU" sz="1800" b="1" u="sng" dirty="0">
                <a:latin typeface="Calibri" panose="020F0502020204030204" pitchFamily="34" charset="0"/>
              </a:rPr>
              <a:t>Внесены поправки в ст. 94, дополнена новыми пунктами частями 13-16:</a:t>
            </a:r>
          </a:p>
          <a:p>
            <a:pPr marL="0" indent="0" algn="just">
              <a:buNone/>
            </a:pPr>
            <a:r>
              <a:rPr lang="ru-RU" sz="1800" b="1" dirty="0">
                <a:solidFill>
                  <a:srgbClr val="0070C0"/>
                </a:solidFill>
                <a:latin typeface="Calibri" panose="020F0502020204030204" pitchFamily="34" charset="0"/>
              </a:rPr>
              <a:t>При исполнении контракта, заключенного по результатам проведения электронных процедур, закрытых электронных процедур (за исключением закрытых электронных процедур, проводимых в случае, предусмотренном пунктом 5 части 11 статьи 24 настоящего Федерального закона):</a:t>
            </a:r>
          </a:p>
          <a:p>
            <a:pPr marL="0" indent="0" algn="just">
              <a:buNone/>
            </a:pPr>
            <a:r>
              <a:rPr lang="ru-RU" sz="1800" b="1" dirty="0">
                <a:latin typeface="Calibri" panose="020F0502020204030204" pitchFamily="34" charset="0"/>
              </a:rPr>
              <a:t>1) </a:t>
            </a:r>
            <a:r>
              <a:rPr lang="ru-RU" sz="1800" b="1" dirty="0">
                <a:solidFill>
                  <a:srgbClr val="00B050"/>
                </a:solidFill>
                <a:latin typeface="Calibri" panose="020F0502020204030204" pitchFamily="34" charset="0"/>
              </a:rPr>
              <a:t>Поставщик (подрядчик, исполнитель) формирует с использованием ЕИС, подписывает ЭЦП, и размещает в ЕИС документ о приемке, который должен содержать:</a:t>
            </a:r>
          </a:p>
          <a:p>
            <a:pPr marL="0" indent="0" algn="just">
              <a:buNone/>
            </a:pPr>
            <a:r>
              <a:rPr lang="ru-RU" sz="1800" b="1" dirty="0">
                <a:latin typeface="Calibri" panose="020F0502020204030204" pitchFamily="34" charset="0"/>
              </a:rPr>
              <a:t>а) включенные в контракт идентификационный код закупки, наименование, место нахождения заказчика, наименование объекта закупки, место поставки товара, выполнения работы, оказания услуги, информацию о поставщике (подрядчике, исполнителе), предусмотренную подпунктами "а", "г" и "е" части 1 статьи 43 настоящего Федерального закона, единицу измерения поставленного товара (при осуществлении закупки товара, в том числе поставляемого заказчику при выполнении закупаемых работ, оказании закупаемых услуг), выполненной работы, оказанной услуги;</a:t>
            </a:r>
          </a:p>
          <a:p>
            <a:pPr marL="0" indent="0" algn="just">
              <a:buNone/>
            </a:pPr>
            <a:r>
              <a:rPr lang="ru-RU" sz="1800" b="1" dirty="0">
                <a:latin typeface="Calibri" panose="020F0502020204030204" pitchFamily="34" charset="0"/>
              </a:rPr>
              <a:t>б) наименование поставленного товара, выполненной работы, оказанной услуги;</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144539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Актуальные изменения :</a:t>
            </a:r>
          </a:p>
          <a:p>
            <a:pPr marL="0" indent="0" algn="ctr">
              <a:buNone/>
            </a:pPr>
            <a:r>
              <a:rPr lang="ru-RU" sz="1800" b="1" dirty="0">
                <a:solidFill>
                  <a:srgbClr val="0070C0"/>
                </a:solidFill>
                <a:latin typeface="Calibri" panose="020F0502020204030204" pitchFamily="34" charset="0"/>
              </a:rPr>
              <a:t>Изменения электронного запроса котировок:</a:t>
            </a:r>
          </a:p>
          <a:p>
            <a:pPr marL="0" indent="0" algn="just">
              <a:buNone/>
            </a:pPr>
            <a:endParaRPr lang="ru-RU" sz="1800" b="1" dirty="0">
              <a:solidFill>
                <a:srgbClr val="0070C0"/>
              </a:solidFill>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graphicFrame>
        <p:nvGraphicFramePr>
          <p:cNvPr id="5" name="Таблица 4"/>
          <p:cNvGraphicFramePr>
            <a:graphicFrameLocks noGrp="1"/>
          </p:cNvGraphicFramePr>
          <p:nvPr>
            <p:extLst/>
          </p:nvPr>
        </p:nvGraphicFramePr>
        <p:xfrm>
          <a:off x="1981200" y="1772816"/>
          <a:ext cx="8147248" cy="4867944"/>
        </p:xfrm>
        <a:graphic>
          <a:graphicData uri="http://schemas.openxmlformats.org/drawingml/2006/table">
            <a:tbl>
              <a:tblPr firstRow="1" bandRow="1">
                <a:tableStyleId>{93296810-A885-4BE3-A3E7-6D5BEEA58F35}</a:tableStyleId>
              </a:tblPr>
              <a:tblGrid>
                <a:gridCol w="2026568">
                  <a:extLst>
                    <a:ext uri="{9D8B030D-6E8A-4147-A177-3AD203B41FA5}">
                      <a16:colId xmlns:a16="http://schemas.microsoft.com/office/drawing/2014/main" val="2717809482"/>
                    </a:ext>
                  </a:extLst>
                </a:gridCol>
                <a:gridCol w="2030587">
                  <a:extLst>
                    <a:ext uri="{9D8B030D-6E8A-4147-A177-3AD203B41FA5}">
                      <a16:colId xmlns:a16="http://schemas.microsoft.com/office/drawing/2014/main" val="1773619096"/>
                    </a:ext>
                  </a:extLst>
                </a:gridCol>
                <a:gridCol w="2053281">
                  <a:extLst>
                    <a:ext uri="{9D8B030D-6E8A-4147-A177-3AD203B41FA5}">
                      <a16:colId xmlns:a16="http://schemas.microsoft.com/office/drawing/2014/main" val="1608294443"/>
                    </a:ext>
                  </a:extLst>
                </a:gridCol>
                <a:gridCol w="2036812">
                  <a:extLst>
                    <a:ext uri="{9D8B030D-6E8A-4147-A177-3AD203B41FA5}">
                      <a16:colId xmlns:a16="http://schemas.microsoft.com/office/drawing/2014/main" val="1933106019"/>
                    </a:ext>
                  </a:extLst>
                </a:gridCol>
              </a:tblGrid>
              <a:tr h="580946">
                <a:tc>
                  <a:txBody>
                    <a:bodyPr/>
                    <a:lstStyle/>
                    <a:p>
                      <a:endParaRPr lang="ru-RU" dirty="0"/>
                    </a:p>
                  </a:txBody>
                  <a:tcPr/>
                </a:tc>
                <a:tc>
                  <a:txBody>
                    <a:bodyPr/>
                    <a:lstStyle/>
                    <a:p>
                      <a:r>
                        <a:rPr lang="ru-RU" dirty="0">
                          <a:solidFill>
                            <a:schemeClr val="tx1"/>
                          </a:solidFill>
                        </a:rPr>
                        <a:t>До 01.04.2021</a:t>
                      </a:r>
                    </a:p>
                  </a:txBody>
                  <a:tcPr/>
                </a:tc>
                <a:tc>
                  <a:txBody>
                    <a:bodyPr/>
                    <a:lstStyle/>
                    <a:p>
                      <a:r>
                        <a:rPr lang="ru-RU" dirty="0">
                          <a:solidFill>
                            <a:schemeClr val="tx1"/>
                          </a:solidFill>
                        </a:rPr>
                        <a:t>С 01.04.2021</a:t>
                      </a:r>
                    </a:p>
                  </a:txBody>
                  <a:tcPr/>
                </a:tc>
                <a:tc>
                  <a:txBody>
                    <a:bodyPr/>
                    <a:lstStyle/>
                    <a:p>
                      <a:r>
                        <a:rPr lang="ru-RU" dirty="0">
                          <a:solidFill>
                            <a:schemeClr val="tx1"/>
                          </a:solidFill>
                        </a:rPr>
                        <a:t>Второй </a:t>
                      </a:r>
                      <a:r>
                        <a:rPr lang="ru-RU" dirty="0" err="1">
                          <a:solidFill>
                            <a:schemeClr val="tx1"/>
                          </a:solidFill>
                        </a:rPr>
                        <a:t>оптим</a:t>
                      </a:r>
                      <a:r>
                        <a:rPr lang="ru-RU" dirty="0">
                          <a:solidFill>
                            <a:schemeClr val="tx1"/>
                          </a:solidFill>
                        </a:rPr>
                        <a:t>-й</a:t>
                      </a:r>
                      <a:r>
                        <a:rPr lang="ru-RU" baseline="0" dirty="0">
                          <a:solidFill>
                            <a:schemeClr val="tx1"/>
                          </a:solidFill>
                        </a:rPr>
                        <a:t> пакет</a:t>
                      </a:r>
                      <a:endParaRPr lang="ru-RU" dirty="0">
                        <a:solidFill>
                          <a:schemeClr val="tx1"/>
                        </a:solidFill>
                      </a:endParaRPr>
                    </a:p>
                  </a:txBody>
                  <a:tcPr/>
                </a:tc>
                <a:extLst>
                  <a:ext uri="{0D108BD9-81ED-4DB2-BD59-A6C34878D82A}">
                    <a16:rowId xmlns:a16="http://schemas.microsoft.com/office/drawing/2014/main" val="339036994"/>
                  </a:ext>
                </a:extLst>
              </a:tr>
              <a:tr h="829923">
                <a:tc>
                  <a:txBody>
                    <a:bodyPr/>
                    <a:lstStyle/>
                    <a:p>
                      <a:r>
                        <a:rPr lang="ru-RU" dirty="0"/>
                        <a:t>Подписание</a:t>
                      </a:r>
                      <a:r>
                        <a:rPr lang="ru-RU" baseline="0" dirty="0"/>
                        <a:t> контракта участником</a:t>
                      </a:r>
                      <a:endParaRPr lang="ru-RU" dirty="0"/>
                    </a:p>
                  </a:txBody>
                  <a:tcPr/>
                </a:tc>
                <a:tc>
                  <a:txBody>
                    <a:bodyPr/>
                    <a:lstStyle/>
                    <a:p>
                      <a:r>
                        <a:rPr lang="ru-RU" dirty="0"/>
                        <a:t>В течении 5 дней с даты размещения заказчиком в ЕИС проекта контракта</a:t>
                      </a:r>
                    </a:p>
                  </a:txBody>
                  <a:tcPr/>
                </a:tc>
                <a:tc gridSpan="2">
                  <a:txBody>
                    <a:bodyPr/>
                    <a:lstStyle/>
                    <a:p>
                      <a:r>
                        <a:rPr lang="ru-RU" baseline="0" dirty="0"/>
                        <a:t>Не позднее 1 раб. дня</a:t>
                      </a:r>
                    </a:p>
                  </a:txBody>
                  <a:tcPr/>
                </a:tc>
                <a:tc hMerge="1">
                  <a:txBody>
                    <a:bodyPr/>
                    <a:lstStyle/>
                    <a:p>
                      <a:endParaRPr lang="ru-RU" dirty="0"/>
                    </a:p>
                  </a:txBody>
                  <a:tcPr/>
                </a:tc>
                <a:extLst>
                  <a:ext uri="{0D108BD9-81ED-4DB2-BD59-A6C34878D82A}">
                    <a16:rowId xmlns:a16="http://schemas.microsoft.com/office/drawing/2014/main" val="1679653710"/>
                  </a:ext>
                </a:extLst>
              </a:tr>
              <a:tr h="907504">
                <a:tc>
                  <a:txBody>
                    <a:bodyPr/>
                    <a:lstStyle/>
                    <a:p>
                      <a:r>
                        <a:rPr lang="ru-RU" dirty="0"/>
                        <a:t>Подписание</a:t>
                      </a:r>
                      <a:r>
                        <a:rPr lang="ru-RU" baseline="0" dirty="0"/>
                        <a:t> заказчиком</a:t>
                      </a:r>
                      <a:endParaRPr lang="ru-RU" dirty="0"/>
                    </a:p>
                  </a:txBody>
                  <a:tcPr/>
                </a:tc>
                <a:tc>
                  <a:txBody>
                    <a:bodyPr/>
                    <a:lstStyle/>
                    <a:p>
                      <a:r>
                        <a:rPr lang="ru-RU" dirty="0"/>
                        <a:t>В</a:t>
                      </a:r>
                      <a:r>
                        <a:rPr lang="ru-RU" baseline="0" dirty="0"/>
                        <a:t> течении 3 раб. дней</a:t>
                      </a:r>
                      <a:endParaRPr lang="ru-RU" dirty="0"/>
                    </a:p>
                  </a:txBody>
                  <a:tcPr/>
                </a:tc>
                <a:tc gridSpan="2">
                  <a:txBody>
                    <a:bodyPr/>
                    <a:lstStyle/>
                    <a:p>
                      <a:r>
                        <a:rPr lang="ru-RU" dirty="0"/>
                        <a:t>Не позднее 1 раб. дня</a:t>
                      </a:r>
                    </a:p>
                    <a:p>
                      <a:endParaRPr lang="ru-RU" dirty="0"/>
                    </a:p>
                  </a:txBody>
                  <a:tcPr/>
                </a:tc>
                <a:tc hMerge="1">
                  <a:txBody>
                    <a:bodyPr/>
                    <a:lstStyle/>
                    <a:p>
                      <a:endParaRPr lang="ru-RU" dirty="0"/>
                    </a:p>
                  </a:txBody>
                  <a:tcPr/>
                </a:tc>
                <a:extLst>
                  <a:ext uri="{0D108BD9-81ED-4DB2-BD59-A6C34878D82A}">
                    <a16:rowId xmlns:a16="http://schemas.microsoft.com/office/drawing/2014/main" val="3805482880"/>
                  </a:ext>
                </a:extLst>
              </a:tr>
              <a:tr h="942920">
                <a:tc>
                  <a:txBody>
                    <a:bodyPr/>
                    <a:lstStyle/>
                    <a:p>
                      <a:r>
                        <a:rPr lang="ru-RU" dirty="0"/>
                        <a:t>Подписание</a:t>
                      </a:r>
                      <a:r>
                        <a:rPr lang="ru-RU" baseline="0" dirty="0"/>
                        <a:t> контракта</a:t>
                      </a:r>
                      <a:endParaRPr lang="ru-RU" dirty="0"/>
                    </a:p>
                  </a:txBody>
                  <a:tcPr/>
                </a:tc>
                <a:tc>
                  <a:txBody>
                    <a:bodyPr/>
                    <a:lstStyle/>
                    <a:p>
                      <a:r>
                        <a:rPr lang="ru-RU" dirty="0"/>
                        <a:t>Не</a:t>
                      </a:r>
                      <a:r>
                        <a:rPr lang="ru-RU" baseline="0" dirty="0"/>
                        <a:t> ранее 7 дней</a:t>
                      </a:r>
                      <a:endParaRPr lang="ru-RU" dirty="0"/>
                    </a:p>
                  </a:txBody>
                  <a:tcPr/>
                </a:tc>
                <a:tc gridSpan="2">
                  <a:txBody>
                    <a:bodyPr/>
                    <a:lstStyle/>
                    <a:p>
                      <a:r>
                        <a:rPr lang="ru-RU" dirty="0"/>
                        <a:t>Не</a:t>
                      </a:r>
                      <a:r>
                        <a:rPr lang="ru-RU" baseline="0" dirty="0"/>
                        <a:t> ранее чем через 2 раб. дня</a:t>
                      </a:r>
                      <a:endParaRPr lang="ru-RU" dirty="0"/>
                    </a:p>
                  </a:txBody>
                  <a:tcPr/>
                </a:tc>
                <a:tc hMerge="1">
                  <a:txBody>
                    <a:bodyPr/>
                    <a:lstStyle/>
                    <a:p>
                      <a:endParaRPr lang="ru-RU" dirty="0"/>
                    </a:p>
                  </a:txBody>
                  <a:tcPr/>
                </a:tc>
                <a:extLst>
                  <a:ext uri="{0D108BD9-81ED-4DB2-BD59-A6C34878D82A}">
                    <a16:rowId xmlns:a16="http://schemas.microsoft.com/office/drawing/2014/main" val="3685536724"/>
                  </a:ext>
                </a:extLst>
              </a:tr>
              <a:tr h="580946">
                <a:tc>
                  <a:txBody>
                    <a:bodyPr/>
                    <a:lstStyle/>
                    <a:p>
                      <a:r>
                        <a:rPr lang="ru-RU" dirty="0"/>
                        <a:t>Протокол</a:t>
                      </a:r>
                      <a:r>
                        <a:rPr lang="ru-RU" baseline="0" dirty="0"/>
                        <a:t> разногласий</a:t>
                      </a:r>
                      <a:r>
                        <a:rPr lang="en-US" baseline="0" dirty="0"/>
                        <a:t>/</a:t>
                      </a:r>
                      <a:r>
                        <a:rPr lang="ru-RU" baseline="0" dirty="0"/>
                        <a:t>Продление если не состоялся</a:t>
                      </a:r>
                      <a:endParaRPr lang="ru-RU" dirty="0"/>
                    </a:p>
                  </a:txBody>
                  <a:tcPr/>
                </a:tc>
                <a:tc>
                  <a:txBody>
                    <a:bodyPr/>
                    <a:lstStyle/>
                    <a:p>
                      <a:r>
                        <a:rPr lang="ru-RU" dirty="0"/>
                        <a:t>Допускается</a:t>
                      </a:r>
                      <a:r>
                        <a:rPr lang="en-US" dirty="0"/>
                        <a:t>/</a:t>
                      </a:r>
                      <a:r>
                        <a:rPr lang="ru-RU" dirty="0"/>
                        <a:t> продление на 4 раб. дня</a:t>
                      </a:r>
                    </a:p>
                  </a:txBody>
                  <a:tcPr/>
                </a:tc>
                <a:tc gridSpan="2">
                  <a:txBody>
                    <a:bodyPr/>
                    <a:lstStyle/>
                    <a:p>
                      <a:r>
                        <a:rPr lang="ru-RU" dirty="0"/>
                        <a:t>Не</a:t>
                      </a:r>
                      <a:r>
                        <a:rPr lang="ru-RU" baseline="0" dirty="0"/>
                        <a:t> допускается</a:t>
                      </a:r>
                      <a:r>
                        <a:rPr lang="en-US" baseline="0" dirty="0"/>
                        <a:t>/ </a:t>
                      </a:r>
                      <a:r>
                        <a:rPr lang="ru-RU" baseline="0" dirty="0"/>
                        <a:t>Продление не предусмотрено</a:t>
                      </a:r>
                      <a:endParaRPr lang="ru-RU" dirty="0"/>
                    </a:p>
                  </a:txBody>
                  <a:tcPr/>
                </a:tc>
                <a:tc hMerge="1">
                  <a:txBody>
                    <a:bodyPr/>
                    <a:lstStyle/>
                    <a:p>
                      <a:endParaRPr lang="ru-RU" dirty="0"/>
                    </a:p>
                  </a:txBody>
                  <a:tcPr/>
                </a:tc>
                <a:extLst>
                  <a:ext uri="{0D108BD9-81ED-4DB2-BD59-A6C34878D82A}">
                    <a16:rowId xmlns:a16="http://schemas.microsoft.com/office/drawing/2014/main" val="1083847803"/>
                  </a:ext>
                </a:extLst>
              </a:tr>
            </a:tbl>
          </a:graphicData>
        </a:graphic>
      </p:graphicFrame>
    </p:spTree>
    <p:extLst>
      <p:ext uri="{BB962C8B-B14F-4D97-AF65-F5344CB8AC3E}">
        <p14:creationId xmlns:p14="http://schemas.microsoft.com/office/powerpoint/2010/main" val="4266179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600" b="1" dirty="0">
                <a:solidFill>
                  <a:srgbClr val="0070C0"/>
                </a:solidFill>
                <a:latin typeface="Calibri" panose="020F0502020204030204" pitchFamily="34" charset="0"/>
              </a:rPr>
              <a:t>26. </a:t>
            </a:r>
            <a:r>
              <a:rPr lang="ru-RU" sz="1800" b="1" u="sng" dirty="0">
                <a:solidFill>
                  <a:srgbClr val="0070C0"/>
                </a:solidFill>
                <a:latin typeface="Calibri" panose="020F0502020204030204" pitchFamily="34" charset="0"/>
              </a:rPr>
              <a:t>Внесены поправки в ст. 94, дополнена новыми пунктами частями 13-16:</a:t>
            </a:r>
          </a:p>
          <a:p>
            <a:pPr marL="0" indent="0" algn="just">
              <a:buNone/>
            </a:pPr>
            <a:r>
              <a:rPr lang="ru-RU" sz="1800" b="1" dirty="0">
                <a:latin typeface="Calibri" panose="020F0502020204030204" pitchFamily="34" charset="0"/>
              </a:rPr>
              <a:t>в) </a:t>
            </a:r>
            <a:r>
              <a:rPr lang="ru-RU" sz="1800" b="1" dirty="0">
                <a:solidFill>
                  <a:srgbClr val="00B050"/>
                </a:solidFill>
                <a:latin typeface="Calibri" panose="020F0502020204030204" pitchFamily="34" charset="0"/>
              </a:rPr>
              <a:t>наименование страны происхождения поставленного товара </a:t>
            </a:r>
            <a:r>
              <a:rPr lang="ru-RU" sz="1800" b="1" dirty="0">
                <a:latin typeface="Calibri" panose="020F0502020204030204" pitchFamily="34" charset="0"/>
              </a:rPr>
              <a:t>(при осуществлении закупки товара, в том числе поставляемого заказчику при выполнении закупаемых работ, оказании закупаемых услуг);</a:t>
            </a:r>
          </a:p>
          <a:p>
            <a:pPr marL="0" indent="0" algn="just">
              <a:buNone/>
            </a:pPr>
            <a:r>
              <a:rPr lang="ru-RU" sz="1800" b="1" dirty="0">
                <a:latin typeface="Calibri" panose="020F0502020204030204" pitchFamily="34" charset="0"/>
              </a:rPr>
              <a:t>г) </a:t>
            </a:r>
            <a:r>
              <a:rPr lang="ru-RU" sz="1800" b="1" dirty="0">
                <a:solidFill>
                  <a:srgbClr val="00B050"/>
                </a:solidFill>
                <a:latin typeface="Calibri" panose="020F0502020204030204" pitchFamily="34" charset="0"/>
              </a:rPr>
              <a:t>информацию о количестве поставленного товара </a:t>
            </a:r>
            <a:r>
              <a:rPr lang="ru-RU" sz="1800" b="1" dirty="0">
                <a:latin typeface="Calibri" panose="020F0502020204030204" pitchFamily="34" charset="0"/>
              </a:rPr>
              <a:t>(при осуществлении закупки товара, в том числе поставляемого заказчику при выполнении закупаемых работ, оказании закупаемых услуг);</a:t>
            </a:r>
          </a:p>
          <a:p>
            <a:pPr marL="0" indent="0" algn="just">
              <a:buNone/>
            </a:pPr>
            <a:r>
              <a:rPr lang="ru-RU" sz="1800" b="1" dirty="0">
                <a:latin typeface="Calibri" panose="020F0502020204030204" pitchFamily="34" charset="0"/>
              </a:rPr>
              <a:t>д) </a:t>
            </a:r>
            <a:r>
              <a:rPr lang="ru-RU" sz="1800" b="1" dirty="0">
                <a:solidFill>
                  <a:srgbClr val="00B050"/>
                </a:solidFill>
                <a:latin typeface="Calibri" panose="020F0502020204030204" pitchFamily="34" charset="0"/>
              </a:rPr>
              <a:t>информацию об объеме выполненной работы, оказанной услуги</a:t>
            </a:r>
            <a:r>
              <a:rPr lang="ru-RU" sz="1800" b="1" dirty="0">
                <a:latin typeface="Calibri" panose="020F0502020204030204" pitchFamily="34" charset="0"/>
              </a:rPr>
              <a:t>;</a:t>
            </a:r>
          </a:p>
          <a:p>
            <a:pPr marL="0" indent="0" algn="just">
              <a:buNone/>
            </a:pPr>
            <a:r>
              <a:rPr lang="ru-RU" sz="1800" b="1" dirty="0">
                <a:latin typeface="Calibri" panose="020F0502020204030204" pitchFamily="34" charset="0"/>
              </a:rPr>
              <a:t>е) </a:t>
            </a:r>
            <a:r>
              <a:rPr lang="ru-RU" sz="1800" b="1" dirty="0">
                <a:solidFill>
                  <a:srgbClr val="00B050"/>
                </a:solidFill>
                <a:latin typeface="Calibri" panose="020F0502020204030204" pitchFamily="34" charset="0"/>
              </a:rPr>
              <a:t>стоимость исполненных поставщиком (подрядчиком, исполнителем) обязательств</a:t>
            </a:r>
            <a:r>
              <a:rPr lang="ru-RU" sz="1800" b="1" dirty="0">
                <a:latin typeface="Calibri" panose="020F0502020204030204" pitchFamily="34" charset="0"/>
              </a:rPr>
              <a:t>, предусмотренных контрактом, с указанием цены за единицу поставленного товара (при осуществлении закупки товара, в том числе поставляемого заказчику при выполнении закупаемых работ, оказании закупаемых услуг), выполненной работы, оказанной услуги;</a:t>
            </a:r>
          </a:p>
          <a:p>
            <a:pPr marL="0" indent="0" algn="just">
              <a:buNone/>
            </a:pPr>
            <a:r>
              <a:rPr lang="ru-RU" sz="1800" b="1" dirty="0">
                <a:latin typeface="Calibri" panose="020F0502020204030204" pitchFamily="34" charset="0"/>
              </a:rPr>
              <a:t>ж) </a:t>
            </a:r>
            <a:r>
              <a:rPr lang="ru-RU" sz="1800" b="1" dirty="0">
                <a:solidFill>
                  <a:srgbClr val="00B050"/>
                </a:solidFill>
                <a:latin typeface="Calibri" panose="020F0502020204030204" pitchFamily="34" charset="0"/>
              </a:rPr>
              <a:t>иную информацию </a:t>
            </a:r>
            <a:r>
              <a:rPr lang="ru-RU" sz="1800" b="1" dirty="0">
                <a:latin typeface="Calibri" panose="020F0502020204030204" pitchFamily="34" charset="0"/>
              </a:rPr>
              <a:t>с учетом требований, установленных в соответствии с частью 3 статьи 5 настоящего Федерального закона;</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546573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600" b="1" dirty="0">
                <a:solidFill>
                  <a:srgbClr val="0070C0"/>
                </a:solidFill>
                <a:latin typeface="Calibri" panose="020F0502020204030204" pitchFamily="34" charset="0"/>
              </a:rPr>
              <a:t>26. </a:t>
            </a:r>
            <a:r>
              <a:rPr lang="ru-RU" sz="1800" b="1" u="sng" dirty="0">
                <a:solidFill>
                  <a:srgbClr val="0070C0"/>
                </a:solidFill>
                <a:latin typeface="Calibri" panose="020F0502020204030204" pitchFamily="34" charset="0"/>
              </a:rPr>
              <a:t>Внесены поправки в ст. 94, дополнена новыми пунктами частями 13-16:</a:t>
            </a:r>
          </a:p>
          <a:p>
            <a:pPr marL="0" indent="0" algn="just">
              <a:buNone/>
            </a:pPr>
            <a:endParaRPr lang="ru-RU" sz="1800" b="1" dirty="0">
              <a:solidFill>
                <a:srgbClr val="00B050"/>
              </a:solidFill>
              <a:latin typeface="Calibri" panose="020F0502020204030204" pitchFamily="34" charset="0"/>
            </a:endParaRPr>
          </a:p>
          <a:p>
            <a:pPr marL="0" indent="0" algn="just">
              <a:buNone/>
            </a:pPr>
            <a:r>
              <a:rPr lang="ru-RU" sz="1800" b="1" dirty="0">
                <a:solidFill>
                  <a:srgbClr val="00B050"/>
                </a:solidFill>
                <a:latin typeface="Calibri" panose="020F0502020204030204" pitchFamily="34" charset="0"/>
              </a:rPr>
              <a:t>Заказчик в срок, установленный контрактом, но не позднее 20 рабочих дней, следующих за днем поступления документа о приемке осуществляет одно из следующих действий:</a:t>
            </a:r>
          </a:p>
          <a:p>
            <a:pPr marL="0" indent="0" algn="just">
              <a:buNone/>
            </a:pPr>
            <a:r>
              <a:rPr lang="ru-RU" sz="1800" b="1" dirty="0">
                <a:latin typeface="Calibri" panose="020F0502020204030204" pitchFamily="34" charset="0"/>
              </a:rPr>
              <a:t>а) подписывает ЭЦП и размещает в ЕИС документ о приемке;</a:t>
            </a:r>
          </a:p>
          <a:p>
            <a:pPr marL="0" indent="0" algn="just">
              <a:buNone/>
            </a:pPr>
            <a:r>
              <a:rPr lang="ru-RU" sz="1800" b="1" dirty="0">
                <a:latin typeface="Calibri" panose="020F0502020204030204" pitchFamily="34" charset="0"/>
              </a:rPr>
              <a:t>б) формирует с использованием ЕИС, подписывает ЭЦП заказчика и размещает в единой информационной системе мотивированный отказ от подписания документа о приемке с указанием причин такого отказа;</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32683760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fontScale="92500" lnSpcReduction="20000"/>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600" b="1" dirty="0">
                <a:solidFill>
                  <a:srgbClr val="0070C0"/>
                </a:solidFill>
                <a:latin typeface="Calibri" panose="020F0502020204030204" pitchFamily="34" charset="0"/>
              </a:rPr>
              <a:t>26. </a:t>
            </a:r>
            <a:r>
              <a:rPr lang="ru-RU" sz="1800" b="1" u="sng" dirty="0">
                <a:solidFill>
                  <a:srgbClr val="0070C0"/>
                </a:solidFill>
                <a:latin typeface="Calibri" panose="020F0502020204030204" pitchFamily="34" charset="0"/>
              </a:rPr>
              <a:t>Внесены поправки в ст. 94, дополнена новыми пунктами частями 13-16:</a:t>
            </a:r>
          </a:p>
          <a:p>
            <a:pPr marL="0" indent="0" algn="just">
              <a:buNone/>
            </a:pPr>
            <a:r>
              <a:rPr lang="ru-RU" sz="1800" b="1" dirty="0">
                <a:solidFill>
                  <a:srgbClr val="00B050"/>
                </a:solidFill>
                <a:latin typeface="Calibri" panose="020F0502020204030204" pitchFamily="34" charset="0"/>
              </a:rPr>
              <a:t>В случае создания в соответствии с частью 6 настоящей статьи приемочной комиссии не позднее 20 рабочих дней, следующих за днем поступления заказчику документа о приемке в соответствии с пунктом 3 настоящей части:</a:t>
            </a:r>
          </a:p>
          <a:p>
            <a:pPr marL="0" indent="0" algn="just">
              <a:buNone/>
            </a:pPr>
            <a:r>
              <a:rPr lang="ru-RU" sz="1800" b="1" dirty="0">
                <a:latin typeface="Calibri" panose="020F0502020204030204" pitchFamily="34" charset="0"/>
              </a:rPr>
              <a:t>а) </a:t>
            </a:r>
            <a:r>
              <a:rPr lang="ru-RU" sz="1800" b="1" u="sng" dirty="0">
                <a:solidFill>
                  <a:srgbClr val="7030A0"/>
                </a:solidFill>
                <a:latin typeface="Calibri" panose="020F0502020204030204" pitchFamily="34" charset="0"/>
              </a:rPr>
              <a:t>члены приемочной комиссии подписывают усиленными электронными подписями поступивший </a:t>
            </a:r>
            <a:r>
              <a:rPr lang="ru-RU" sz="1800" b="1" dirty="0">
                <a:latin typeface="Calibri" panose="020F0502020204030204" pitchFamily="34" charset="0"/>
              </a:rPr>
              <a:t>документ о приемке или формируют с использованием ЕИС, мотивированный отказ от подписания документа о приемке с указанием причин такого отказа. </a:t>
            </a:r>
            <a:r>
              <a:rPr lang="ru-RU" sz="1800" b="1" dirty="0">
                <a:solidFill>
                  <a:srgbClr val="FF0000"/>
                </a:solidFill>
                <a:latin typeface="Calibri" panose="020F0502020204030204" pitchFamily="34" charset="0"/>
              </a:rPr>
              <a:t>При этом, если приемочная комиссия включает членов, не являющихся работниками заказчика, допускается осуществлять подписание документа о приемке, составление мотивированного отказа от подписания документа о приемке, подписание такого отказа без использования усиленных электронных подписей и единой информационной системы!!!</a:t>
            </a:r>
          </a:p>
          <a:p>
            <a:pPr marL="0" indent="0" algn="just">
              <a:buNone/>
            </a:pPr>
            <a:endParaRPr lang="ru-RU" sz="1800" b="1" dirty="0">
              <a:latin typeface="Calibri" panose="020F0502020204030204" pitchFamily="34" charset="0"/>
            </a:endParaRPr>
          </a:p>
          <a:p>
            <a:pPr marL="0" indent="0" algn="just">
              <a:buNone/>
            </a:pPr>
            <a:r>
              <a:rPr lang="ru-RU" sz="1800" b="1" dirty="0">
                <a:latin typeface="Calibri" panose="020F0502020204030204" pitchFamily="34" charset="0"/>
              </a:rPr>
              <a:t>б) после подписания членами приемочной комиссии в соответствии с подпунктом "а" настоящего пункта документа о приемке или мотивированного отказа от подписания документа о приемке </a:t>
            </a:r>
            <a:r>
              <a:rPr lang="ru-RU" sz="1800" b="1" u="sng" dirty="0">
                <a:solidFill>
                  <a:srgbClr val="7030A0"/>
                </a:solidFill>
                <a:latin typeface="Calibri" panose="020F0502020204030204" pitchFamily="34" charset="0"/>
              </a:rPr>
              <a:t>заказчик подписывает документ о приемке </a:t>
            </a:r>
            <a:r>
              <a:rPr lang="ru-RU" sz="1800" b="1" dirty="0">
                <a:solidFill>
                  <a:srgbClr val="7030A0"/>
                </a:solidFill>
                <a:latin typeface="Calibri" panose="020F0502020204030204" pitchFamily="34" charset="0"/>
              </a:rPr>
              <a:t>или мотивированный отказ от подписания документа о приемке </a:t>
            </a:r>
            <a:r>
              <a:rPr lang="ru-RU" sz="1800" b="1" dirty="0">
                <a:latin typeface="Calibri" panose="020F0502020204030204" pitchFamily="34" charset="0"/>
              </a:rPr>
              <a:t>усиленной электронной подписью лица, имеющего право действовать от имени заказчика, и размещает их в единой информационной системе. </a:t>
            </a:r>
            <a:r>
              <a:rPr lang="ru-RU" sz="1800" b="1" dirty="0">
                <a:solidFill>
                  <a:srgbClr val="FF0000"/>
                </a:solidFill>
                <a:latin typeface="Calibri" panose="020F0502020204030204" pitchFamily="34" charset="0"/>
              </a:rPr>
              <a:t>Если члены приемочной комиссии в соответствии с подпунктом "а" настоящего пункта не использовали усиленные электронные подписи и единую информационную систему, заказчик прилагает подписанные ими документы в форме электронных образов бумажных документов!!!</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0666772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600" b="1" dirty="0">
                <a:solidFill>
                  <a:srgbClr val="0070C0"/>
                </a:solidFill>
                <a:latin typeface="Calibri" panose="020F0502020204030204" pitchFamily="34" charset="0"/>
              </a:rPr>
              <a:t>26. </a:t>
            </a:r>
            <a:r>
              <a:rPr lang="ru-RU" sz="1800" b="1" u="sng" dirty="0">
                <a:solidFill>
                  <a:srgbClr val="0070C0"/>
                </a:solidFill>
                <a:latin typeface="Calibri" panose="020F0502020204030204" pitchFamily="34" charset="0"/>
              </a:rPr>
              <a:t>Внесены поправки в ст. 94, дополнена новыми пунктами частями 13-16:</a:t>
            </a:r>
          </a:p>
          <a:p>
            <a:pPr marL="0" indent="0" algn="just">
              <a:buNone/>
            </a:pPr>
            <a:r>
              <a:rPr lang="ru-RU" sz="1800" b="1" dirty="0">
                <a:latin typeface="Calibri" panose="020F0502020204030204" pitchFamily="34" charset="0"/>
              </a:rPr>
              <a:t>В случае обмена документами при применении мер ответственности и совершении иных действий в связи с нарушением поставщиком (подрядчиком, исполнителем) или заказчиком условий контракта в отношении контракта, заключенного по результатам электронных процедур, </a:t>
            </a:r>
            <a:r>
              <a:rPr lang="ru-RU" sz="1800" b="1" u="sng" dirty="0">
                <a:solidFill>
                  <a:srgbClr val="00B050"/>
                </a:solidFill>
                <a:latin typeface="Calibri" panose="020F0502020204030204" pitchFamily="34" charset="0"/>
              </a:rPr>
              <a:t>такой обмен осуществляется с использованием ЕИС путем направления электронных уведомлений</a:t>
            </a:r>
            <a:r>
              <a:rPr lang="ru-RU" sz="1800" b="1" dirty="0">
                <a:latin typeface="Calibri" panose="020F0502020204030204" pitchFamily="34" charset="0"/>
              </a:rPr>
              <a:t>. </a:t>
            </a:r>
          </a:p>
          <a:p>
            <a:pPr marL="0" indent="0" algn="just">
              <a:buNone/>
            </a:pPr>
            <a:endParaRPr lang="ru-RU" sz="1800" b="1" dirty="0">
              <a:latin typeface="Calibri" panose="020F0502020204030204" pitchFamily="34" charset="0"/>
            </a:endParaRPr>
          </a:p>
          <a:p>
            <a:pPr marL="0" indent="0" algn="just">
              <a:buNone/>
            </a:pPr>
            <a:r>
              <a:rPr lang="ru-RU" sz="1800" b="1" dirty="0">
                <a:latin typeface="Calibri" panose="020F0502020204030204" pitchFamily="34" charset="0"/>
              </a:rPr>
              <a:t>Такие уведомления формируются с использованием ЕИС, подписываются усиленной электронной подписью и размещаются в ЕИС без размещения на официальном сайте.";</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1446482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fontScale="92500" lnSpcReduction="10000"/>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900" b="1" dirty="0">
                <a:solidFill>
                  <a:srgbClr val="0070C0"/>
                </a:solidFill>
                <a:latin typeface="Calibri" panose="020F0502020204030204" pitchFamily="34" charset="0"/>
              </a:rPr>
              <a:t>27. Дополнена ст. 95 пунктами 1.1 - 1.3 следующего содержания, </a:t>
            </a:r>
            <a:r>
              <a:rPr lang="ru-RU" sz="1900" b="1" u="sng" dirty="0">
                <a:solidFill>
                  <a:srgbClr val="FF0000"/>
                </a:solidFill>
                <a:latin typeface="Calibri" panose="020F0502020204030204" pitchFamily="34" charset="0"/>
              </a:rPr>
              <a:t>пункт 1 утратил силу:</a:t>
            </a:r>
          </a:p>
          <a:p>
            <a:pPr marL="0" indent="0" algn="just">
              <a:buNone/>
            </a:pPr>
            <a:r>
              <a:rPr lang="ru-RU" sz="1600" b="1" dirty="0">
                <a:latin typeface="Calibri" panose="020F0502020204030204" pitchFamily="34" charset="0"/>
              </a:rPr>
              <a:t>"1.1) при снижении цены контракта без изменения предусмотренных контрактом количества товара, объема работы или услуги, качества поставляемого товара, выполняемой работы, оказываемой услуги и иных условий контракта;</a:t>
            </a:r>
          </a:p>
          <a:p>
            <a:pPr marL="0" indent="0" algn="just">
              <a:buNone/>
            </a:pPr>
            <a:r>
              <a:rPr lang="ru-RU" sz="1600" b="1" dirty="0">
                <a:latin typeface="Calibri" panose="020F0502020204030204" pitchFamily="34" charset="0"/>
              </a:rPr>
              <a:t>1.2) если по предложению заказчика увеличиваются предусмотренные контрактом (за исключением контракта, предметом которого является выполнение работ по строительству, реконструкции, капитальному ремонту, сносу объекта капитального строительства, проведению работ по сохранению объектов культурного наследия (памятников истории и культуры) народов Российской Федерации) количество товара, объем работы или услуги не более чем на десять процентов или уменьшаются предусмотренные контрактом количество поставляемого товара, объем выполняемой работы или оказываемой услуги не более чем на десять процентов. При этом по соглашению сторон допускается изменение с учетом положений бюджетного законодательства Российской Федерации цены контракта пропорционально дополнительному количеству товара, дополнительному объему работы или услуги исходя из установленной в контракте цены единицы товара, работы или услуги, но не более чем на десять процентов цены контракта. При уменьшении предусмотренных контрактом количества товара, объема работы или услуги стороны контракта обязаны уменьшить цену контракта исходя из цены единицы товара, работы или услуги. Цена единицы дополнительно поставляемого товара или цена единицы товара при уменьшении предусмотренного контрактом количества поставляемого товара должна определяться как частное от деления первоначальной цены контракта на предусмотренное в контракте количество такого товара;</a:t>
            </a:r>
            <a:endParaRPr lang="ru-RU" sz="1800" b="1" dirty="0">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5518720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900" b="1" dirty="0">
                <a:solidFill>
                  <a:srgbClr val="0070C0"/>
                </a:solidFill>
                <a:latin typeface="Calibri" panose="020F0502020204030204" pitchFamily="34" charset="0"/>
              </a:rPr>
              <a:t>27. Дополнена ст. 95 пунктами 1.1 - 1.3 следующего содержания, </a:t>
            </a:r>
            <a:r>
              <a:rPr lang="ru-RU" sz="1900" b="1" u="sng" dirty="0">
                <a:solidFill>
                  <a:srgbClr val="FF0000"/>
                </a:solidFill>
                <a:latin typeface="Calibri" panose="020F0502020204030204" pitchFamily="34" charset="0"/>
              </a:rPr>
              <a:t>пункт 1 утратил силу:</a:t>
            </a:r>
          </a:p>
          <a:p>
            <a:pPr marL="0" indent="0" algn="just">
              <a:buNone/>
            </a:pPr>
            <a:r>
              <a:rPr lang="ru-RU" sz="1900" b="1" dirty="0">
                <a:latin typeface="Calibri" panose="020F0502020204030204" pitchFamily="34" charset="0"/>
              </a:rPr>
              <a:t>1.3) при изменении объема и (или) видов выполняемых работ по контракту, предметом которого является выполнение работ по строительству, реконструкции, капитальному ремонту, сносу объекта капитального строительства, проведению работ по сохранению объектов культурного наследия (памятников истории и культуры) народов Российской Федерации, а также по контрактам, предусмотренным частями 16 и 16.1 статьи 34 настоящего Федерального закона. При этом допускается изменение с учетом положений бюджетного законодательства Российской Федерации цены контракта не более чем на десять процентов цены контракта;";</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9609793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fontScale="85000" lnSpcReduction="20000"/>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900" b="1" dirty="0">
                <a:solidFill>
                  <a:srgbClr val="0070C0"/>
                </a:solidFill>
                <a:latin typeface="Calibri" panose="020F0502020204030204" pitchFamily="34" charset="0"/>
              </a:rPr>
              <a:t>28. Предусмотренные частью 1 ст. 95 изменения осуществляются при условии предоставления поставщиком (подрядчиком, исполнителем) обеспечения исполнения контракта, если такие изменения влекут возникновение новых обязательств поставщика (подрядчика, исполнителя), не обеспеченных ранее предоставленным обеспечением исполнения контракта, и если при определении поставщика (подрядчика, исполнителя) требование обеспечения исполнения контракта установлено в соответствии со статьей 96. При этом:</a:t>
            </a:r>
          </a:p>
          <a:p>
            <a:pPr marL="0" indent="0" algn="just">
              <a:buNone/>
            </a:pPr>
            <a:r>
              <a:rPr lang="ru-RU" sz="1900" b="1" dirty="0">
                <a:latin typeface="Calibri" panose="020F0502020204030204" pitchFamily="34" charset="0"/>
              </a:rPr>
              <a:t>1) размер обеспечения может быть уменьшен в порядке и случаях, предусмотренных частями 7 - 7.3 статьи 96 настоящего Федерального закона;</a:t>
            </a:r>
          </a:p>
          <a:p>
            <a:pPr marL="0" indent="0" algn="just">
              <a:buNone/>
            </a:pPr>
            <a:r>
              <a:rPr lang="ru-RU" sz="1900" b="1" dirty="0">
                <a:latin typeface="Calibri" panose="020F0502020204030204" pitchFamily="34" charset="0"/>
              </a:rPr>
              <a:t>2) обеспечение исполнения контракта может быть предоставлено путем внесения соответствующих изменений в условия ранее предоставленной заказчику независимой гарантии;</a:t>
            </a:r>
          </a:p>
          <a:p>
            <a:pPr marL="0" indent="0" algn="just">
              <a:buNone/>
            </a:pPr>
            <a:r>
              <a:rPr lang="ru-RU" sz="1900" b="1" dirty="0">
                <a:latin typeface="Calibri" panose="020F0502020204030204" pitchFamily="34" charset="0"/>
              </a:rPr>
              <a:t>3) если обеспечение исполнения контракта осуществляется путем предоставления новой независимой гарантии, возврат заказчиком ранее предоставленной ему независимой гарантии предоставившему ее гаранту не осуществляется, взыскание по ней не производится, заказчик признается отказавшимся от своих прав по ранее предоставленной независимой гарантии, обязательство гаранта перед заказчиком по ранее предоставленной независимой гарантии прекращается с момента выдачи новой независимой гарантии;</a:t>
            </a:r>
          </a:p>
          <a:p>
            <a:pPr marL="0" indent="0" algn="just">
              <a:buNone/>
            </a:pPr>
            <a:r>
              <a:rPr lang="ru-RU" sz="1900" b="1" dirty="0">
                <a:latin typeface="Calibri" panose="020F0502020204030204" pitchFamily="34" charset="0"/>
              </a:rPr>
              <a:t>4) если при увеличении в соответствии с настоящей статьей цены контракта обеспечение исполнения контракта осуществляется путем внесения денежных средств, поставщик (подрядчик, исполнитель) вносит на счет, на котором в соответствии с законодательством Российской Федерации учитываются операции со средствами, поступающими заказчику, денежные средства в размере, пропорциональном стоимости новых обязательств поставщика (подрядчика, исполнителя).</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35577282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900" b="1" dirty="0">
                <a:solidFill>
                  <a:srgbClr val="0070C0"/>
                </a:solidFill>
                <a:latin typeface="Calibri" panose="020F0502020204030204" pitchFamily="34" charset="0"/>
              </a:rPr>
              <a:t>29. Новый пункты ст. 95: </a:t>
            </a:r>
          </a:p>
          <a:p>
            <a:pPr marL="0" indent="0" algn="just">
              <a:buNone/>
            </a:pPr>
            <a:r>
              <a:rPr lang="ru-RU" sz="1900" b="1" dirty="0">
                <a:solidFill>
                  <a:srgbClr val="0070C0"/>
                </a:solidFill>
                <a:latin typeface="Calibri" panose="020F0502020204030204" pitchFamily="34" charset="0"/>
              </a:rPr>
              <a:t>- </a:t>
            </a:r>
            <a:r>
              <a:rPr lang="ru-RU" sz="1900" b="1" dirty="0">
                <a:latin typeface="Calibri" panose="020F0502020204030204" pitchFamily="34" charset="0"/>
              </a:rPr>
              <a:t>1.7. Соглашение об изменении условий контракта, заключенного по результатам электронных процедур, закрытых электронных процедур, заключается с использованием единой информационной системы. В случаях, предусмотренных частью 5 статьи 103 настоящего Федерального закона, </a:t>
            </a:r>
            <a:r>
              <a:rPr lang="ru-RU" sz="1900" b="1" u="sng" dirty="0">
                <a:solidFill>
                  <a:srgbClr val="00B050"/>
                </a:solidFill>
                <a:latin typeface="Calibri" panose="020F0502020204030204" pitchFamily="34" charset="0"/>
              </a:rPr>
              <a:t>такое соглашение не размещается на официальном сайте.";</a:t>
            </a:r>
          </a:p>
          <a:p>
            <a:pPr marL="0" indent="0" algn="just">
              <a:buNone/>
            </a:pPr>
            <a:r>
              <a:rPr lang="ru-RU" sz="1900" b="1" dirty="0">
                <a:latin typeface="Calibri" panose="020F0502020204030204" pitchFamily="34" charset="0"/>
              </a:rPr>
              <a:t>- 8.1. Соглашение о расторжении контракта, заключенного по результатам электронных процедур, закрытых электронных процедур, заключается с использованием единой информационной системы. В случаях, предусмотренных частью 5 статьи 103 настоящего Федерального закона, </a:t>
            </a:r>
            <a:r>
              <a:rPr lang="ru-RU" sz="1900" b="1" u="sng" dirty="0">
                <a:solidFill>
                  <a:srgbClr val="00B050"/>
                </a:solidFill>
                <a:latin typeface="Calibri" panose="020F0502020204030204" pitchFamily="34" charset="0"/>
              </a:rPr>
              <a:t>такое соглашение не размещается на официальном сайте."</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34779027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fontScale="85000" lnSpcReduction="10000"/>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900" b="1" dirty="0">
                <a:solidFill>
                  <a:srgbClr val="0070C0"/>
                </a:solidFill>
                <a:latin typeface="Calibri" panose="020F0502020204030204" pitchFamily="34" charset="0"/>
              </a:rPr>
              <a:t>30. Односторонний отказ от исполнения контракта:</a:t>
            </a:r>
          </a:p>
          <a:p>
            <a:pPr marL="457200" indent="-457200" algn="just">
              <a:buAutoNum type="arabicPeriod"/>
            </a:pPr>
            <a:r>
              <a:rPr lang="ru-RU" sz="1900" b="1" dirty="0">
                <a:latin typeface="Calibri" panose="020F0502020204030204" pitchFamily="34" charset="0"/>
              </a:rPr>
              <a:t>ч. 12 ст. 95 – признана утратившей силу;</a:t>
            </a:r>
          </a:p>
          <a:p>
            <a:pPr marL="457200" indent="-457200" algn="just">
              <a:buAutoNum type="arabicPeriod"/>
            </a:pPr>
            <a:r>
              <a:rPr lang="ru-RU" sz="1900" b="1" u="sng" dirty="0">
                <a:solidFill>
                  <a:srgbClr val="00B050"/>
                </a:solidFill>
                <a:latin typeface="Calibri" panose="020F0502020204030204" pitchFamily="34" charset="0"/>
              </a:rPr>
              <a:t>Ст. 95 дополнена частями 12.1 и 12.2 следующего содержания:</a:t>
            </a:r>
          </a:p>
          <a:p>
            <a:pPr marL="457200" indent="-457200" algn="just">
              <a:buAutoNum type="arabicPeriod"/>
            </a:pPr>
            <a:r>
              <a:rPr lang="ru-RU" sz="1900" b="1" dirty="0">
                <a:latin typeface="Calibri" panose="020F0502020204030204" pitchFamily="34" charset="0"/>
              </a:rPr>
              <a:t>"</a:t>
            </a:r>
            <a:r>
              <a:rPr lang="ru-RU" sz="1900" b="1" dirty="0">
                <a:solidFill>
                  <a:srgbClr val="7030A0"/>
                </a:solidFill>
                <a:latin typeface="Calibri" panose="020F0502020204030204" pitchFamily="34" charset="0"/>
              </a:rPr>
              <a:t>12.1. В случае принятия заказчиком предусмотренного частью 9 настоящей статьи решения об одностороннем отказе от исполнения контракта, заключенного по результатам проведения электронных процедур, закрытых электронных процедур:</a:t>
            </a:r>
          </a:p>
          <a:p>
            <a:pPr marL="0" indent="0" algn="just">
              <a:buNone/>
            </a:pPr>
            <a:r>
              <a:rPr lang="ru-RU" sz="1900" b="1" dirty="0">
                <a:latin typeface="Calibri" panose="020F0502020204030204" pitchFamily="34" charset="0"/>
              </a:rPr>
              <a:t>1) заказчик с использованием ЕИС формирует решение об одностороннем отказе от исполнения контракта, подписывает его усиленной электронной подписью лица и размещает такое решение в ЕИС. В случаях, предусмотренных частью 5 статьи 103 настоящего Федерального закона, такое решение не размещается на официальном сайте;</a:t>
            </a:r>
          </a:p>
          <a:p>
            <a:pPr marL="0" indent="0" algn="just">
              <a:buNone/>
            </a:pPr>
            <a:r>
              <a:rPr lang="ru-RU" sz="1900" b="1" dirty="0">
                <a:latin typeface="Calibri" panose="020F0502020204030204" pitchFamily="34" charset="0"/>
              </a:rPr>
              <a:t>2) решение об одностороннем отказе от исполнения контракта не позднее одного часа с момента его размещения в ЕИС в соответствии с пунктом 1 настоящей части автоматически с использованием ЕИС направляется поставщику (подрядчику, исполнителю). </a:t>
            </a:r>
            <a:r>
              <a:rPr lang="ru-RU" sz="1900" b="1" u="sng" dirty="0">
                <a:solidFill>
                  <a:srgbClr val="FF0000"/>
                </a:solidFill>
                <a:latin typeface="Calibri" panose="020F0502020204030204" pitchFamily="34" charset="0"/>
              </a:rPr>
              <a:t>Датой поступления поставщику (подрядчику, исполнителю) решения об одностороннем отказе от исполнения контракта считается дата размещения в соответствии с настоящим пунктом такого решения в единой информационной системе в соответствии с часовой зоной, в которой расположен поставщик (подрядчик, исполнитель);</a:t>
            </a:r>
          </a:p>
          <a:p>
            <a:pPr marL="0" indent="0" algn="just">
              <a:buNone/>
            </a:pPr>
            <a:r>
              <a:rPr lang="ru-RU" sz="1900" b="1" dirty="0">
                <a:latin typeface="Calibri" panose="020F0502020204030204" pitchFamily="34" charset="0"/>
              </a:rPr>
              <a:t>3) поступление решения об одностороннем отказе от исполнения контракта в соответствии с пунктом 2 настоящей части считается надлежащим уведомлением поставщика (подрядчика, исполнителя) об одностороннем отказе от исполнения контракта.</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7169962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lnSpcReduction="10000"/>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900" b="1" dirty="0">
                <a:solidFill>
                  <a:srgbClr val="0070C0"/>
                </a:solidFill>
                <a:latin typeface="Calibri" panose="020F0502020204030204" pitchFamily="34" charset="0"/>
              </a:rPr>
              <a:t>30. Односторонний отказ от исполнения контракта:</a:t>
            </a:r>
          </a:p>
          <a:p>
            <a:pPr marL="457200" indent="-457200" algn="just">
              <a:buAutoNum type="arabicPeriod"/>
            </a:pPr>
            <a:r>
              <a:rPr lang="ru-RU" sz="1900" b="1" dirty="0">
                <a:latin typeface="Calibri" panose="020F0502020204030204" pitchFamily="34" charset="0"/>
              </a:rPr>
              <a:t>ч. 13 ст. 95 – осталась неизменной!!!</a:t>
            </a:r>
          </a:p>
          <a:p>
            <a:pPr marL="0" indent="0" algn="just">
              <a:buNone/>
            </a:pPr>
            <a:r>
              <a:rPr lang="ru-RU" sz="1900" b="1" dirty="0">
                <a:solidFill>
                  <a:srgbClr val="00B050"/>
                </a:solidFill>
                <a:latin typeface="Calibri" panose="020F0502020204030204" pitchFamily="34" charset="0"/>
              </a:rPr>
              <a:t>Решение заказчика об одностороннем отказе от исполнения контракта вступает в силу и контракт считается расторгнутым через 10 дней с даты надлежащего уведомления заказчиком поставщика (подрядчика, исполнителя) об одностороннем отказе от исполнения контракта.</a:t>
            </a:r>
          </a:p>
          <a:p>
            <a:pPr marL="0" indent="0" algn="just">
              <a:buNone/>
            </a:pPr>
            <a:r>
              <a:rPr lang="ru-RU" sz="1900" b="1" dirty="0">
                <a:latin typeface="Calibri" panose="020F0502020204030204" pitchFamily="34" charset="0"/>
              </a:rPr>
              <a:t>2. В случае отмены заказчиком не вступившего в силу решения об одностороннем отказе от исполнения контракта, заказчик не позднее одного дня, следующего за днем такой отмены, формирует с ЕИС извещение об отмене решения об одностороннем отказе от исполнения контракта.</a:t>
            </a:r>
          </a:p>
          <a:p>
            <a:pPr marL="0" indent="0" algn="just">
              <a:buNone/>
            </a:pPr>
            <a:r>
              <a:rPr lang="ru-RU" sz="1900" b="1" dirty="0">
                <a:latin typeface="Calibri" panose="020F0502020204030204" pitchFamily="34" charset="0"/>
              </a:rPr>
              <a:t>3. </a:t>
            </a:r>
            <a:r>
              <a:rPr lang="ru-RU" sz="1900" b="1" dirty="0">
                <a:solidFill>
                  <a:srgbClr val="7030A0"/>
                </a:solidFill>
                <a:latin typeface="Calibri" panose="020F0502020204030204" pitchFamily="34" charset="0"/>
              </a:rPr>
              <a:t>Заказчик </a:t>
            </a:r>
            <a:r>
              <a:rPr lang="ru-RU" sz="1900" b="1" u="sng" dirty="0">
                <a:solidFill>
                  <a:srgbClr val="7030A0"/>
                </a:solidFill>
                <a:latin typeface="Calibri" panose="020F0502020204030204" pitchFamily="34" charset="0"/>
              </a:rPr>
              <a:t>в день вступления в силу решения заказчика об одностороннем отказе от исполнения контракта</a:t>
            </a:r>
            <a:r>
              <a:rPr lang="ru-RU" sz="1900" b="1" dirty="0">
                <a:solidFill>
                  <a:srgbClr val="7030A0"/>
                </a:solidFill>
                <a:latin typeface="Calibri" panose="020F0502020204030204" pitchFamily="34" charset="0"/>
              </a:rPr>
              <a:t> в связи с неисполнением или ненадлежащим исполнением поставщиком (подрядчиком, исполнителем) обязательств, предусмотренных контрактом, направляет, обращение о включении информации о поставщике (подрядчике, исполнителе) в реестр недобросовестных поставщиков (подрядчиков, исполнителей)."</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74915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749669" y="1124746"/>
            <a:ext cx="8765931"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ctr">
              <a:buNone/>
            </a:pPr>
            <a:r>
              <a:rPr lang="ru-RU" sz="2000" b="1" dirty="0">
                <a:solidFill>
                  <a:srgbClr val="FF0000"/>
                </a:solidFill>
                <a:latin typeface="Calibri" panose="020F0502020204030204" pitchFamily="34" charset="0"/>
              </a:rPr>
              <a:t>Что ожидаем нового?</a:t>
            </a:r>
            <a:r>
              <a:rPr lang="en-US" sz="2000" b="1" dirty="0">
                <a:solidFill>
                  <a:srgbClr val="FF0000"/>
                </a:solidFill>
                <a:latin typeface="Calibri" panose="020F0502020204030204" pitchFamily="34" charset="0"/>
              </a:rPr>
              <a:t> </a:t>
            </a:r>
            <a:endParaRPr lang="ru-RU" sz="2000" b="1" dirty="0">
              <a:solidFill>
                <a:srgbClr val="FF0000"/>
              </a:solidFill>
              <a:latin typeface="Calibri" panose="020F0502020204030204" pitchFamily="34" charset="0"/>
            </a:endParaRPr>
          </a:p>
          <a:p>
            <a:pPr marL="0" indent="0" algn="ctr">
              <a:buNone/>
            </a:pPr>
            <a:r>
              <a:rPr lang="ru-RU" sz="1800" b="1" dirty="0">
                <a:solidFill>
                  <a:srgbClr val="0070C0"/>
                </a:solidFill>
                <a:latin typeface="Calibri" panose="020F0502020204030204" pitchFamily="34" charset="0"/>
              </a:rPr>
              <a:t>Закон предусматривает комплексное совершенствование положений Закона «О контрактной системе»:</a:t>
            </a:r>
          </a:p>
          <a:p>
            <a:pPr marL="0" indent="0" algn="just">
              <a:buNone/>
            </a:pPr>
            <a:r>
              <a:rPr lang="ru-RU" sz="1800" b="1" dirty="0">
                <a:latin typeface="Calibri" panose="020F0502020204030204" pitchFamily="34" charset="0"/>
              </a:rPr>
              <a:t>1. </a:t>
            </a:r>
            <a:r>
              <a:rPr lang="ru-RU" sz="1800" b="1" u="sng" dirty="0">
                <a:latin typeface="Calibri" panose="020F0502020204030204" pitchFamily="34" charset="0"/>
              </a:rPr>
              <a:t>часть 2 статьи 1 дополнить пунктом 12 следующего содержания:</a:t>
            </a:r>
          </a:p>
          <a:p>
            <a:pPr marL="0" indent="0" algn="just">
              <a:buNone/>
            </a:pPr>
            <a:r>
              <a:rPr lang="ru-RU" sz="1800" b="1" dirty="0">
                <a:latin typeface="Calibri" panose="020F0502020204030204" pitchFamily="34" charset="0"/>
              </a:rPr>
              <a:t>ФЗ №44 не применяется к отношениям, связанным с оплатой судебных издержек (издержек) в случаях и в порядке, предусмотренных АПК РФ, ГПК РФ, КоАП РФ, УПК РФ. </a:t>
            </a:r>
          </a:p>
          <a:p>
            <a:pPr marL="0" indent="0" algn="just">
              <a:buNone/>
            </a:pPr>
            <a:r>
              <a:rPr lang="ru-RU" sz="1800" b="1" dirty="0">
                <a:latin typeface="Calibri" panose="020F0502020204030204" pitchFamily="34" charset="0"/>
              </a:rPr>
              <a:t>2. </a:t>
            </a:r>
            <a:r>
              <a:rPr lang="ru-RU" sz="1800" b="1" u="sng" dirty="0">
                <a:latin typeface="Calibri" panose="020F0502020204030204" pitchFamily="34" charset="0"/>
              </a:rPr>
              <a:t>Статья 3 дополнена пунктом 7.1 новым понятием Заказчика следующего содержания:</a:t>
            </a:r>
          </a:p>
          <a:p>
            <a:pPr marL="0" indent="0" algn="just">
              <a:buNone/>
            </a:pPr>
            <a:r>
              <a:rPr lang="ru-RU" sz="1800" b="1" dirty="0">
                <a:latin typeface="Calibri" panose="020F0502020204030204" pitchFamily="34" charset="0"/>
              </a:rPr>
              <a:t>"7.1) заказчик, осуществляющий деятельность на территории иностранного государства, - заказчик из числа дипломатических представительств, консульских учреждений Российской Федерации, торговых представительств Российской Федерации, представительств Российской Федерации при международных (межгосударственных, межправительственных) организациях, а также заказчик, зарегистрированный на территории иностранного государства и осуществляющий деятельность на территории иностранного государства;"</a:t>
            </a:r>
            <a:endParaRPr lang="ru-RU" sz="1800" dirty="0">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679204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lnSpcReduction="10000"/>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900" b="1" dirty="0">
                <a:solidFill>
                  <a:srgbClr val="0070C0"/>
                </a:solidFill>
                <a:latin typeface="Calibri" panose="020F0502020204030204" pitchFamily="34" charset="0"/>
              </a:rPr>
              <a:t>30. Односторонний отказ от исполнения контракта:</a:t>
            </a:r>
          </a:p>
          <a:p>
            <a:pPr marL="457200" indent="-457200" algn="just">
              <a:buAutoNum type="arabicPeriod"/>
            </a:pPr>
            <a:r>
              <a:rPr lang="ru-RU" sz="1900" b="1" dirty="0">
                <a:latin typeface="Calibri" panose="020F0502020204030204" pitchFamily="34" charset="0"/>
              </a:rPr>
              <a:t>ч. 15 ст. 95 – изменена!!!</a:t>
            </a:r>
          </a:p>
          <a:p>
            <a:pPr marL="0" indent="0" algn="just">
              <a:buNone/>
            </a:pPr>
            <a:r>
              <a:rPr lang="ru-RU" sz="1900" b="1" dirty="0">
                <a:solidFill>
                  <a:srgbClr val="00B050"/>
                </a:solidFill>
                <a:latin typeface="Calibri" panose="020F0502020204030204" pitchFamily="34" charset="0"/>
              </a:rPr>
              <a:t>Заказчик обязан принять решение об одностороннем отказе от исполнения контракта в случаях:</a:t>
            </a:r>
          </a:p>
          <a:p>
            <a:pPr marL="0" indent="0" algn="just">
              <a:buNone/>
            </a:pPr>
            <a:r>
              <a:rPr lang="ru-RU" sz="1900" b="1" dirty="0">
                <a:latin typeface="Calibri" panose="020F0502020204030204" pitchFamily="34" charset="0"/>
              </a:rPr>
              <a:t>1) если в ходе исполнения контракта установлено, что:</a:t>
            </a:r>
          </a:p>
          <a:p>
            <a:pPr marL="0" indent="0" algn="just">
              <a:buNone/>
            </a:pPr>
            <a:r>
              <a:rPr lang="ru-RU" sz="1900" b="1" dirty="0">
                <a:latin typeface="Calibri" panose="020F0502020204030204" pitchFamily="34" charset="0"/>
              </a:rPr>
              <a:t>а) поставщик (подрядчик, исполнитель) и (или) поставляемый товар перестали соответствовать установленным извещением об осуществлении закупки и (или) документацией о закупке (если настоящим Федеральным законом предусмотрена документация о закупке) требованиям к участникам закупки </a:t>
            </a:r>
            <a:r>
              <a:rPr lang="ru-RU" sz="1900" b="1" u="sng" dirty="0">
                <a:solidFill>
                  <a:srgbClr val="0070C0"/>
                </a:solidFill>
                <a:latin typeface="Calibri" panose="020F0502020204030204" pitchFamily="34" charset="0"/>
              </a:rPr>
              <a:t>(за исключением требования, предусмотренного частью 1.1 (при наличии такого требования) статьи 31 настоящего Федерального закона)</a:t>
            </a:r>
            <a:r>
              <a:rPr lang="ru-RU" sz="1900" b="1" dirty="0">
                <a:latin typeface="Calibri" panose="020F0502020204030204" pitchFamily="34" charset="0"/>
              </a:rPr>
              <a:t> и (или) поставляемому товару;</a:t>
            </a:r>
          </a:p>
          <a:p>
            <a:pPr marL="0" indent="0" algn="just">
              <a:buNone/>
            </a:pPr>
            <a:r>
              <a:rPr lang="ru-RU" sz="1900" b="1" dirty="0">
                <a:latin typeface="Calibri" panose="020F0502020204030204" pitchFamily="34" charset="0"/>
              </a:rPr>
              <a:t>б) при определении поставщика (подрядчика, исполнителя) поставщик (подрядчик, исполнитель) представил недостоверную информацию о своем соответствии и (или) соответствии поставляемого товара требованиям, указанным в подпункте "а" настоящего пункта, что позволило ему стать победителем определения поставщика (подрядчика, исполнителя);</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32861019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900" b="1" dirty="0">
                <a:solidFill>
                  <a:srgbClr val="0070C0"/>
                </a:solidFill>
                <a:latin typeface="Calibri" panose="020F0502020204030204" pitchFamily="34" charset="0"/>
              </a:rPr>
              <a:t>31. Статья 105. Порядок подачи жалобы на действия (бездействие) субъектов контроля  - </a:t>
            </a:r>
            <a:r>
              <a:rPr lang="ru-RU" sz="1900" b="1" u="sng" dirty="0">
                <a:solidFill>
                  <a:srgbClr val="0070C0"/>
                </a:solidFill>
                <a:latin typeface="Calibri" panose="020F0502020204030204" pitchFamily="34" charset="0"/>
              </a:rPr>
              <a:t>изложена в новой редакции!!!</a:t>
            </a:r>
            <a:endParaRPr lang="ru-RU" sz="1900" b="1" dirty="0">
              <a:solidFill>
                <a:srgbClr val="0070C0"/>
              </a:solidFill>
              <a:latin typeface="Calibri" panose="020F0502020204030204" pitchFamily="34" charset="0"/>
            </a:endParaRPr>
          </a:p>
          <a:p>
            <a:pPr marL="0" indent="0" algn="just">
              <a:buNone/>
            </a:pPr>
            <a:r>
              <a:rPr lang="ru-RU" sz="1900" b="1" dirty="0">
                <a:latin typeface="Calibri" panose="020F0502020204030204" pitchFamily="34" charset="0"/>
              </a:rPr>
              <a:t>1. При проведении конкурентных способов, при осуществлении закупки товара у единственного поставщика в электронной форме на сумму, предусмотренную частью 12 статьи 93 настоящего Федерального закона, участник закупки в соответствии с законодательством Российской Федерации имеет право обжаловать в судебном порядке или в порядке, установленном настоящей главой, в контрольный орган в сфере закупок действия (бездействие) субъекта (субъектов) контроля, если такие действия (бездействие) нарушают права и законные интересы участника закупки. При этом обжалование действий (бездействия) субъекта (субъектов) контроля в порядке, установленном настоящей главой, не является препятствием для обжалования таких действий (бездействия) в судебном порядке.</a:t>
            </a:r>
          </a:p>
          <a:p>
            <a:pPr marL="0" indent="0" algn="just">
              <a:buNone/>
            </a:pPr>
            <a:r>
              <a:rPr lang="ru-RU" sz="1900" b="1" dirty="0">
                <a:solidFill>
                  <a:srgbClr val="00B050"/>
                </a:solidFill>
                <a:latin typeface="Calibri" panose="020F0502020204030204" pitchFamily="34" charset="0"/>
              </a:rPr>
              <a:t>2. Жалоба подается через ЕИС!</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2158219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900" b="1" dirty="0">
                <a:solidFill>
                  <a:srgbClr val="0070C0"/>
                </a:solidFill>
                <a:latin typeface="Calibri" panose="020F0502020204030204" pitchFamily="34" charset="0"/>
              </a:rPr>
              <a:t>31. Статья 105. Порядок подачи жалобы на действия (бездействие) субъектов контроля  - </a:t>
            </a:r>
            <a:r>
              <a:rPr lang="ru-RU" sz="1900" b="1" u="sng" dirty="0">
                <a:solidFill>
                  <a:srgbClr val="0070C0"/>
                </a:solidFill>
                <a:latin typeface="Calibri" panose="020F0502020204030204" pitchFamily="34" charset="0"/>
              </a:rPr>
              <a:t>изложена в новой редакции!!!</a:t>
            </a:r>
          </a:p>
          <a:p>
            <a:pPr marL="0" indent="0" algn="just">
              <a:buNone/>
            </a:pPr>
            <a:r>
              <a:rPr lang="ru-RU" sz="1900" b="1" u="sng" dirty="0">
                <a:solidFill>
                  <a:srgbClr val="00B050"/>
                </a:solidFill>
                <a:latin typeface="Calibri" panose="020F0502020204030204" pitchFamily="34" charset="0"/>
              </a:rPr>
              <a:t>3. Сроки подачи жалобы:</a:t>
            </a:r>
          </a:p>
          <a:p>
            <a:pPr marL="0" indent="0" algn="just">
              <a:buNone/>
            </a:pPr>
            <a:r>
              <a:rPr lang="ru-RU" sz="1900" b="1" dirty="0">
                <a:latin typeface="Calibri" panose="020F0502020204030204" pitchFamily="34" charset="0"/>
              </a:rPr>
              <a:t>- </a:t>
            </a:r>
            <a:r>
              <a:rPr lang="ru-RU" sz="1900" b="1" u="sng" dirty="0">
                <a:solidFill>
                  <a:srgbClr val="FF0000"/>
                </a:solidFill>
                <a:latin typeface="Calibri" panose="020F0502020204030204" pitchFamily="34" charset="0"/>
              </a:rPr>
              <a:t>не позднее 5 дней со дня</a:t>
            </a:r>
            <a:r>
              <a:rPr lang="ru-RU" sz="1900" b="1" dirty="0">
                <a:latin typeface="Calibri" panose="020F0502020204030204" pitchFamily="34" charset="0"/>
              </a:rPr>
              <a:t>, следующего за днем размещения в ЕИС протокола подведения итогов определения поставщика (подрядчика, исполнителя);</a:t>
            </a:r>
          </a:p>
          <a:p>
            <a:pPr marL="0" indent="0" algn="just">
              <a:buNone/>
            </a:pPr>
            <a:r>
              <a:rPr lang="ru-RU" sz="1900" b="1" dirty="0">
                <a:latin typeface="Calibri" panose="020F0502020204030204" pitchFamily="34" charset="0"/>
              </a:rPr>
              <a:t>- жалоба на положения извещения об осуществлении закупки, документации о закупке может быть подана </a:t>
            </a:r>
            <a:r>
              <a:rPr lang="ru-RU" sz="1900" b="1" u="sng" dirty="0">
                <a:solidFill>
                  <a:srgbClr val="FF0000"/>
                </a:solidFill>
                <a:latin typeface="Calibri" panose="020F0502020204030204" pitchFamily="34" charset="0"/>
              </a:rPr>
              <a:t>до окончания срока подачи заявок </a:t>
            </a:r>
            <a:r>
              <a:rPr lang="ru-RU" sz="1900" b="1" dirty="0">
                <a:latin typeface="Calibri" panose="020F0502020204030204" pitchFamily="34" charset="0"/>
              </a:rPr>
              <a:t>на участие в закупке.</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3355012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fontScale="92500" lnSpcReduction="10000"/>
          </a:bodyPr>
          <a:lstStyle/>
          <a:p>
            <a:pPr marL="0" indent="0" algn="ctr">
              <a:buNone/>
            </a:pPr>
            <a:r>
              <a:rPr lang="ru-RU" sz="1800" b="1" dirty="0">
                <a:solidFill>
                  <a:srgbClr val="FF0000"/>
                </a:solidFill>
                <a:latin typeface="Calibri" panose="020F0502020204030204" pitchFamily="34" charset="0"/>
              </a:rPr>
              <a:t>Распространённые варианты организации закупочной деятельности Заказчика:</a:t>
            </a:r>
          </a:p>
          <a:p>
            <a:pPr marL="0" indent="0" algn="ctr">
              <a:buNone/>
            </a:pPr>
            <a:r>
              <a:rPr lang="ru-RU" sz="1800" b="1" u="sng" dirty="0">
                <a:latin typeface="Calibri" panose="020F0502020204030204" pitchFamily="34" charset="0"/>
              </a:rPr>
              <a:t>ЗАКАЗЧИК ВПРАВЕ (ст. 38  ФЗ №44):</a:t>
            </a:r>
          </a:p>
          <a:p>
            <a:pPr marL="0" indent="0" algn="just">
              <a:buNone/>
            </a:pPr>
            <a:r>
              <a:rPr lang="ru-RU" sz="1800" b="1" dirty="0">
                <a:latin typeface="Calibri" panose="020F0502020204030204" pitchFamily="34" charset="0"/>
              </a:rPr>
              <a:t>1. Создать КС с ОСП (позволяет распределить полномочия и ответственность):</a:t>
            </a:r>
          </a:p>
          <a:p>
            <a:pPr marL="0" indent="0" algn="just">
              <a:buNone/>
            </a:pPr>
            <a:r>
              <a:rPr lang="ru-RU" sz="1800" b="1" dirty="0">
                <a:latin typeface="Calibri" panose="020F0502020204030204" pitchFamily="34" charset="0"/>
              </a:rPr>
              <a:t>	</a:t>
            </a:r>
            <a:r>
              <a:rPr lang="ru-RU" sz="1800" dirty="0">
                <a:latin typeface="Calibri" panose="020F0502020204030204" pitchFamily="34" charset="0"/>
              </a:rPr>
              <a:t>- состоит минимум из 2-х человек, </a:t>
            </a:r>
          </a:p>
          <a:p>
            <a:pPr marL="0" indent="0" algn="just">
              <a:buNone/>
            </a:pPr>
            <a:r>
              <a:rPr lang="ru-RU" sz="1800" dirty="0">
                <a:latin typeface="Calibri" panose="020F0502020204030204" pitchFamily="34" charset="0"/>
              </a:rPr>
              <a:t>	- возглавляет руководитель контрактной службы, назначенный 	Руководителем организации,</a:t>
            </a:r>
          </a:p>
          <a:p>
            <a:pPr marL="0" indent="0" algn="just">
              <a:buNone/>
            </a:pPr>
            <a:r>
              <a:rPr lang="ru-RU" sz="1800" dirty="0">
                <a:latin typeface="Calibri" panose="020F0502020204030204" pitchFamily="34" charset="0"/>
              </a:rPr>
              <a:t>	- должно быть утверждено положение о КС (Приказ Минфина России от 31.07.2020 N 158н) </a:t>
            </a:r>
            <a:r>
              <a:rPr lang="ru-RU" sz="1800" b="1" dirty="0">
                <a:solidFill>
                  <a:srgbClr val="FF0000"/>
                </a:solidFill>
                <a:latin typeface="Calibri" panose="020F0502020204030204" pitchFamily="34" charset="0"/>
              </a:rPr>
              <a:t>Приказ Минэкономразвития 	России от 29.10.2013 года №631 – утратил силу!!! </a:t>
            </a:r>
            <a:r>
              <a:rPr lang="ru-RU" sz="1800" b="1" dirty="0">
                <a:solidFill>
                  <a:srgbClr val="00B050"/>
                </a:solidFill>
                <a:latin typeface="Calibri" panose="020F0502020204030204" pitchFamily="34" charset="0"/>
              </a:rPr>
              <a:t>Нужно утвердить новое положение о КС!!!</a:t>
            </a:r>
          </a:p>
          <a:p>
            <a:pPr marL="0" indent="0" algn="just">
              <a:buNone/>
            </a:pPr>
            <a:r>
              <a:rPr lang="ru-RU" sz="1800" b="1" dirty="0">
                <a:latin typeface="Calibri" panose="020F0502020204030204" pitchFamily="34" charset="0"/>
              </a:rPr>
              <a:t>2. Создать КС без ОСП (позволяет распределить полномочия и ответственность):</a:t>
            </a:r>
          </a:p>
          <a:p>
            <a:pPr marL="0" indent="0" algn="just">
              <a:buNone/>
            </a:pPr>
            <a:r>
              <a:rPr lang="ru-RU" sz="1800" b="1" dirty="0">
                <a:latin typeface="Calibri" panose="020F0502020204030204" pitchFamily="34" charset="0"/>
              </a:rPr>
              <a:t>	</a:t>
            </a:r>
            <a:r>
              <a:rPr lang="ru-RU" sz="1800" dirty="0">
                <a:latin typeface="Calibri" panose="020F0502020204030204" pitchFamily="34" charset="0"/>
              </a:rPr>
              <a:t>- состоит минимум из 2-х человек, </a:t>
            </a:r>
          </a:p>
          <a:p>
            <a:pPr marL="0" indent="0" algn="just">
              <a:buNone/>
            </a:pPr>
            <a:r>
              <a:rPr lang="ru-RU" sz="1800" dirty="0">
                <a:latin typeface="Calibri" panose="020F0502020204030204" pitchFamily="34" charset="0"/>
              </a:rPr>
              <a:t>	- возглавляет руководитель контрактной службы, назначенный 	Руководителем организации – </a:t>
            </a:r>
            <a:r>
              <a:rPr lang="ru-RU" sz="1800" b="1" dirty="0">
                <a:solidFill>
                  <a:srgbClr val="0070C0"/>
                </a:solidFill>
                <a:latin typeface="Calibri" panose="020F0502020204030204" pitchFamily="34" charset="0"/>
              </a:rPr>
              <a:t>Раньше было по другому!!!</a:t>
            </a:r>
          </a:p>
          <a:p>
            <a:pPr marL="0" indent="0" algn="just">
              <a:buNone/>
            </a:pPr>
            <a:r>
              <a:rPr lang="ru-RU" sz="1800" dirty="0">
                <a:latin typeface="Calibri" panose="020F0502020204030204" pitchFamily="34" charset="0"/>
              </a:rPr>
              <a:t>	- должно быть утверждено положение о КС (Приказ Минфина России от 31.07.2020 N 158н) </a:t>
            </a:r>
            <a:r>
              <a:rPr lang="ru-RU" sz="1800" b="1" dirty="0">
                <a:solidFill>
                  <a:srgbClr val="FF0000"/>
                </a:solidFill>
                <a:latin typeface="Calibri" panose="020F0502020204030204" pitchFamily="34" charset="0"/>
              </a:rPr>
              <a:t>Приказ Минэкономразвития 	России от 29.10.2013 года №631 – утратил силу!!! </a:t>
            </a:r>
            <a:r>
              <a:rPr lang="ru-RU" sz="1800" b="1" dirty="0">
                <a:solidFill>
                  <a:srgbClr val="00B050"/>
                </a:solidFill>
                <a:latin typeface="Calibri" panose="020F0502020204030204" pitchFamily="34" charset="0"/>
              </a:rPr>
              <a:t>Нужно утвердить новое положение о КС!!!</a:t>
            </a:r>
          </a:p>
          <a:p>
            <a:pPr marL="0" indent="0" algn="just">
              <a:buNone/>
            </a:pPr>
            <a:r>
              <a:rPr lang="ru-RU" sz="1800" b="1" dirty="0">
                <a:latin typeface="Calibri" panose="020F0502020204030204" pitchFamily="34" charset="0"/>
              </a:rPr>
              <a:t>3. Назначить КУ (можно несколько, но каждый ответственен от начала до конца в своей сфере)</a:t>
            </a:r>
          </a:p>
          <a:p>
            <a:pPr marL="0" indent="0" algn="just">
              <a:buNone/>
            </a:pPr>
            <a:r>
              <a:rPr lang="ru-RU" sz="1800" b="1" dirty="0">
                <a:latin typeface="Calibri" panose="020F0502020204030204" pitchFamily="34" charset="0"/>
              </a:rPr>
              <a:t>	</a:t>
            </a:r>
            <a:r>
              <a:rPr lang="ru-RU" sz="1800" dirty="0">
                <a:latin typeface="Calibri" panose="020F0502020204030204" pitchFamily="34" charset="0"/>
              </a:rPr>
              <a:t>- обязательно штатный специалист (ваше должностное лицо)</a:t>
            </a:r>
          </a:p>
          <a:p>
            <a:pPr marL="0" indent="0" algn="just">
              <a:buNone/>
            </a:pPr>
            <a:r>
              <a:rPr lang="ru-RU" sz="1800" dirty="0">
                <a:latin typeface="Calibri" panose="020F0502020204030204" pitchFamily="34" charset="0"/>
              </a:rPr>
              <a:t>	- приказ о назначении + должностная инструкция.</a:t>
            </a:r>
          </a:p>
          <a:p>
            <a:pPr marL="0" indent="0" algn="just">
              <a:buNone/>
            </a:pPr>
            <a:endParaRPr lang="ru-RU" sz="1800" b="1" dirty="0">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4206355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Проблемы практики применения – Внедрение </a:t>
            </a:r>
            <a:r>
              <a:rPr lang="ru-RU" sz="2000" b="1" dirty="0" err="1">
                <a:solidFill>
                  <a:srgbClr val="FF0000"/>
                </a:solidFill>
                <a:latin typeface="Calibri" panose="020F0502020204030204" pitchFamily="34" charset="0"/>
              </a:rPr>
              <a:t>Профстандартов</a:t>
            </a:r>
            <a:r>
              <a:rPr lang="ru-RU" sz="2000" b="1" dirty="0">
                <a:solidFill>
                  <a:srgbClr val="FF0000"/>
                </a:solidFill>
                <a:latin typeface="Calibri" panose="020F0502020204030204" pitchFamily="34" charset="0"/>
              </a:rPr>
              <a:t>:</a:t>
            </a:r>
          </a:p>
          <a:p>
            <a:pPr marL="0" indent="0" algn="ctr">
              <a:buNone/>
            </a:pPr>
            <a:r>
              <a:rPr lang="ru-RU" sz="2000" b="1" dirty="0">
                <a:latin typeface="Calibri" panose="020F0502020204030204" pitchFamily="34" charset="0"/>
              </a:rPr>
              <a:t> НПА РФ которыми следует руководствоваться при применении профессиональных стандартов:</a:t>
            </a:r>
          </a:p>
          <a:p>
            <a:pPr marL="457200" indent="-457200" algn="just">
              <a:buAutoNum type="arabicPeriod"/>
            </a:pPr>
            <a:r>
              <a:rPr lang="ru-RU" sz="2000" b="1" u="sng" dirty="0">
                <a:solidFill>
                  <a:srgbClr val="FF0000"/>
                </a:solidFill>
                <a:latin typeface="Calibri" panose="020F0502020204030204" pitchFamily="34" charset="0"/>
              </a:rPr>
              <a:t>ст. 195.1 ТК РФ:</a:t>
            </a:r>
          </a:p>
          <a:p>
            <a:pPr marL="0" indent="0" algn="just">
              <a:buNone/>
            </a:pPr>
            <a:r>
              <a:rPr lang="ru-RU" sz="2000" u="sng" dirty="0">
                <a:latin typeface="Calibri" panose="020F0502020204030204" pitchFamily="34" charset="0"/>
              </a:rPr>
              <a:t>Квалификация работника </a:t>
            </a:r>
            <a:r>
              <a:rPr lang="ru-RU" sz="2000" dirty="0">
                <a:latin typeface="Calibri" panose="020F0502020204030204" pitchFamily="34" charset="0"/>
              </a:rPr>
              <a:t>- уровень знаний, умений, профессиональных навыков и опыта работы работника.</a:t>
            </a:r>
          </a:p>
          <a:p>
            <a:pPr marL="0" indent="0" algn="just">
              <a:buNone/>
            </a:pPr>
            <a:r>
              <a:rPr lang="ru-RU" sz="2000" u="sng" dirty="0">
                <a:latin typeface="Calibri" panose="020F0502020204030204" pitchFamily="34" charset="0"/>
              </a:rPr>
              <a:t>Профессиональный стандарт </a:t>
            </a:r>
            <a:r>
              <a:rPr lang="ru-RU" sz="2000" dirty="0">
                <a:latin typeface="Calibri" panose="020F0502020204030204" pitchFamily="34" charset="0"/>
              </a:rPr>
              <a:t>- характеристика квалификации, необходимой работнику для осуществления определенного вида профессиональной деятельности, в том числе выполнения определенной трудовой функции.</a:t>
            </a:r>
          </a:p>
          <a:p>
            <a:pPr marL="0" indent="0" algn="just">
              <a:buNone/>
            </a:pPr>
            <a:endParaRPr lang="ru-RU" sz="2000" dirty="0">
              <a:latin typeface="Calibri" panose="020F0502020204030204" pitchFamily="34" charset="0"/>
            </a:endParaRPr>
          </a:p>
          <a:p>
            <a:pPr marL="0" indent="0" algn="just">
              <a:buNone/>
            </a:pPr>
            <a:r>
              <a:rPr lang="ru-RU" sz="2000" b="1" dirty="0">
                <a:solidFill>
                  <a:srgbClr val="FF0000"/>
                </a:solidFill>
                <a:latin typeface="Calibri" panose="020F0502020204030204" pitchFamily="34" charset="0"/>
              </a:rPr>
              <a:t>2. </a:t>
            </a:r>
            <a:r>
              <a:rPr lang="ru-RU" sz="2000" b="1" u="sng" dirty="0">
                <a:solidFill>
                  <a:srgbClr val="FF0000"/>
                </a:solidFill>
                <a:latin typeface="Calibri" panose="020F0502020204030204" pitchFamily="34" charset="0"/>
              </a:rPr>
              <a:t>ст. 195.3 ТК РФ:</a:t>
            </a:r>
            <a:r>
              <a:rPr lang="ru-RU" sz="2000" b="1" dirty="0">
                <a:solidFill>
                  <a:srgbClr val="FF0000"/>
                </a:solidFill>
                <a:latin typeface="Calibri" panose="020F0502020204030204" pitchFamily="34" charset="0"/>
              </a:rPr>
              <a:t> </a:t>
            </a:r>
            <a:r>
              <a:rPr lang="ru-RU" sz="2000" dirty="0">
                <a:latin typeface="Calibri" panose="020F0502020204030204" pitchFamily="34" charset="0"/>
              </a:rPr>
              <a:t>- </a:t>
            </a:r>
            <a:r>
              <a:rPr lang="ru-RU" sz="2000" u="sng" dirty="0">
                <a:latin typeface="Calibri" panose="020F0502020204030204" pitchFamily="34" charset="0"/>
              </a:rPr>
              <a:t>согласно которой профессиональные стандарты обязательны для применения работодателями в части требований к квалификации;</a:t>
            </a:r>
          </a:p>
          <a:p>
            <a:pPr marL="0" indent="0" algn="just">
              <a:buNone/>
            </a:pPr>
            <a:endParaRPr lang="ru-RU" sz="2000" b="1" dirty="0">
              <a:latin typeface="Calibri" panose="020F0502020204030204" pitchFamily="34" charset="0"/>
            </a:endParaRPr>
          </a:p>
          <a:p>
            <a:pPr marL="0" indent="0" algn="ctr">
              <a:buNone/>
            </a:pPr>
            <a:endParaRPr lang="ru-RU" sz="1800" dirty="0">
              <a:latin typeface="Calibri" panose="020F0502020204030204" pitchFamily="34" charset="0"/>
            </a:endParaRPr>
          </a:p>
          <a:p>
            <a:pPr marL="0" indent="0" algn="just">
              <a:buNone/>
            </a:pPr>
            <a:endParaRPr lang="ru-RU" sz="1800" dirty="0">
              <a:latin typeface="Calibri" panose="020F0502020204030204" pitchFamily="34" charset="0"/>
            </a:endParaRPr>
          </a:p>
          <a:p>
            <a:pPr marL="0" indent="0" algn="just">
              <a:buNone/>
            </a:pPr>
            <a:endParaRPr lang="ru-RU" sz="1800" dirty="0">
              <a:latin typeface="Calibri" panose="020F0502020204030204" pitchFamily="34" charset="0"/>
            </a:endParaRPr>
          </a:p>
          <a:p>
            <a:pPr marL="0" indent="0" algn="just">
              <a:buNone/>
            </a:pPr>
            <a:endParaRPr lang="ru-RU" sz="1800" dirty="0">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3694044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Проблемы практики применения – Внедрение </a:t>
            </a:r>
            <a:r>
              <a:rPr lang="ru-RU" sz="2000" b="1" dirty="0" err="1">
                <a:solidFill>
                  <a:srgbClr val="FF0000"/>
                </a:solidFill>
                <a:latin typeface="Calibri" panose="020F0502020204030204" pitchFamily="34" charset="0"/>
              </a:rPr>
              <a:t>Профстандартов</a:t>
            </a:r>
            <a:r>
              <a:rPr lang="ru-RU" sz="2000" b="1" dirty="0">
                <a:solidFill>
                  <a:srgbClr val="FF0000"/>
                </a:solidFill>
                <a:latin typeface="Calibri" panose="020F0502020204030204" pitchFamily="34" charset="0"/>
              </a:rPr>
              <a:t>:</a:t>
            </a:r>
          </a:p>
          <a:p>
            <a:pPr marL="0" indent="0" algn="ctr">
              <a:buNone/>
            </a:pPr>
            <a:r>
              <a:rPr lang="ru-RU" sz="2000" b="1" dirty="0">
                <a:latin typeface="Calibri" panose="020F0502020204030204" pitchFamily="34" charset="0"/>
              </a:rPr>
              <a:t>НПА РФ которыми следует руководствоваться при применении профессиональных стандартов:</a:t>
            </a:r>
          </a:p>
          <a:p>
            <a:pPr marL="0" indent="0" algn="just">
              <a:buNone/>
            </a:pPr>
            <a:r>
              <a:rPr lang="ru-RU" sz="2000" b="1" dirty="0">
                <a:solidFill>
                  <a:srgbClr val="0070C0"/>
                </a:solidFill>
                <a:latin typeface="Calibri" panose="020F0502020204030204" pitchFamily="34" charset="0"/>
              </a:rPr>
              <a:t>3. Постановление Правительства РФ N 584 от 27.06.2016 (далее – ПП РФ №584): </a:t>
            </a:r>
          </a:p>
          <a:p>
            <a:pPr marL="0" indent="0" algn="just">
              <a:buNone/>
            </a:pPr>
            <a:r>
              <a:rPr lang="ru-RU" sz="1800" dirty="0">
                <a:latin typeface="Calibri" panose="020F0502020204030204" pitchFamily="34" charset="0"/>
              </a:rPr>
              <a:t>	- Пунктом 1 ПП РФ N 584 установлено, что </a:t>
            </a:r>
            <a:r>
              <a:rPr lang="ru-RU" sz="1800" b="1" u="sng" dirty="0">
                <a:latin typeface="Calibri" panose="020F0502020204030204" pitchFamily="34" charset="0"/>
              </a:rPr>
              <a:t>профессиональные стандарты в части требований к квалификации применяются государственными или муниципальными учреждениями</a:t>
            </a:r>
            <a:r>
              <a:rPr lang="ru-RU" sz="1800" dirty="0">
                <a:latin typeface="Calibri" panose="020F0502020204030204" pitchFamily="34" charset="0"/>
              </a:rPr>
              <a:t> поэтапно на основе планов по организации применения профессиональных стандартов.</a:t>
            </a:r>
          </a:p>
          <a:p>
            <a:pPr marL="0" indent="0" algn="just">
              <a:buNone/>
            </a:pPr>
            <a:r>
              <a:rPr lang="ru-RU" sz="1800" dirty="0">
                <a:latin typeface="Calibri" panose="020F0502020204030204" pitchFamily="34" charset="0"/>
              </a:rPr>
              <a:t>	- Согласно пункту 2 ПП РФ N 584 реализация мероприятий планов по организации применения профессиональных стандартов должна быть завершена </a:t>
            </a:r>
            <a:r>
              <a:rPr lang="ru-RU" sz="1800" b="1" u="sng" dirty="0">
                <a:solidFill>
                  <a:schemeClr val="accent1"/>
                </a:solidFill>
                <a:latin typeface="Calibri" panose="020F0502020204030204" pitchFamily="34" charset="0"/>
              </a:rPr>
              <a:t>не позднее 1 января 2020 года.</a:t>
            </a:r>
          </a:p>
          <a:p>
            <a:pPr marL="0" indent="0" algn="just">
              <a:buNone/>
            </a:pPr>
            <a:r>
              <a:rPr lang="ru-RU" sz="1800" dirty="0">
                <a:latin typeface="Calibri" panose="020F0502020204030204" pitchFamily="34" charset="0"/>
              </a:rPr>
              <a:t>Иными словами, дата вступления в силу конкретных профессиональных стандартов (например, 1 января 2017 г.) означает, что по данным профессиональным стандартам может быть начата организация работы по их применению, а дата, указанная в постановлении N 584 (1 января 2020 г.), - это завершение организации работы по их применению.</a:t>
            </a:r>
          </a:p>
          <a:p>
            <a:pPr marL="0" indent="0" algn="just">
              <a:buNone/>
            </a:pPr>
            <a:endParaRPr lang="ru-RU" sz="1800" dirty="0">
              <a:latin typeface="Calibri" panose="020F0502020204030204" pitchFamily="34" charset="0"/>
            </a:endParaRPr>
          </a:p>
          <a:p>
            <a:pPr marL="0" indent="0" algn="just">
              <a:buNone/>
            </a:pPr>
            <a:endParaRPr lang="ru-RU" sz="1800" dirty="0">
              <a:latin typeface="Calibri" panose="020F0502020204030204" pitchFamily="34" charset="0"/>
            </a:endParaRPr>
          </a:p>
          <a:p>
            <a:pPr marL="0" indent="0" algn="just">
              <a:buNone/>
            </a:pPr>
            <a:endParaRPr lang="ru-RU" sz="1800" dirty="0">
              <a:latin typeface="Calibri" panose="020F0502020204030204" pitchFamily="34" charset="0"/>
            </a:endParaRPr>
          </a:p>
          <a:p>
            <a:pPr marL="0" indent="0" algn="just">
              <a:buNone/>
            </a:pPr>
            <a:endParaRPr lang="ru-RU" sz="1800" dirty="0">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0848407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1800" b="1" dirty="0">
                <a:latin typeface="Calibri" panose="020F0502020204030204" pitchFamily="34" charset="0"/>
              </a:rPr>
              <a:t> </a:t>
            </a:r>
            <a:r>
              <a:rPr lang="ru-RU" sz="1800" b="1" dirty="0">
                <a:solidFill>
                  <a:srgbClr val="FF0000"/>
                </a:solidFill>
                <a:latin typeface="Calibri" panose="020F0502020204030204" pitchFamily="34" charset="0"/>
              </a:rPr>
              <a:t>Проблемы практики применения – Внедрение </a:t>
            </a:r>
            <a:r>
              <a:rPr lang="ru-RU" sz="1800" b="1" dirty="0" err="1">
                <a:solidFill>
                  <a:srgbClr val="FF0000"/>
                </a:solidFill>
                <a:latin typeface="Calibri" panose="020F0502020204030204" pitchFamily="34" charset="0"/>
              </a:rPr>
              <a:t>Профстандартов</a:t>
            </a:r>
            <a:r>
              <a:rPr lang="ru-RU" sz="1800" b="1" dirty="0">
                <a:solidFill>
                  <a:srgbClr val="FF0000"/>
                </a:solidFill>
                <a:latin typeface="Calibri" panose="020F0502020204030204" pitchFamily="34" charset="0"/>
              </a:rPr>
              <a:t>:</a:t>
            </a:r>
          </a:p>
          <a:p>
            <a:pPr marL="0" indent="0" algn="ctr">
              <a:buNone/>
            </a:pPr>
            <a:r>
              <a:rPr lang="ru-RU" sz="1800" b="1" dirty="0">
                <a:solidFill>
                  <a:srgbClr val="0070C0"/>
                </a:solidFill>
                <a:latin typeface="Calibri" panose="020F0502020204030204" pitchFamily="34" charset="0"/>
              </a:rPr>
              <a:t>Приказ Минтруда России от 10.09.2015 N 625н "Об утверждении профессионального стандарта "Специалист в сфере закупок» стал обязательным для всех классов:</a:t>
            </a:r>
          </a:p>
          <a:p>
            <a:pPr marL="0" indent="0" algn="just">
              <a:buNone/>
            </a:pPr>
            <a:r>
              <a:rPr lang="ru-RU" sz="1800" b="1" dirty="0">
                <a:latin typeface="Calibri" panose="020F0502020204030204" pitchFamily="34" charset="0"/>
              </a:rPr>
              <a:t>Все специалисты согласно выполняемых трудовых функций поделились на классы:</a:t>
            </a:r>
          </a:p>
          <a:p>
            <a:pPr marL="0" indent="0" algn="just">
              <a:buNone/>
            </a:pPr>
            <a:r>
              <a:rPr lang="ru-RU" sz="1800" b="1" dirty="0">
                <a:latin typeface="Calibri" panose="020F0502020204030204" pitchFamily="34" charset="0"/>
              </a:rPr>
              <a:t>1. Обеспечение закупок – </a:t>
            </a:r>
            <a:r>
              <a:rPr lang="ru-RU" sz="1800" b="1" dirty="0">
                <a:solidFill>
                  <a:srgbClr val="FF0000"/>
                </a:solidFill>
                <a:latin typeface="Calibri" panose="020F0502020204030204" pitchFamily="34" charset="0"/>
              </a:rPr>
              <a:t>обязателен с 01.01.2017 года</a:t>
            </a:r>
          </a:p>
          <a:p>
            <a:pPr marL="0" indent="0" algn="just">
              <a:buNone/>
            </a:pPr>
            <a:r>
              <a:rPr lang="ru-RU" sz="1800" b="1" dirty="0">
                <a:latin typeface="Calibri" panose="020F0502020204030204" pitchFamily="34" charset="0"/>
              </a:rPr>
              <a:t>2. Осуществление закупок – </a:t>
            </a:r>
            <a:r>
              <a:rPr lang="ru-RU" sz="1800" b="1" dirty="0">
                <a:solidFill>
                  <a:srgbClr val="FF0000"/>
                </a:solidFill>
                <a:latin typeface="Calibri" panose="020F0502020204030204" pitchFamily="34" charset="0"/>
              </a:rPr>
              <a:t>обязателен с 01.01.2017 года</a:t>
            </a:r>
          </a:p>
          <a:p>
            <a:pPr marL="0" indent="0" algn="just">
              <a:buNone/>
            </a:pPr>
            <a:r>
              <a:rPr lang="ru-RU" sz="1800" b="1" dirty="0">
                <a:latin typeface="Calibri" panose="020F0502020204030204" pitchFamily="34" charset="0"/>
              </a:rPr>
              <a:t>3. Экспертиза результатов закупок, приемка контракта - </a:t>
            </a:r>
            <a:r>
              <a:rPr lang="ru-RU" sz="1800" b="1" dirty="0">
                <a:solidFill>
                  <a:srgbClr val="FF0000"/>
                </a:solidFill>
                <a:latin typeface="Calibri" panose="020F0502020204030204" pitchFamily="34" charset="0"/>
              </a:rPr>
              <a:t>обязателен с 01.01.2020 года</a:t>
            </a:r>
          </a:p>
          <a:p>
            <a:pPr marL="0" indent="0" algn="just">
              <a:buNone/>
            </a:pPr>
            <a:r>
              <a:rPr lang="ru-RU" sz="1800" b="1" dirty="0">
                <a:latin typeface="Calibri" panose="020F0502020204030204" pitchFamily="34" charset="0"/>
              </a:rPr>
              <a:t>4. Контроль в сфере закупок - </a:t>
            </a:r>
            <a:r>
              <a:rPr lang="ru-RU" sz="1800" b="1" dirty="0">
                <a:solidFill>
                  <a:srgbClr val="FF0000"/>
                </a:solidFill>
                <a:latin typeface="Calibri" panose="020F0502020204030204" pitchFamily="34" charset="0"/>
              </a:rPr>
              <a:t>обязателен с 01.01.2020 года </a:t>
            </a:r>
            <a:r>
              <a:rPr lang="ru-RU" sz="1800" b="1" u="sng" dirty="0">
                <a:solidFill>
                  <a:srgbClr val="FF0000"/>
                </a:solidFill>
                <a:latin typeface="Calibri" panose="020F0502020204030204" pitchFamily="34" charset="0"/>
              </a:rPr>
              <a:t>(все члены комиссии!!!)</a:t>
            </a:r>
          </a:p>
          <a:p>
            <a:pPr marL="0" indent="0" algn="ctr">
              <a:buNone/>
            </a:pPr>
            <a:r>
              <a:rPr lang="ru-RU" sz="1800" b="1" u="sng" dirty="0">
                <a:solidFill>
                  <a:schemeClr val="accent1"/>
                </a:solidFill>
                <a:latin typeface="Calibri" panose="020F0502020204030204" pitchFamily="34" charset="0"/>
              </a:rPr>
              <a:t>Требования:</a:t>
            </a:r>
          </a:p>
          <a:p>
            <a:pPr marL="0" indent="0" algn="just">
              <a:buNone/>
            </a:pPr>
            <a:r>
              <a:rPr lang="ru-RU" sz="1800" b="1" dirty="0">
                <a:latin typeface="Calibri" panose="020F0502020204030204" pitchFamily="34" charset="0"/>
              </a:rPr>
              <a:t>Высшее образование - </a:t>
            </a:r>
            <a:r>
              <a:rPr lang="ru-RU" sz="1800" b="1" dirty="0" err="1">
                <a:latin typeface="Calibri" panose="020F0502020204030204" pitchFamily="34" charset="0"/>
              </a:rPr>
              <a:t>бакалавриат</a:t>
            </a:r>
            <a:endParaRPr lang="ru-RU" sz="1800" b="1" dirty="0">
              <a:latin typeface="Calibri" panose="020F0502020204030204" pitchFamily="34" charset="0"/>
            </a:endParaRPr>
          </a:p>
          <a:p>
            <a:pPr marL="0" indent="0" algn="just">
              <a:buNone/>
            </a:pPr>
            <a:r>
              <a:rPr lang="ru-RU" sz="1800" b="1" dirty="0">
                <a:latin typeface="Calibri" panose="020F0502020204030204" pitchFamily="34" charset="0"/>
              </a:rPr>
              <a:t>Дополнительное профессиональное образование - программы повышения квалификации/или программы профессиональной переподготовки в сфере закупок</a:t>
            </a:r>
          </a:p>
          <a:p>
            <a:pPr marL="0" indent="0" algn="just">
              <a:buNone/>
            </a:pPr>
            <a:endParaRPr lang="ru-RU" sz="1800" b="1" dirty="0">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1896594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lnSpcReduction="10000"/>
          </a:bodyPr>
          <a:lstStyle/>
          <a:p>
            <a:pPr marL="0" indent="0" algn="ctr">
              <a:buNone/>
            </a:pPr>
            <a:r>
              <a:rPr lang="ru-RU" sz="1800" b="1" dirty="0">
                <a:solidFill>
                  <a:srgbClr val="FF0000"/>
                </a:solidFill>
                <a:latin typeface="Calibri" panose="020F0502020204030204" pitchFamily="34" charset="0"/>
              </a:rPr>
              <a:t>Проблемы практики применения – Внедрение </a:t>
            </a:r>
            <a:r>
              <a:rPr lang="ru-RU" sz="1800" b="1" dirty="0" err="1">
                <a:solidFill>
                  <a:srgbClr val="FF0000"/>
                </a:solidFill>
                <a:latin typeface="Calibri" panose="020F0502020204030204" pitchFamily="34" charset="0"/>
              </a:rPr>
              <a:t>Профстандартов</a:t>
            </a:r>
            <a:r>
              <a:rPr lang="ru-RU" sz="1800" b="1" dirty="0">
                <a:solidFill>
                  <a:srgbClr val="FF0000"/>
                </a:solidFill>
                <a:latin typeface="Calibri" panose="020F0502020204030204" pitchFamily="34" charset="0"/>
              </a:rPr>
              <a:t>:</a:t>
            </a:r>
            <a:r>
              <a:rPr lang="ru-RU" sz="1800" b="1" dirty="0">
                <a:latin typeface="Calibri" panose="020F0502020204030204" pitchFamily="34" charset="0"/>
              </a:rPr>
              <a:t> </a:t>
            </a:r>
          </a:p>
          <a:p>
            <a:pPr marL="0" indent="0" algn="ctr">
              <a:buNone/>
            </a:pPr>
            <a:r>
              <a:rPr lang="ru-RU" sz="2000" b="1" dirty="0">
                <a:latin typeface="Calibri" panose="020F0502020204030204" pitchFamily="34" charset="0"/>
              </a:rPr>
              <a:t>Федеральный закон от 29.12.2012 N 273-ФЗ "Об образовании в Российской Федерации» ст. 76:</a:t>
            </a:r>
          </a:p>
          <a:p>
            <a:pPr algn="just">
              <a:buAutoNum type="arabicPeriod"/>
            </a:pPr>
            <a:r>
              <a:rPr lang="ru-RU" sz="2000" dirty="0">
                <a:latin typeface="Calibri" panose="020F0502020204030204" pitchFamily="34" charset="0"/>
              </a:rPr>
              <a:t>Дополнительное профессиональное образование осуществляется посредством реализации дополнительных профессиональных программ (</a:t>
            </a:r>
            <a:r>
              <a:rPr lang="ru-RU" sz="2000" b="1" dirty="0">
                <a:latin typeface="Calibri" panose="020F0502020204030204" pitchFamily="34" charset="0"/>
              </a:rPr>
              <a:t>программ повышения квалификации и программ профессиональной переподготовки</a:t>
            </a:r>
            <a:r>
              <a:rPr lang="ru-RU" sz="2000" dirty="0">
                <a:latin typeface="Calibri" panose="020F0502020204030204" pitchFamily="34" charset="0"/>
              </a:rPr>
              <a:t>).</a:t>
            </a:r>
          </a:p>
          <a:p>
            <a:pPr algn="just">
              <a:buAutoNum type="arabicPeriod"/>
            </a:pPr>
            <a:endParaRPr lang="ru-RU" sz="2000" dirty="0">
              <a:latin typeface="Calibri" panose="020F0502020204030204" pitchFamily="34" charset="0"/>
            </a:endParaRPr>
          </a:p>
          <a:p>
            <a:pPr algn="just">
              <a:buAutoNum type="arabicPeriod"/>
            </a:pPr>
            <a:r>
              <a:rPr lang="ru-RU" sz="2000" dirty="0">
                <a:latin typeface="Calibri" panose="020F0502020204030204" pitchFamily="34" charset="0"/>
              </a:rPr>
              <a:t> </a:t>
            </a:r>
            <a:r>
              <a:rPr lang="ru-RU" sz="2000" b="1" u="sng" dirty="0">
                <a:solidFill>
                  <a:srgbClr val="FF0000"/>
                </a:solidFill>
                <a:latin typeface="Calibri" panose="020F0502020204030204" pitchFamily="34" charset="0"/>
              </a:rPr>
              <a:t>Программа повышения квалификации направлена на совершенствование </a:t>
            </a:r>
            <a:r>
              <a:rPr lang="ru-RU" sz="2000" dirty="0">
                <a:latin typeface="Calibri" panose="020F0502020204030204" pitchFamily="34" charset="0"/>
              </a:rPr>
              <a:t>и (или) получение новой компетенции, необходимой для профессиональной деятельности, и (или) </a:t>
            </a:r>
            <a:r>
              <a:rPr lang="ru-RU" sz="2000" b="1" u="sng" dirty="0">
                <a:solidFill>
                  <a:srgbClr val="FF0000"/>
                </a:solidFill>
                <a:latin typeface="Calibri" panose="020F0502020204030204" pitchFamily="34" charset="0"/>
              </a:rPr>
              <a:t>повышение профессионального уровня в рамках имеющейся квалификации</a:t>
            </a:r>
            <a:r>
              <a:rPr lang="ru-RU" sz="2000" dirty="0">
                <a:solidFill>
                  <a:srgbClr val="FF0000"/>
                </a:solidFill>
                <a:latin typeface="Calibri" panose="020F0502020204030204" pitchFamily="34" charset="0"/>
              </a:rPr>
              <a:t>.</a:t>
            </a:r>
          </a:p>
          <a:p>
            <a:pPr marL="0" indent="0" algn="just">
              <a:buNone/>
            </a:pPr>
            <a:r>
              <a:rPr lang="ru-RU" sz="2000" dirty="0">
                <a:solidFill>
                  <a:srgbClr val="FF0000"/>
                </a:solidFill>
                <a:latin typeface="Calibri" panose="020F0502020204030204" pitchFamily="34" charset="0"/>
              </a:rPr>
              <a:t>	</a:t>
            </a:r>
            <a:r>
              <a:rPr lang="ru-RU" sz="2000" b="1" dirty="0">
                <a:solidFill>
                  <a:schemeClr val="accent1"/>
                </a:solidFill>
                <a:latin typeface="Calibri" panose="020F0502020204030204" pitchFamily="34" charset="0"/>
              </a:rPr>
              <a:t>от 16 </a:t>
            </a:r>
            <a:r>
              <a:rPr lang="ru-RU" sz="2000" b="1" dirty="0" err="1">
                <a:solidFill>
                  <a:schemeClr val="accent1"/>
                </a:solidFill>
                <a:latin typeface="Calibri" panose="020F0502020204030204" pitchFamily="34" charset="0"/>
              </a:rPr>
              <a:t>ак</a:t>
            </a:r>
            <a:r>
              <a:rPr lang="ru-RU" sz="2000" b="1" dirty="0">
                <a:solidFill>
                  <a:schemeClr val="accent1"/>
                </a:solidFill>
                <a:latin typeface="Calibri" panose="020F0502020204030204" pitchFamily="34" charset="0"/>
              </a:rPr>
              <a:t>. часов – удостоверение о повышении квалификации</a:t>
            </a:r>
          </a:p>
          <a:p>
            <a:pPr marL="0" indent="0" algn="just">
              <a:buNone/>
            </a:pPr>
            <a:r>
              <a:rPr lang="ru-RU" sz="2000" dirty="0">
                <a:latin typeface="Calibri" panose="020F0502020204030204" pitchFamily="34" charset="0"/>
              </a:rPr>
              <a:t>3. </a:t>
            </a:r>
            <a:r>
              <a:rPr lang="ru-RU" sz="2000" b="1" u="sng" dirty="0">
                <a:solidFill>
                  <a:srgbClr val="FF0000"/>
                </a:solidFill>
                <a:latin typeface="Calibri" panose="020F0502020204030204" pitchFamily="34" charset="0"/>
              </a:rPr>
              <a:t>Программа профессиональной переподготовки направлена </a:t>
            </a:r>
            <a:r>
              <a:rPr lang="ru-RU" sz="2000" dirty="0">
                <a:latin typeface="Calibri" panose="020F0502020204030204" pitchFamily="34" charset="0"/>
              </a:rPr>
              <a:t>на получение компетенции, необходимой для выполнения нового вида профессиональной деятельности</a:t>
            </a:r>
            <a:r>
              <a:rPr lang="ru-RU" sz="2000" b="1" dirty="0">
                <a:latin typeface="Calibri" panose="020F0502020204030204" pitchFamily="34" charset="0"/>
              </a:rPr>
              <a:t>, </a:t>
            </a:r>
            <a:r>
              <a:rPr lang="ru-RU" sz="2000" b="1" u="sng" dirty="0">
                <a:solidFill>
                  <a:srgbClr val="FF0000"/>
                </a:solidFill>
                <a:latin typeface="Calibri" panose="020F0502020204030204" pitchFamily="34" charset="0"/>
              </a:rPr>
              <a:t>приобретение новой квалификации</a:t>
            </a:r>
            <a:r>
              <a:rPr lang="ru-RU" sz="2000" b="1" dirty="0">
                <a:latin typeface="Calibri" panose="020F0502020204030204" pitchFamily="34" charset="0"/>
              </a:rPr>
              <a:t>.</a:t>
            </a:r>
          </a:p>
          <a:p>
            <a:pPr marL="0" indent="0" algn="just">
              <a:buNone/>
            </a:pPr>
            <a:r>
              <a:rPr lang="ru-RU" sz="1800" b="1" dirty="0">
                <a:latin typeface="Calibri" panose="020F0502020204030204" pitchFamily="34" charset="0"/>
              </a:rPr>
              <a:t>	</a:t>
            </a:r>
            <a:r>
              <a:rPr lang="ru-RU" sz="2000" b="1" dirty="0">
                <a:solidFill>
                  <a:schemeClr val="accent1"/>
                </a:solidFill>
                <a:latin typeface="Calibri" panose="020F0502020204030204" pitchFamily="34" charset="0"/>
              </a:rPr>
              <a:t>от 250 </a:t>
            </a:r>
            <a:r>
              <a:rPr lang="ru-RU" sz="2000" b="1" dirty="0" err="1">
                <a:solidFill>
                  <a:schemeClr val="accent1"/>
                </a:solidFill>
                <a:latin typeface="Calibri" panose="020F0502020204030204" pitchFamily="34" charset="0"/>
              </a:rPr>
              <a:t>ак</a:t>
            </a:r>
            <a:r>
              <a:rPr lang="ru-RU" sz="2000" b="1" dirty="0">
                <a:solidFill>
                  <a:schemeClr val="accent1"/>
                </a:solidFill>
                <a:latin typeface="Calibri" panose="020F0502020204030204" pitchFamily="34" charset="0"/>
              </a:rPr>
              <a:t>. часов – диплом с присвоением квалификации</a:t>
            </a:r>
          </a:p>
          <a:p>
            <a:pPr marL="0" indent="0" algn="just">
              <a:buNone/>
            </a:pPr>
            <a:endParaRPr lang="ru-RU" sz="1800" b="1" dirty="0">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5154531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47528" y="1124746"/>
            <a:ext cx="8686800" cy="5544615"/>
          </a:xfrm>
        </p:spPr>
        <p:txBody>
          <a:bodyPr>
            <a:normAutofit/>
          </a:bodyPr>
          <a:lstStyle/>
          <a:p>
            <a:pPr marL="0" indent="0" algn="ctr">
              <a:buNone/>
            </a:pPr>
            <a:r>
              <a:rPr lang="ru-RU" sz="2400" b="1" dirty="0"/>
              <a:t>Кто может быть КУ или членом КС?</a:t>
            </a:r>
            <a:endParaRPr lang="ru-RU" sz="2400" b="1" dirty="0">
              <a:solidFill>
                <a:srgbClr val="FF0000"/>
              </a:solidFill>
            </a:endParaRPr>
          </a:p>
          <a:p>
            <a:pPr marL="0" indent="0" algn="ctr">
              <a:buNone/>
            </a:pPr>
            <a:r>
              <a:rPr lang="ru-RU" sz="2400" b="1" dirty="0">
                <a:solidFill>
                  <a:srgbClr val="FF0000"/>
                </a:solidFill>
              </a:rPr>
              <a:t>ВЫВОД:</a:t>
            </a:r>
          </a:p>
          <a:p>
            <a:pPr marL="0" indent="0" algn="just">
              <a:buNone/>
            </a:pPr>
            <a:r>
              <a:rPr lang="ru-RU" sz="2000" b="1" dirty="0"/>
              <a:t>Обязательное наличие дополнительного образования в сфере закупок в виде программ профессиональной переподготовки </a:t>
            </a:r>
            <a:r>
              <a:rPr lang="ru-RU" sz="2000" b="1" dirty="0">
                <a:solidFill>
                  <a:srgbClr val="FF0000"/>
                </a:solidFill>
              </a:rPr>
              <a:t>(в случае отсутствия присвоенной квалификации – Специалист в сфере закупок)</a:t>
            </a:r>
            <a:r>
              <a:rPr lang="ru-RU" sz="2000" b="1" dirty="0"/>
              <a:t>  для контрактных управляющих, членов контрактных служб вне зависимости наличия у заказчиков уполномоченного органа.</a:t>
            </a:r>
          </a:p>
          <a:p>
            <a:pPr marL="0" indent="0" algn="ctr">
              <a:buNone/>
            </a:pPr>
            <a:r>
              <a:rPr lang="ru-RU" sz="4000" b="1" dirty="0">
                <a:solidFill>
                  <a:srgbClr val="00B0F0"/>
                </a:solidFill>
              </a:rPr>
              <a:t>+</a:t>
            </a:r>
          </a:p>
          <a:p>
            <a:pPr marL="0" indent="0" algn="ctr">
              <a:buNone/>
            </a:pPr>
            <a:r>
              <a:rPr lang="ru-RU" sz="2000" b="1" dirty="0">
                <a:solidFill>
                  <a:srgbClr val="00B0F0"/>
                </a:solidFill>
              </a:rPr>
              <a:t> ОБРАТИТЕ ВНИМАНИЕ!!! НОВЫЕ ТРЕБОВАНИЯ ПО УКАЗУ ПРЕЗИДЕНТА РФ №478 от 16.08.2021 ГОДА!!! Специалисты по закупкам должны быть обучены также по программам ДПО в области противодействия коррупции!!!</a:t>
            </a:r>
          </a:p>
          <a:p>
            <a:pPr marL="0" indent="0" algn="ctr">
              <a:buNone/>
            </a:pPr>
            <a:endParaRPr lang="ru-RU" sz="2000" b="1" dirty="0">
              <a:solidFill>
                <a:srgbClr val="00B0F0"/>
              </a:solidFill>
            </a:endParaRPr>
          </a:p>
          <a:p>
            <a:pPr marL="0" indent="0" algn="just">
              <a:buNone/>
            </a:pPr>
            <a:endParaRPr lang="ru-RU" sz="2000" b="1" dirty="0">
              <a:solidFill>
                <a:srgbClr val="00B0F0"/>
              </a:solidFill>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8463999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47528" y="1124746"/>
            <a:ext cx="8686800" cy="5544615"/>
          </a:xfrm>
        </p:spPr>
        <p:txBody>
          <a:bodyPr>
            <a:normAutofit/>
          </a:bodyPr>
          <a:lstStyle/>
          <a:p>
            <a:pPr marL="0" indent="0" algn="ctr">
              <a:buNone/>
            </a:pPr>
            <a:r>
              <a:rPr lang="ru-RU" sz="1800" b="1" dirty="0">
                <a:solidFill>
                  <a:srgbClr val="00B0F0"/>
                </a:solidFill>
              </a:rPr>
              <a:t>НОВЫЕ ТРЕБОВАНИЯ ПО УКАЗУ ПРЕЗИДЕНТА РФ №478 от 16.08.2021 ГОДА</a:t>
            </a:r>
          </a:p>
          <a:p>
            <a:pPr marL="0" indent="0" algn="just">
              <a:buNone/>
            </a:pPr>
            <a:r>
              <a:rPr lang="ru-RU" sz="1800" b="1" dirty="0"/>
              <a:t>руководителям федеральных государственных органов, высшим должностным лицам (руководителям высших исполнительных органов государственной власти) субъектов Российской Федерации, Председателю Центрального банка Российской Федерации, руководителям органов местного самоуправления и главам муниципальных образований, руководителям государственных внебюджетных фондов, государственных корпораций (компаний), публично-правовых компаний и организаций, созданных для выполнения задач, поставленных перед федеральными государственными органами, в соответствии со своей компетенцией обеспечить: </a:t>
            </a:r>
          </a:p>
          <a:p>
            <a:pPr marL="0" indent="0" algn="just">
              <a:buNone/>
            </a:pPr>
            <a:r>
              <a:rPr lang="ru-RU" sz="1800" b="1" u="sng" dirty="0">
                <a:solidFill>
                  <a:srgbClr val="0070C0"/>
                </a:solidFill>
              </a:rPr>
              <a:t>обучение по дополнительным профессиональным программам в области противодействия коррупции государственных (муниципальных) служащих, работников, в должностные обязанности которых входит участие в проведении закупок товаров, работ, услуг для обеспечения государственных (муниципальных) нужд</a:t>
            </a:r>
          </a:p>
          <a:p>
            <a:pPr marL="0" indent="0" algn="just">
              <a:buNone/>
            </a:pPr>
            <a:r>
              <a:rPr lang="ru-RU" sz="1800" b="1" dirty="0">
                <a:solidFill>
                  <a:srgbClr val="FF0000"/>
                </a:solidFill>
              </a:rPr>
              <a:t>Доклад о результатах исполнения настоящего пункта представить до 1 февраля 2022 года, в Министерство труда и социальной защиты Российской Федерации!!!</a:t>
            </a:r>
          </a:p>
          <a:p>
            <a:pPr marL="0" indent="0" algn="ctr">
              <a:buNone/>
            </a:pPr>
            <a:endParaRPr lang="ru-RU" sz="2000" b="1" dirty="0">
              <a:solidFill>
                <a:srgbClr val="00B0F0"/>
              </a:solidFill>
            </a:endParaRPr>
          </a:p>
          <a:p>
            <a:pPr marL="0" indent="0" algn="just">
              <a:buNone/>
            </a:pPr>
            <a:endParaRPr lang="ru-RU" sz="2000" b="1" dirty="0">
              <a:solidFill>
                <a:srgbClr val="00B0F0"/>
              </a:solidFill>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537307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749669" y="1124746"/>
            <a:ext cx="8765931"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800" b="1" dirty="0">
                <a:latin typeface="Calibri" panose="020F0502020204030204" pitchFamily="34" charset="0"/>
              </a:rPr>
              <a:t>3. </a:t>
            </a:r>
            <a:r>
              <a:rPr lang="ru-RU" sz="1800" b="1" u="sng" dirty="0">
                <a:latin typeface="Calibri" panose="020F0502020204030204" pitchFamily="34" charset="0"/>
              </a:rPr>
              <a:t>В статье 3 появилось новое понятие:</a:t>
            </a:r>
          </a:p>
          <a:p>
            <a:pPr marL="0" indent="0" algn="just">
              <a:buNone/>
            </a:pPr>
            <a:r>
              <a:rPr lang="ru-RU" sz="1800" b="1" dirty="0">
                <a:latin typeface="Calibri" panose="020F0502020204030204" pitchFamily="34" charset="0"/>
              </a:rPr>
              <a:t>8.4) </a:t>
            </a:r>
            <a:r>
              <a:rPr lang="ru-RU" sz="1800" b="1" u="sng" dirty="0">
                <a:solidFill>
                  <a:srgbClr val="0070C0"/>
                </a:solidFill>
                <a:latin typeface="Calibri" panose="020F0502020204030204" pitchFamily="34" charset="0"/>
              </a:rPr>
              <a:t>отдельный этап исполнения контракта </a:t>
            </a:r>
            <a:r>
              <a:rPr lang="ru-RU" sz="1800" b="1" dirty="0">
                <a:latin typeface="Calibri" panose="020F0502020204030204" pitchFamily="34" charset="0"/>
              </a:rPr>
              <a:t>- часть обязательства поставщика (подрядчика, исполнителя), в отношении которого контрактом установлена обязанность заказчика обеспечить приемку (с оформлением в соответствии с настоящим Федеральным законом документа о приемке) и оплату поставленного товара, выполненной работы, оказанной услуги;";</a:t>
            </a:r>
          </a:p>
          <a:p>
            <a:pPr marL="0" indent="0" algn="just">
              <a:buNone/>
            </a:pPr>
            <a:endParaRPr lang="ru-RU" sz="1800" b="1" dirty="0">
              <a:latin typeface="Calibri" panose="020F0502020204030204" pitchFamily="34" charset="0"/>
            </a:endParaRPr>
          </a:p>
          <a:p>
            <a:pPr marL="0" indent="0" algn="just">
              <a:buNone/>
            </a:pPr>
            <a:r>
              <a:rPr lang="ru-RU" sz="1800" b="1" dirty="0">
                <a:latin typeface="Calibri" panose="020F0502020204030204" pitchFamily="34" charset="0"/>
              </a:rPr>
              <a:t>4. В части 3 статьи 4 – </a:t>
            </a:r>
            <a:r>
              <a:rPr lang="ru-RU" sz="1800" b="1" strike="sngStrike" dirty="0">
                <a:solidFill>
                  <a:srgbClr val="FF0000"/>
                </a:solidFill>
                <a:latin typeface="Calibri" panose="020F0502020204030204" pitchFamily="34" charset="0"/>
              </a:rPr>
              <a:t>банковская гарантия </a:t>
            </a:r>
            <a:r>
              <a:rPr lang="ru-RU" sz="1800" b="1" dirty="0">
                <a:latin typeface="Calibri" panose="020F0502020204030204" pitchFamily="34" charset="0"/>
              </a:rPr>
              <a:t>– независимая гарантия.</a:t>
            </a:r>
          </a:p>
          <a:p>
            <a:pPr marL="0" indent="0" algn="just">
              <a:buNone/>
            </a:pPr>
            <a:endParaRPr lang="ru-RU" sz="1800" b="1" dirty="0">
              <a:latin typeface="Calibri" panose="020F0502020204030204" pitchFamily="34" charset="0"/>
            </a:endParaRPr>
          </a:p>
          <a:p>
            <a:pPr marL="0" indent="0" algn="just">
              <a:buNone/>
            </a:pPr>
            <a:endParaRPr lang="ru-RU" sz="1800" dirty="0">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6468313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1800" b="1" dirty="0">
                <a:solidFill>
                  <a:srgbClr val="FF0000"/>
                </a:solidFill>
                <a:latin typeface="Calibri" panose="020F0502020204030204" pitchFamily="34" charset="0"/>
              </a:rPr>
              <a:t>Практика применения:</a:t>
            </a:r>
          </a:p>
          <a:p>
            <a:pPr marL="0" indent="0" algn="ctr">
              <a:buNone/>
            </a:pPr>
            <a:r>
              <a:rPr lang="ru-RU" sz="1800" b="1" dirty="0">
                <a:solidFill>
                  <a:srgbClr val="0070C0"/>
                </a:solidFill>
                <a:latin typeface="Calibri" panose="020F0502020204030204" pitchFamily="34" charset="0"/>
              </a:rPr>
              <a:t>Какие убытки может взыскать участник </a:t>
            </a:r>
            <a:r>
              <a:rPr lang="ru-RU" sz="1800" b="1" dirty="0" err="1">
                <a:solidFill>
                  <a:srgbClr val="0070C0"/>
                </a:solidFill>
                <a:latin typeface="Calibri" panose="020F0502020204030204" pitchFamily="34" charset="0"/>
              </a:rPr>
              <a:t>госзакупки</a:t>
            </a:r>
            <a:r>
              <a:rPr lang="ru-RU" sz="1800" b="1" dirty="0">
                <a:solidFill>
                  <a:srgbClr val="0070C0"/>
                </a:solidFill>
                <a:latin typeface="Calibri" panose="020F0502020204030204" pitchFamily="34" charset="0"/>
              </a:rPr>
              <a:t>, если обжалование документации обоснованно:</a:t>
            </a:r>
          </a:p>
          <a:p>
            <a:pPr marL="0" indent="0" algn="just">
              <a:buNone/>
            </a:pPr>
            <a:r>
              <a:rPr lang="ru-RU" sz="1800" b="1" dirty="0">
                <a:latin typeface="Calibri" panose="020F0502020204030204" pitchFamily="34" charset="0"/>
              </a:rPr>
              <a:t>Участник подал заявку и пожаловался на нарушения документации. </a:t>
            </a:r>
          </a:p>
          <a:p>
            <a:pPr marL="0" indent="0" algn="just">
              <a:buNone/>
            </a:pPr>
            <a:r>
              <a:rPr lang="ru-RU" sz="1800" b="1" dirty="0">
                <a:latin typeface="Calibri" panose="020F0502020204030204" pitchFamily="34" charset="0"/>
              </a:rPr>
              <a:t>Контролеры это подтвердили.</a:t>
            </a:r>
          </a:p>
          <a:p>
            <a:pPr marL="0" indent="0" algn="just">
              <a:buNone/>
            </a:pPr>
            <a:r>
              <a:rPr lang="ru-RU" sz="1800" b="1" dirty="0">
                <a:latin typeface="Calibri" panose="020F0502020204030204" pitchFamily="34" charset="0"/>
              </a:rPr>
              <a:t> Участник обратился в суд, чтобы возместить убытки.</a:t>
            </a:r>
          </a:p>
          <a:p>
            <a:pPr marL="0" indent="0" algn="just">
              <a:buNone/>
            </a:pPr>
            <a:r>
              <a:rPr lang="ru-RU" sz="1800" b="1" u="sng" dirty="0">
                <a:solidFill>
                  <a:srgbClr val="00B050"/>
                </a:solidFill>
                <a:latin typeface="Calibri" panose="020F0502020204030204" pitchFamily="34" charset="0"/>
              </a:rPr>
              <a:t>С заказчика взыскали: </a:t>
            </a:r>
          </a:p>
          <a:p>
            <a:pPr algn="just">
              <a:buFontTx/>
              <a:buChar char="-"/>
            </a:pPr>
            <a:r>
              <a:rPr lang="ru-RU" sz="1800" b="1" dirty="0">
                <a:latin typeface="Calibri" panose="020F0502020204030204" pitchFamily="34" charset="0"/>
              </a:rPr>
              <a:t>стоимость </a:t>
            </a:r>
            <a:r>
              <a:rPr lang="ru-RU" sz="1800" b="1" dirty="0" err="1">
                <a:latin typeface="Calibri" panose="020F0502020204030204" pitchFamily="34" charset="0"/>
              </a:rPr>
              <a:t>юруслуг</a:t>
            </a:r>
            <a:r>
              <a:rPr lang="ru-RU" sz="1800" b="1" dirty="0">
                <a:latin typeface="Calibri" panose="020F0502020204030204" pitchFamily="34" charset="0"/>
              </a:rPr>
              <a:t> по составлению и подаче жалобы, а также по представительству в ведомстве;</a:t>
            </a:r>
          </a:p>
          <a:p>
            <a:pPr algn="just">
              <a:buFontTx/>
              <a:buChar char="-"/>
            </a:pPr>
            <a:r>
              <a:rPr lang="ru-RU" sz="1800" b="1" dirty="0">
                <a:latin typeface="Calibri" panose="020F0502020204030204" pitchFamily="34" charset="0"/>
              </a:rPr>
              <a:t>расходы на представителя в суде.</a:t>
            </a:r>
          </a:p>
          <a:p>
            <a:pPr marL="0" indent="0" algn="just">
              <a:buNone/>
            </a:pPr>
            <a:r>
              <a:rPr lang="ru-RU" sz="1800" b="1" u="sng" dirty="0">
                <a:latin typeface="Calibri" panose="020F0502020204030204" pitchFamily="34" charset="0"/>
              </a:rPr>
              <a:t>Суды указали: </a:t>
            </a:r>
            <a:r>
              <a:rPr lang="ru-RU" sz="1800" b="1" dirty="0">
                <a:latin typeface="Calibri" panose="020F0502020204030204" pitchFamily="34" charset="0"/>
              </a:rPr>
              <a:t>расходы доказаны договором и документами об оплате, убытки участника зависят от действий заказчика. </a:t>
            </a:r>
          </a:p>
          <a:p>
            <a:pPr marL="0" indent="0" algn="just">
              <a:buNone/>
            </a:pPr>
            <a:r>
              <a:rPr lang="ru-RU" sz="1800" b="1" dirty="0">
                <a:latin typeface="Calibri" panose="020F0502020204030204" pitchFamily="34" charset="0"/>
              </a:rPr>
              <a:t>Они бы не возникли без нарушения Закона N 44-ФЗ.</a:t>
            </a:r>
          </a:p>
          <a:p>
            <a:pPr marL="0" indent="0" algn="just">
              <a:buNone/>
            </a:pPr>
            <a:r>
              <a:rPr lang="ru-RU" sz="1800" b="1" dirty="0">
                <a:solidFill>
                  <a:srgbClr val="0070C0"/>
                </a:solidFill>
                <a:latin typeface="Calibri" panose="020F0502020204030204" pitchFamily="34" charset="0"/>
              </a:rPr>
              <a:t>Если нарушения документации не повлияли на результаты закупки, суды убытки могут не взыскать. </a:t>
            </a:r>
            <a:r>
              <a:rPr lang="ru-RU" sz="1800" b="1" dirty="0">
                <a:latin typeface="Calibri" panose="020F0502020204030204" pitchFamily="34" charset="0"/>
              </a:rPr>
              <a:t>	                                                                                                    </a:t>
            </a:r>
          </a:p>
          <a:p>
            <a:pPr marL="0" indent="0" algn="just">
              <a:buNone/>
            </a:pPr>
            <a:r>
              <a:rPr lang="ru-RU" sz="1800" b="1" dirty="0">
                <a:latin typeface="Calibri" panose="020F0502020204030204" pitchFamily="34" charset="0"/>
              </a:rPr>
              <a:t>Постановление АС Московского округа от 08.02.2021 по делу N А40-316618/2019	</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2937137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919536" y="1124746"/>
            <a:ext cx="8686800" cy="5544615"/>
          </a:xfrm>
        </p:spPr>
        <p:txBody>
          <a:bodyPr>
            <a:normAutofit lnSpcReduction="10000"/>
          </a:bodyPr>
          <a:lstStyle/>
          <a:p>
            <a:pPr marL="0" indent="0" algn="ctr">
              <a:buNone/>
            </a:pPr>
            <a:r>
              <a:rPr lang="ru-RU" sz="1800" b="1" dirty="0">
                <a:solidFill>
                  <a:srgbClr val="FF0000"/>
                </a:solidFill>
                <a:latin typeface="Calibri" panose="020F0502020204030204" pitchFamily="34" charset="0"/>
              </a:rPr>
              <a:t>Обжалование актов и действий контрольных органов в сфере закупок:</a:t>
            </a:r>
          </a:p>
          <a:p>
            <a:pPr marL="0" indent="0" algn="just">
              <a:buNone/>
            </a:pPr>
            <a:r>
              <a:rPr lang="ru-RU" sz="1800" b="1" dirty="0">
                <a:latin typeface="Calibri" panose="020F0502020204030204" pitchFamily="34" charset="0"/>
              </a:rPr>
              <a:t>Ст. 198 АПК РФ, граждане, организации и иные лица вправе обратиться в арбитражный суд с заявлением:</a:t>
            </a:r>
          </a:p>
          <a:p>
            <a:pPr marL="0" indent="0" algn="just">
              <a:buNone/>
            </a:pPr>
            <a:r>
              <a:rPr lang="ru-RU" sz="1800" b="1" dirty="0">
                <a:latin typeface="Calibri" panose="020F0502020204030204" pitchFamily="34" charset="0"/>
              </a:rPr>
              <a:t>	-  о признании недействительными ненормативных правовых актов, 	</a:t>
            </a:r>
          </a:p>
          <a:p>
            <a:pPr marL="0" indent="0" algn="just">
              <a:buNone/>
            </a:pPr>
            <a:r>
              <a:rPr lang="ru-RU" sz="1800" b="1" dirty="0">
                <a:latin typeface="Calibri" panose="020F0502020204030204" pitchFamily="34" charset="0"/>
              </a:rPr>
              <a:t>	- незаконными решений и действий (бездействия) органов, осуществляющих публичные полномочия, должностных лиц, </a:t>
            </a:r>
          </a:p>
          <a:p>
            <a:pPr marL="0" indent="0" algn="just">
              <a:buNone/>
            </a:pPr>
            <a:r>
              <a:rPr lang="ru-RU" sz="1800" b="1" dirty="0">
                <a:solidFill>
                  <a:srgbClr val="0070C0"/>
                </a:solidFill>
                <a:latin typeface="Calibri" panose="020F0502020204030204" pitchFamily="34" charset="0"/>
              </a:rPr>
              <a:t>Если полагают, что оспариваемый ненормативный правовой акт, решение и действие (бездействие):</a:t>
            </a:r>
          </a:p>
          <a:p>
            <a:pPr algn="just">
              <a:buAutoNum type="arabicParenR"/>
            </a:pPr>
            <a:r>
              <a:rPr lang="ru-RU" sz="1800" b="1" dirty="0">
                <a:latin typeface="Calibri" panose="020F0502020204030204" pitchFamily="34" charset="0"/>
              </a:rPr>
              <a:t>не соответствуют закону или иному нормативному правовому акту </a:t>
            </a:r>
          </a:p>
          <a:p>
            <a:pPr marL="0" indent="0" algn="just">
              <a:buNone/>
            </a:pPr>
            <a:r>
              <a:rPr lang="ru-RU" sz="1800" b="1" dirty="0">
                <a:latin typeface="Calibri" panose="020F0502020204030204" pitchFamily="34" charset="0"/>
              </a:rPr>
              <a:t>+</a:t>
            </a:r>
          </a:p>
          <a:p>
            <a:pPr marL="0" indent="0" algn="just">
              <a:buNone/>
            </a:pPr>
            <a:r>
              <a:rPr lang="ru-RU" sz="1800" b="1" dirty="0">
                <a:latin typeface="Calibri" panose="020F0502020204030204" pitchFamily="34" charset="0"/>
              </a:rPr>
              <a:t>2) нарушают их права и законные интересы в сфере предпринимательской и иной экономической деятельности, незаконно возлагают на них какие-либо обязанности, создают иные препятствия для осуществления предпринимательской и иной экономической деятельности.</a:t>
            </a:r>
          </a:p>
          <a:p>
            <a:pPr marL="0" indent="0" algn="just">
              <a:buNone/>
            </a:pPr>
            <a:endParaRPr lang="ru-RU" sz="1800" b="1" dirty="0">
              <a:latin typeface="Calibri" panose="020F0502020204030204" pitchFamily="34" charset="0"/>
            </a:endParaRPr>
          </a:p>
          <a:p>
            <a:pPr marL="0" indent="0" algn="just">
              <a:buNone/>
            </a:pPr>
            <a:r>
              <a:rPr lang="ru-RU" sz="1800" b="1" i="1" u="sng" dirty="0">
                <a:latin typeface="Calibri" panose="020F0502020204030204" pitchFamily="34" charset="0"/>
              </a:rPr>
              <a:t>Сложные вопросы:</a:t>
            </a:r>
          </a:p>
          <a:p>
            <a:pPr marL="0" indent="0" algn="just">
              <a:buNone/>
            </a:pPr>
            <a:r>
              <a:rPr lang="ru-RU" sz="1800" b="1" dirty="0">
                <a:solidFill>
                  <a:srgbClr val="00B050"/>
                </a:solidFill>
                <a:latin typeface="Calibri" panose="020F0502020204030204" pitchFamily="34" charset="0"/>
              </a:rPr>
              <a:t>Обладает ли акт проверки признаками ненормативного правового акта?</a:t>
            </a:r>
          </a:p>
          <a:p>
            <a:pPr marL="0" indent="0" algn="just">
              <a:buNone/>
            </a:pPr>
            <a:r>
              <a:rPr lang="ru-RU" sz="1800" b="1" dirty="0">
                <a:solidFill>
                  <a:srgbClr val="00B050"/>
                </a:solidFill>
                <a:latin typeface="Calibri" panose="020F0502020204030204" pitchFamily="34" charset="0"/>
              </a:rPr>
              <a:t>Какие акты можно обжаловать по ст. 198 АПК РФ?</a:t>
            </a:r>
          </a:p>
          <a:p>
            <a:pPr marL="0" indent="0" algn="ctr">
              <a:buNone/>
            </a:pPr>
            <a:endParaRPr lang="ru-RU" sz="1800" b="1" dirty="0">
              <a:latin typeface="Calibri" panose="020F0502020204030204" pitchFamily="34" charset="0"/>
            </a:endParaRPr>
          </a:p>
          <a:p>
            <a:pPr marL="0" indent="0" algn="just">
              <a:buNone/>
            </a:pPr>
            <a:endParaRPr lang="ru-RU" sz="1800" b="1" dirty="0">
              <a:latin typeface="Calibri" panose="020F0502020204030204" pitchFamily="34" charset="0"/>
            </a:endParaRPr>
          </a:p>
          <a:p>
            <a:pPr marL="0" indent="0" algn="ctr">
              <a:buNone/>
            </a:pPr>
            <a:endParaRPr lang="ru-RU" sz="1800" b="1" dirty="0">
              <a:solidFill>
                <a:srgbClr val="FF0000"/>
              </a:solidFill>
              <a:latin typeface="Calibri" panose="020F0502020204030204" pitchFamily="34" charset="0"/>
            </a:endParaRPr>
          </a:p>
          <a:p>
            <a:pPr marL="0" indent="0" algn="just">
              <a:buNone/>
            </a:pPr>
            <a:endParaRPr lang="ru-RU" sz="1800" b="1" dirty="0">
              <a:latin typeface="Calibri" panose="020F0502020204030204" pitchFamily="34" charset="0"/>
            </a:endParaRPr>
          </a:p>
          <a:p>
            <a:pPr marL="0" indent="0" algn="just">
              <a:buNone/>
            </a:pPr>
            <a:endParaRPr lang="ru-RU" sz="1800" b="1" dirty="0">
              <a:latin typeface="Calibri" panose="020F0502020204030204" pitchFamily="34" charset="0"/>
            </a:endParaRPr>
          </a:p>
          <a:p>
            <a:pPr marL="0" indent="0" algn="just">
              <a:buNone/>
            </a:pPr>
            <a:endParaRPr lang="ru-RU" sz="1800" b="1" dirty="0">
              <a:solidFill>
                <a:srgbClr val="FF0000"/>
              </a:solidFill>
              <a:latin typeface="Calibri" panose="020F0502020204030204" pitchFamily="34" charset="0"/>
            </a:endParaRPr>
          </a:p>
          <a:p>
            <a:pPr marL="0" indent="0" algn="just">
              <a:buNone/>
            </a:pPr>
            <a:endParaRPr lang="ru-RU" sz="1800" i="1" dirty="0">
              <a:latin typeface="Calibri" panose="020F0502020204030204" pitchFamily="34" charset="0"/>
            </a:endParaRPr>
          </a:p>
          <a:p>
            <a:pPr marL="0" indent="0" algn="just">
              <a:buNone/>
            </a:pPr>
            <a:endParaRPr lang="ru-RU" sz="1800" i="1" u="sng" dirty="0">
              <a:latin typeface="Calibri" panose="020F0502020204030204" pitchFamily="34" charset="0"/>
            </a:endParaRPr>
          </a:p>
          <a:p>
            <a:pPr marL="0" indent="0" algn="just">
              <a:buNone/>
            </a:pPr>
            <a:endParaRPr lang="ru-RU" sz="1800" b="1" dirty="0">
              <a:latin typeface="Calibri" panose="020F0502020204030204" pitchFamily="34" charset="0"/>
            </a:endParaRPr>
          </a:p>
          <a:p>
            <a:pPr marL="0" indent="0" algn="just">
              <a:buNone/>
            </a:pPr>
            <a:endParaRPr lang="ru-RU" sz="1800" b="1" i="1" dirty="0">
              <a:latin typeface="Calibri" panose="020F0502020204030204" pitchFamily="34" charset="0"/>
            </a:endParaRPr>
          </a:p>
          <a:p>
            <a:pPr marL="0" indent="0" algn="just">
              <a:buNone/>
            </a:pPr>
            <a:endParaRPr lang="ru-RU" sz="1800" b="1" dirty="0">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33570855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981200" y="1124746"/>
            <a:ext cx="8229600" cy="5400598"/>
          </a:xfrm>
        </p:spPr>
        <p:txBody>
          <a:bodyPr>
            <a:noAutofit/>
          </a:bodyPr>
          <a:lstStyle/>
          <a:p>
            <a:pPr marL="0" indent="0" algn="ctr">
              <a:buNone/>
            </a:pPr>
            <a:r>
              <a:rPr lang="ru-RU" sz="1600" b="1" dirty="0">
                <a:solidFill>
                  <a:srgbClr val="FF0000"/>
                </a:solidFill>
              </a:rPr>
              <a:t>Как обжаловать представление Прокуратуры?</a:t>
            </a:r>
          </a:p>
          <a:p>
            <a:pPr marL="0" indent="0" algn="just">
              <a:buNone/>
            </a:pPr>
            <a:r>
              <a:rPr lang="ru-RU" sz="1600" b="1" dirty="0"/>
              <a:t>Существуют противоречия, которые усматриваются в содержании внутренних актов прокуратуры и правоприменительных судебных актов. Касаются они правил изложения резолютивной части акта прокурорского реагирования. </a:t>
            </a:r>
          </a:p>
          <a:p>
            <a:pPr marL="0" indent="0" algn="just">
              <a:buNone/>
            </a:pPr>
            <a:endParaRPr lang="ru-RU" sz="1600" b="1" dirty="0"/>
          </a:p>
          <a:p>
            <a:pPr marL="0" indent="0" algn="just">
              <a:buNone/>
            </a:pPr>
            <a:r>
              <a:rPr lang="ru-RU" sz="1600" b="1" dirty="0"/>
              <a:t>Так, п. 6.2 письма Генпрокуратуры РФ «О Методических рекомендациях по организации работы прокуратуры по надзору за исполнением законодательства об административных правонарушениях» от 27.02.04 № 36-12-2004 предписывает, что </a:t>
            </a:r>
            <a:r>
              <a:rPr lang="ru-RU" sz="1600" b="1" dirty="0">
                <a:solidFill>
                  <a:schemeClr val="accent1"/>
                </a:solidFill>
              </a:rPr>
              <a:t>резолютивная часть представления должна включать требования об обязательности наказания в порядке привлечения лиц к дисциплинарной ответственности.</a:t>
            </a:r>
            <a:endParaRPr lang="ru-RU" sz="1600" b="1" dirty="0"/>
          </a:p>
          <a:p>
            <a:pPr marL="0" indent="0" algn="just">
              <a:buNone/>
            </a:pPr>
            <a:r>
              <a:rPr lang="ru-RU" sz="1600" b="1" dirty="0"/>
              <a:t>Однако позиция, изложенная </a:t>
            </a:r>
            <a:r>
              <a:rPr lang="ru-RU" sz="1600" b="1" u="sng" dirty="0">
                <a:solidFill>
                  <a:srgbClr val="FF0000"/>
                </a:solidFill>
              </a:rPr>
              <a:t>в постановлении Верховного суда РФ от 16.12.16 № 78-АД16-38</a:t>
            </a:r>
            <a:r>
              <a:rPr lang="ru-RU" sz="1600" b="1" dirty="0"/>
              <a:t>, которым представление отменено, указывает на то, что в законе отсутствуют правовые основания требовать исполнения лицом той обязанности, которая является его правом. </a:t>
            </a:r>
          </a:p>
          <a:p>
            <a:pPr marL="0" indent="0" algn="just">
              <a:buNone/>
            </a:pPr>
            <a:r>
              <a:rPr lang="ru-RU" sz="1600" b="1" dirty="0"/>
              <a:t>Из понимания ст. 192 ТК РФ работодатель </a:t>
            </a:r>
            <a:r>
              <a:rPr lang="ru-RU" sz="1600" b="1" u="sng" dirty="0"/>
              <a:t>обладает правом </a:t>
            </a:r>
            <a:r>
              <a:rPr lang="ru-RU" sz="1600" b="1" dirty="0"/>
              <a:t>налагать дисциплинарные взыскания и определять самостоятельно основания для их применения. </a:t>
            </a:r>
          </a:p>
          <a:p>
            <a:pPr marL="0" indent="0" algn="just">
              <a:buNone/>
            </a:pPr>
            <a:endParaRPr lang="ru-RU" sz="1600" b="1" dirty="0"/>
          </a:p>
          <a:p>
            <a:pPr marL="0" indent="0" algn="just">
              <a:buNone/>
            </a:pPr>
            <a:r>
              <a:rPr lang="ru-RU" sz="1600" b="1" dirty="0">
                <a:solidFill>
                  <a:srgbClr val="FF0000"/>
                </a:solidFill>
              </a:rPr>
              <a:t>Таким образом, представление прокурора, противоречащее нормам законодательства, может быть обжаловано в вышестоящую инстанцию, а также в судебном порядке по правилам, прописанным гл. 22 КАС РФ и гл. 24 АПК РФ.</a:t>
            </a:r>
          </a:p>
          <a:p>
            <a:pPr marL="0" indent="0" algn="just">
              <a:buNone/>
            </a:pPr>
            <a:endParaRPr lang="ru-RU" sz="1600" b="1" dirty="0"/>
          </a:p>
        </p:txBody>
      </p:sp>
      <p:pic>
        <p:nvPicPr>
          <p:cNvPr id="5" name="Рисунок 4"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33598387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algn="ctr"/>
            <a:endParaRPr lang="ru-RU" b="1" dirty="0"/>
          </a:p>
          <a:p>
            <a:pPr marL="0" indent="0" algn="ctr">
              <a:buNone/>
            </a:pPr>
            <a:r>
              <a:rPr lang="ru-RU" b="1" dirty="0">
                <a:solidFill>
                  <a:schemeClr val="accent6">
                    <a:lumMod val="50000"/>
                  </a:schemeClr>
                </a:solidFill>
              </a:rPr>
              <a:t>Спасибо за внимание!</a:t>
            </a:r>
            <a:br>
              <a:rPr lang="ru-RU" b="1" dirty="0">
                <a:solidFill>
                  <a:schemeClr val="accent6">
                    <a:lumMod val="50000"/>
                  </a:schemeClr>
                </a:solidFill>
              </a:rPr>
            </a:br>
            <a:br>
              <a:rPr lang="ru-RU" b="1" dirty="0"/>
            </a:br>
            <a:r>
              <a:rPr lang="ru-RU" sz="2400" b="1" dirty="0">
                <a:solidFill>
                  <a:schemeClr val="accent6">
                    <a:lumMod val="50000"/>
                  </a:schemeClr>
                </a:solidFill>
              </a:rPr>
              <a:t>Официальный сайт – </a:t>
            </a:r>
            <a:r>
              <a:rPr lang="en-US" sz="2400" b="1" dirty="0">
                <a:solidFill>
                  <a:schemeClr val="accent6">
                    <a:lumMod val="50000"/>
                  </a:schemeClr>
                </a:solidFill>
              </a:rPr>
              <a:t>www.zakupki-sibigmu.ru</a:t>
            </a:r>
            <a:endParaRPr lang="ru-RU" sz="2400" b="1" dirty="0">
              <a:solidFill>
                <a:schemeClr val="accent6">
                  <a:lumMod val="50000"/>
                </a:schemeClr>
              </a:solidFill>
            </a:endParaRPr>
          </a:p>
          <a:p>
            <a:pPr marL="0" indent="0" algn="ctr">
              <a:buNone/>
            </a:pPr>
            <a:endParaRPr lang="ru-RU" sz="2800" b="1" dirty="0">
              <a:solidFill>
                <a:schemeClr val="accent6">
                  <a:lumMod val="50000"/>
                </a:schemeClr>
              </a:solidFill>
            </a:endParaRPr>
          </a:p>
          <a:p>
            <a:pPr marL="0" indent="0" algn="ctr">
              <a:buNone/>
            </a:pPr>
            <a:r>
              <a:rPr lang="ru-RU" sz="2200" b="1" dirty="0">
                <a:solidFill>
                  <a:schemeClr val="accent6">
                    <a:lumMod val="50000"/>
                  </a:schemeClr>
                </a:solidFill>
              </a:rPr>
              <a:t>г. Барнаул, пр-т. </a:t>
            </a:r>
            <a:r>
              <a:rPr lang="ru-RU" sz="2200" b="1">
                <a:solidFill>
                  <a:schemeClr val="accent6">
                    <a:lumMod val="50000"/>
                  </a:schemeClr>
                </a:solidFill>
              </a:rPr>
              <a:t>Ленина, 195а – Н5</a:t>
            </a:r>
            <a:endParaRPr lang="ru-RU" sz="2200" b="1" dirty="0">
              <a:solidFill>
                <a:schemeClr val="accent6">
                  <a:lumMod val="50000"/>
                </a:schemeClr>
              </a:solidFill>
            </a:endParaRPr>
          </a:p>
          <a:p>
            <a:pPr marL="0" indent="0" algn="ctr">
              <a:buNone/>
            </a:pPr>
            <a:r>
              <a:rPr lang="ru-RU" sz="2200" b="1" dirty="0">
                <a:solidFill>
                  <a:schemeClr val="accent6">
                    <a:lumMod val="50000"/>
                  </a:schemeClr>
                </a:solidFill>
              </a:rPr>
              <a:t>Тел: 8 (3852) 22-66-05</a:t>
            </a:r>
          </a:p>
          <a:p>
            <a:pPr marL="0" indent="0" algn="ctr">
              <a:buNone/>
            </a:pPr>
            <a:r>
              <a:rPr lang="ru-RU" sz="2200" b="1" dirty="0">
                <a:solidFill>
                  <a:schemeClr val="accent6">
                    <a:lumMod val="50000"/>
                  </a:schemeClr>
                </a:solidFill>
              </a:rPr>
              <a:t>Сот: 8-903-995-03-53</a:t>
            </a:r>
          </a:p>
          <a:p>
            <a:pPr marL="0" indent="0" algn="ctr">
              <a:buNone/>
            </a:pPr>
            <a:r>
              <a:rPr lang="ru-RU" sz="2200" b="1" dirty="0">
                <a:solidFill>
                  <a:schemeClr val="accent6">
                    <a:lumMod val="50000"/>
                  </a:schemeClr>
                </a:solidFill>
              </a:rPr>
              <a:t>Е – </a:t>
            </a:r>
            <a:r>
              <a:rPr lang="ru-RU" sz="2200" b="1" dirty="0" err="1">
                <a:solidFill>
                  <a:schemeClr val="accent6">
                    <a:lumMod val="50000"/>
                  </a:schemeClr>
                </a:solidFill>
              </a:rPr>
              <a:t>mail</a:t>
            </a:r>
            <a:r>
              <a:rPr lang="ru-RU" sz="2200" b="1" dirty="0">
                <a:solidFill>
                  <a:schemeClr val="accent6">
                    <a:lumMod val="50000"/>
                  </a:schemeClr>
                </a:solidFill>
              </a:rPr>
              <a:t>: s</a:t>
            </a:r>
            <a:r>
              <a:rPr lang="en-US" sz="2200" b="1" dirty="0" err="1">
                <a:solidFill>
                  <a:schemeClr val="accent6">
                    <a:lumMod val="50000"/>
                  </a:schemeClr>
                </a:solidFill>
              </a:rPr>
              <a:t>ib_igmu</a:t>
            </a:r>
            <a:r>
              <a:rPr lang="ru-RU" sz="2200" b="1" dirty="0">
                <a:solidFill>
                  <a:schemeClr val="accent6">
                    <a:lumMod val="50000"/>
                  </a:schemeClr>
                </a:solidFill>
              </a:rPr>
              <a:t>@mail.ru</a:t>
            </a:r>
          </a:p>
          <a:p>
            <a:pPr marL="0" indent="0" algn="ctr">
              <a:buNone/>
            </a:pPr>
            <a:endParaRPr lang="ru-RU" sz="2800" dirty="0">
              <a:solidFill>
                <a:schemeClr val="accent6">
                  <a:lumMod val="50000"/>
                </a:schemeClr>
              </a:solidFill>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830166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800" b="1" dirty="0">
                <a:latin typeface="Calibri" panose="020F0502020204030204" pitchFamily="34" charset="0"/>
              </a:rPr>
              <a:t>6. Оптимизация существующих в настоящее время способов определения поставщика, в результате которой в закупочном законодательстве останутся только три конкурентные процедуры: </a:t>
            </a:r>
          </a:p>
          <a:p>
            <a:pPr algn="just">
              <a:buFontTx/>
              <a:buChar char="-"/>
            </a:pPr>
            <a:r>
              <a:rPr lang="ru-RU" sz="1800" b="1" dirty="0">
                <a:latin typeface="Calibri" panose="020F0502020204030204" pitchFamily="34" charset="0"/>
              </a:rPr>
              <a:t>конкурсы                                                                  запрос предложений</a:t>
            </a:r>
          </a:p>
          <a:p>
            <a:pPr algn="just">
              <a:buFontTx/>
              <a:buChar char="-"/>
            </a:pPr>
            <a:r>
              <a:rPr lang="ru-RU" sz="1800" b="1" dirty="0">
                <a:latin typeface="Calibri" panose="020F0502020204030204" pitchFamily="34" charset="0"/>
              </a:rPr>
              <a:t>аукционы                                                        </a:t>
            </a:r>
          </a:p>
          <a:p>
            <a:pPr algn="just">
              <a:buFontTx/>
              <a:buChar char="-"/>
            </a:pPr>
            <a:r>
              <a:rPr lang="ru-RU" sz="1800" b="1" dirty="0">
                <a:latin typeface="Calibri" panose="020F0502020204030204" pitchFamily="34" charset="0"/>
              </a:rPr>
              <a:t>запрос котировок:</a:t>
            </a:r>
          </a:p>
          <a:p>
            <a:pPr marL="0" indent="0" algn="just">
              <a:buNone/>
            </a:pPr>
            <a:endParaRPr lang="ru-RU" sz="1800" b="1" dirty="0">
              <a:latin typeface="Calibri" panose="020F0502020204030204" pitchFamily="34" charset="0"/>
            </a:endParaRPr>
          </a:p>
          <a:p>
            <a:pPr marL="0" indent="0" algn="just">
              <a:buNone/>
            </a:pPr>
            <a:r>
              <a:rPr lang="ru-RU" sz="1800" b="1" dirty="0">
                <a:latin typeface="Calibri" panose="020F0502020204030204" pitchFamily="34" charset="0"/>
              </a:rPr>
              <a:t>Также предусмотрено, что конкурс и аукцион могут быть: </a:t>
            </a:r>
          </a:p>
          <a:p>
            <a:pPr algn="just">
              <a:buFontTx/>
              <a:buChar char="-"/>
            </a:pPr>
            <a:r>
              <a:rPr lang="ru-RU" sz="1800" b="1" dirty="0">
                <a:latin typeface="Calibri" panose="020F0502020204030204" pitchFamily="34" charset="0"/>
              </a:rPr>
              <a:t>электронными, </a:t>
            </a:r>
          </a:p>
          <a:p>
            <a:pPr algn="just">
              <a:buFontTx/>
              <a:buChar char="-"/>
            </a:pPr>
            <a:r>
              <a:rPr lang="ru-RU" sz="1800" b="1" dirty="0">
                <a:latin typeface="Calibri" panose="020F0502020204030204" pitchFamily="34" charset="0"/>
              </a:rPr>
              <a:t>закрытыми </a:t>
            </a:r>
          </a:p>
          <a:p>
            <a:pPr algn="just">
              <a:buFontTx/>
              <a:buChar char="-"/>
            </a:pPr>
            <a:r>
              <a:rPr lang="ru-RU" sz="1800" b="1" dirty="0">
                <a:latin typeface="Calibri" panose="020F0502020204030204" pitchFamily="34" charset="0"/>
              </a:rPr>
              <a:t>закрытыми электронными.</a:t>
            </a:r>
          </a:p>
          <a:p>
            <a:pPr marL="0" indent="0" algn="just">
              <a:buNone/>
            </a:pPr>
            <a:endParaRPr lang="ru-RU" sz="1800" dirty="0">
              <a:latin typeface="Calibri" panose="020F0502020204030204" pitchFamily="34" charset="0"/>
            </a:endParaRP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cxnSp>
        <p:nvCxnSpPr>
          <p:cNvPr id="6" name="Прямая соединительная линия 5"/>
          <p:cNvCxnSpPr/>
          <p:nvPr/>
        </p:nvCxnSpPr>
        <p:spPr>
          <a:xfrm>
            <a:off x="7277844" y="2579950"/>
            <a:ext cx="698376" cy="698376"/>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712505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p>
          <a:p>
            <a:pPr marL="0" indent="0" algn="just">
              <a:buNone/>
            </a:pPr>
            <a:r>
              <a:rPr lang="ru-RU" sz="1800" b="1" dirty="0">
                <a:latin typeface="Calibri" panose="020F0502020204030204" pitchFamily="34" charset="0"/>
              </a:rPr>
              <a:t>7. </a:t>
            </a:r>
            <a:r>
              <a:rPr lang="ru-RU" sz="1800" b="1" u="sng" dirty="0">
                <a:latin typeface="Calibri" panose="020F0502020204030204" pitchFamily="34" charset="0"/>
              </a:rPr>
              <a:t>Изменения по запросу котировок – ст. 24:</a:t>
            </a:r>
          </a:p>
          <a:p>
            <a:pPr marL="0" indent="0" algn="just">
              <a:buNone/>
            </a:pPr>
            <a:r>
              <a:rPr lang="ru-RU" sz="1800" dirty="0">
                <a:latin typeface="Calibri" panose="020F0502020204030204" pitchFamily="34" charset="0"/>
              </a:rPr>
              <a:t>  </a:t>
            </a:r>
            <a:r>
              <a:rPr lang="ru-RU" sz="1800" b="1" dirty="0">
                <a:latin typeface="Calibri" panose="020F0502020204030204" pitchFamily="34" charset="0"/>
              </a:rPr>
              <a:t>7.1. Заказчик вправе проводить электронный запрос котировок в случае, </a:t>
            </a:r>
            <a:r>
              <a:rPr lang="ru-RU" sz="1800" b="1" dirty="0">
                <a:solidFill>
                  <a:srgbClr val="0070C0"/>
                </a:solidFill>
                <a:latin typeface="Calibri" panose="020F0502020204030204" pitchFamily="34" charset="0"/>
              </a:rPr>
              <a:t>если НМЦК не превышает 3 000 000 рублей</a:t>
            </a:r>
            <a:r>
              <a:rPr lang="ru-RU" sz="1800" b="1" dirty="0">
                <a:latin typeface="Calibri" panose="020F0502020204030204" pitchFamily="34" charset="0"/>
              </a:rPr>
              <a:t> при этом ГОЗ </a:t>
            </a:r>
            <a:r>
              <a:rPr lang="ru-RU" sz="1800" b="1" dirty="0">
                <a:solidFill>
                  <a:srgbClr val="0070C0"/>
                </a:solidFill>
                <a:latin typeface="Calibri" panose="020F0502020204030204" pitchFamily="34" charset="0"/>
              </a:rPr>
              <a:t>не должен превышать 20 % от СГОЗ </a:t>
            </a:r>
            <a:r>
              <a:rPr lang="ru-RU" sz="1800" b="1" dirty="0">
                <a:latin typeface="Calibri" panose="020F0502020204030204" pitchFamily="34" charset="0"/>
              </a:rPr>
              <a:t>или </a:t>
            </a:r>
            <a:r>
              <a:rPr lang="ru-RU" sz="1800" b="1" dirty="0">
                <a:solidFill>
                  <a:srgbClr val="0070C0"/>
                </a:solidFill>
                <a:latin typeface="Calibri" panose="020F0502020204030204" pitchFamily="34" charset="0"/>
              </a:rPr>
              <a:t>100 млн. рублей в отношении заказчика СГОЗ составил менее 500 млн. рублей</a:t>
            </a:r>
            <a:r>
              <a:rPr lang="ru-RU" sz="1800" dirty="0">
                <a:latin typeface="Calibri" panose="020F0502020204030204" pitchFamily="34" charset="0"/>
              </a:rPr>
              <a:t>;</a:t>
            </a:r>
          </a:p>
          <a:p>
            <a:pPr marL="0" indent="0" algn="just">
              <a:buNone/>
            </a:pP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7.2. </a:t>
            </a:r>
            <a:r>
              <a:rPr lang="ru-RU" sz="1800" b="1" u="sng" dirty="0">
                <a:latin typeface="Calibri" panose="020F0502020204030204" pitchFamily="34" charset="0"/>
              </a:rPr>
              <a:t>Независимо от НМЦК и годового объема закупок, в случае осуществления:</a:t>
            </a:r>
          </a:p>
          <a:p>
            <a:pPr algn="just">
              <a:buAutoNum type="arabicParenR"/>
            </a:pPr>
            <a:r>
              <a:rPr lang="ru-RU" sz="1800" b="1" dirty="0">
                <a:latin typeface="Calibri" panose="020F0502020204030204" pitchFamily="34" charset="0"/>
              </a:rPr>
              <a:t>закупки, по результатам которой заключается контракт на поставку товаров, необходимых для нормального жизнеобеспечения граждан, если контрольным органом в сфере закупок выдано предписание, </a:t>
            </a:r>
          </a:p>
          <a:p>
            <a:pPr marL="0" indent="0" algn="just">
              <a:buNone/>
            </a:pPr>
            <a:r>
              <a:rPr lang="ru-RU" sz="1800" b="1" dirty="0">
                <a:latin typeface="Calibri" panose="020F0502020204030204" pitchFamily="34" charset="0"/>
              </a:rPr>
              <a:t>      либо если арбитражным судом вынесено определение об обеспечении иска,     </a:t>
            </a:r>
          </a:p>
          <a:p>
            <a:pPr marL="0" indent="0" algn="just">
              <a:buNone/>
            </a:pPr>
            <a:r>
              <a:rPr lang="ru-RU" sz="1800" b="1" dirty="0">
                <a:latin typeface="Calibri" panose="020F0502020204030204" pitchFamily="34" charset="0"/>
              </a:rPr>
              <a:t>       либо если ранее заключенный контракт на поставку таких товаров расторгнут </a:t>
            </a:r>
            <a:r>
              <a:rPr lang="ru-RU" sz="1800" b="1" dirty="0">
                <a:solidFill>
                  <a:srgbClr val="00B050"/>
                </a:solidFill>
                <a:latin typeface="Calibri" panose="020F0502020204030204" pitchFamily="34" charset="0"/>
              </a:rPr>
              <a:t>Срок исполнения контракта не может выходить за пределы срока, необходимого для определения поставщика (подрядчика, исполнителя) таких товаров, а количество закупаемых товаров не может превышать количество товаров, необходимых в течение такого срока!!!</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3746962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828800" y="1124746"/>
            <a:ext cx="8686800" cy="5544615"/>
          </a:xfrm>
        </p:spPr>
        <p:txBody>
          <a:bodyPr>
            <a:normAutofit/>
          </a:bodyPr>
          <a:lstStyle/>
          <a:p>
            <a:pPr marL="0" indent="0" algn="ctr">
              <a:buNone/>
            </a:pPr>
            <a:r>
              <a:rPr lang="ru-RU" sz="2000" b="1" dirty="0">
                <a:solidFill>
                  <a:srgbClr val="FF0000"/>
                </a:solidFill>
                <a:latin typeface="Calibri" panose="020F0502020204030204" pitchFamily="34" charset="0"/>
              </a:rPr>
              <a:t>ВТОРОЙ ОПТИМИЗАЦИОННЫЙ ПАКЕТ</a:t>
            </a:r>
          </a:p>
          <a:p>
            <a:pPr marL="0" indent="0" algn="ctr">
              <a:buNone/>
            </a:pPr>
            <a:r>
              <a:rPr lang="ru-RU" sz="2000" b="1" dirty="0">
                <a:solidFill>
                  <a:srgbClr val="FF0000"/>
                </a:solidFill>
                <a:latin typeface="Calibri" panose="020F0502020204030204" pitchFamily="34" charset="0"/>
              </a:rPr>
              <a:t>ПОПРАВОК К ЗАКОНУ № 44-ФЗ – ФЗ №360 от 02.07.2021 года</a:t>
            </a:r>
            <a:endParaRPr lang="ru-RU" sz="1800" dirty="0">
              <a:latin typeface="Calibri" panose="020F0502020204030204" pitchFamily="34" charset="0"/>
            </a:endParaRPr>
          </a:p>
          <a:p>
            <a:pPr marL="0" indent="0" algn="just">
              <a:buNone/>
            </a:pPr>
            <a:r>
              <a:rPr lang="ru-RU" sz="1800" b="1" dirty="0">
                <a:latin typeface="Calibri" panose="020F0502020204030204" pitchFamily="34" charset="0"/>
              </a:rPr>
              <a:t> 7.2. </a:t>
            </a:r>
            <a:r>
              <a:rPr lang="ru-RU" sz="1800" b="1" u="sng" dirty="0">
                <a:latin typeface="Calibri" panose="020F0502020204030204" pitchFamily="34" charset="0"/>
              </a:rPr>
              <a:t>Независимо от НМЦК и годового объема закупок, в случае осуществления:</a:t>
            </a:r>
          </a:p>
          <a:p>
            <a:pPr marL="0" indent="0" algn="just">
              <a:buNone/>
            </a:pPr>
            <a:r>
              <a:rPr lang="ru-RU" sz="1800" b="1" dirty="0">
                <a:latin typeface="Calibri" panose="020F0502020204030204" pitchFamily="34" charset="0"/>
              </a:rPr>
              <a:t>2) закупки товаров, работ или услуг, являющихся предметом контракта, расторжение которого осуществлено заказчиком на основании части 9 или 15 статьи 95 настоящего Федерального закона. При этом такая закупка осуществляется с учетом положений части 18 статьи 95 настоящего Федерального закона;</a:t>
            </a:r>
          </a:p>
          <a:p>
            <a:pPr marL="0" indent="0" algn="just">
              <a:buNone/>
            </a:pPr>
            <a:endParaRPr lang="ru-RU" sz="1800" b="1" dirty="0">
              <a:latin typeface="Calibri" panose="020F0502020204030204" pitchFamily="34" charset="0"/>
            </a:endParaRPr>
          </a:p>
          <a:p>
            <a:pPr marL="0" indent="0" algn="just">
              <a:buNone/>
            </a:pPr>
            <a:r>
              <a:rPr lang="ru-RU" sz="1800" b="1" dirty="0">
                <a:latin typeface="Calibri" panose="020F0502020204030204" pitchFamily="34" charset="0"/>
              </a:rPr>
              <a:t>3) закупок заказчиком, осуществляющим деятельность на территории иностранного государства;</a:t>
            </a:r>
          </a:p>
          <a:p>
            <a:pPr marL="0" indent="0" algn="just">
              <a:buNone/>
            </a:pPr>
            <a:endParaRPr lang="ru-RU" sz="1800" b="1" dirty="0">
              <a:latin typeface="Calibri" panose="020F0502020204030204" pitchFamily="34" charset="0"/>
            </a:endParaRPr>
          </a:p>
          <a:p>
            <a:pPr marL="0" indent="0" algn="just">
              <a:buNone/>
            </a:pPr>
            <a:r>
              <a:rPr lang="ru-RU" sz="1800" b="1" dirty="0">
                <a:latin typeface="Calibri" panose="020F0502020204030204" pitchFamily="34" charset="0"/>
              </a:rPr>
              <a:t>4) закупок лекарственных препаратов, необходимых для назначения пациенту по медицинским показаниям (индивидуальная непереносимость, по жизненным показаниям) по решению врачебной комиссии;</a:t>
            </a:r>
          </a:p>
          <a:p>
            <a:pPr marL="0" indent="0" algn="just">
              <a:buNone/>
            </a:pPr>
            <a:endParaRPr lang="ru-RU" sz="1800" b="1" dirty="0">
              <a:latin typeface="Calibri" panose="020F0502020204030204" pitchFamily="34" charset="0"/>
            </a:endParaRPr>
          </a:p>
          <a:p>
            <a:pPr marL="0" indent="0" algn="just">
              <a:buNone/>
            </a:pPr>
            <a:r>
              <a:rPr lang="ru-RU" sz="1800" b="1" dirty="0">
                <a:latin typeface="Calibri" panose="020F0502020204030204" pitchFamily="34" charset="0"/>
              </a:rPr>
              <a:t>5) закупок спортивного инвентаря, оборудования, спортивной экипировки, необходимых для олимпийской команды России;</a:t>
            </a:r>
          </a:p>
        </p:txBody>
      </p:sp>
      <p:pic>
        <p:nvPicPr>
          <p:cNvPr id="4" name="Рисунок 3" descr="C:\Documents and Settings\designer\Рабочий стол\лого\с молотком\бланк\бланк цветной мы готовим профес.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246" y="116633"/>
            <a:ext cx="7267575" cy="1008112"/>
          </a:xfrm>
          <a:prstGeom prst="rect">
            <a:avLst/>
          </a:prstGeom>
          <a:noFill/>
          <a:ln>
            <a:noFill/>
          </a:ln>
        </p:spPr>
      </p:pic>
    </p:spTree>
    <p:extLst>
      <p:ext uri="{BB962C8B-B14F-4D97-AF65-F5344CB8AC3E}">
        <p14:creationId xmlns:p14="http://schemas.microsoft.com/office/powerpoint/2010/main" val="172950335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1286</TotalTime>
  <Words>8244</Words>
  <Application>Microsoft Office PowerPoint</Application>
  <PresentationFormat>Широкоэкранный</PresentationFormat>
  <Paragraphs>560</Paragraphs>
  <Slides>63</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2</vt:i4>
      </vt:variant>
      <vt:variant>
        <vt:lpstr>Заголовки слайдов</vt:lpstr>
      </vt:variant>
      <vt:variant>
        <vt:i4>63</vt:i4>
      </vt:variant>
    </vt:vector>
  </HeadingPairs>
  <TitlesOfParts>
    <vt:vector size="68" baseType="lpstr">
      <vt:lpstr>Arial</vt:lpstr>
      <vt:lpstr>Calibri</vt:lpstr>
      <vt:lpstr>Calibri Light</vt:lpstr>
      <vt:lpstr>Тема Office</vt:lpstr>
      <vt:lpstr>1_Тема Office</vt:lpstr>
      <vt:lpstr>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Слушатель</cp:lastModifiedBy>
  <cp:revision>60</cp:revision>
  <dcterms:created xsi:type="dcterms:W3CDTF">2021-07-21T06:52:33Z</dcterms:created>
  <dcterms:modified xsi:type="dcterms:W3CDTF">2021-11-17T01:24:21Z</dcterms:modified>
</cp:coreProperties>
</file>