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9"/>
  </p:notesMasterIdLst>
  <p:sldIdLst>
    <p:sldId id="256" r:id="rId3"/>
    <p:sldId id="424" r:id="rId4"/>
    <p:sldId id="425" r:id="rId5"/>
    <p:sldId id="426" r:id="rId6"/>
    <p:sldId id="428" r:id="rId7"/>
    <p:sldId id="427" r:id="rId8"/>
    <p:sldId id="406" r:id="rId9"/>
    <p:sldId id="407" r:id="rId10"/>
    <p:sldId id="418" r:id="rId11"/>
    <p:sldId id="408" r:id="rId12"/>
    <p:sldId id="409" r:id="rId13"/>
    <p:sldId id="429" r:id="rId14"/>
    <p:sldId id="430" r:id="rId15"/>
    <p:sldId id="431" r:id="rId16"/>
    <p:sldId id="432" r:id="rId17"/>
    <p:sldId id="438" r:id="rId18"/>
    <p:sldId id="439" r:id="rId19"/>
    <p:sldId id="440" r:id="rId20"/>
    <p:sldId id="353" r:id="rId21"/>
    <p:sldId id="354" r:id="rId22"/>
    <p:sldId id="355" r:id="rId23"/>
    <p:sldId id="433" r:id="rId24"/>
    <p:sldId id="436" r:id="rId25"/>
    <p:sldId id="437" r:id="rId26"/>
    <p:sldId id="434" r:id="rId27"/>
    <p:sldId id="435" r:id="rId28"/>
    <p:sldId id="359" r:id="rId29"/>
    <p:sldId id="360" r:id="rId30"/>
    <p:sldId id="363" r:id="rId31"/>
    <p:sldId id="368" r:id="rId32"/>
    <p:sldId id="399" r:id="rId33"/>
    <p:sldId id="400" r:id="rId34"/>
    <p:sldId id="373" r:id="rId35"/>
    <p:sldId id="374" r:id="rId36"/>
    <p:sldId id="375" r:id="rId37"/>
    <p:sldId id="381" r:id="rId38"/>
    <p:sldId id="387" r:id="rId39"/>
    <p:sldId id="388" r:id="rId40"/>
    <p:sldId id="389" r:id="rId41"/>
    <p:sldId id="410" r:id="rId42"/>
    <p:sldId id="411" r:id="rId43"/>
    <p:sldId id="412" r:id="rId44"/>
    <p:sldId id="413" r:id="rId45"/>
    <p:sldId id="414" r:id="rId46"/>
    <p:sldId id="415" r:id="rId47"/>
    <p:sldId id="416" r:id="rId48"/>
    <p:sldId id="417" r:id="rId49"/>
    <p:sldId id="448" r:id="rId50"/>
    <p:sldId id="449" r:id="rId51"/>
    <p:sldId id="450" r:id="rId52"/>
    <p:sldId id="443" r:id="rId53"/>
    <p:sldId id="444" r:id="rId54"/>
    <p:sldId id="451" r:id="rId55"/>
    <p:sldId id="453" r:id="rId56"/>
    <p:sldId id="452" r:id="rId57"/>
    <p:sldId id="454" r:id="rId58"/>
    <p:sldId id="455" r:id="rId59"/>
    <p:sldId id="456" r:id="rId60"/>
    <p:sldId id="457" r:id="rId61"/>
    <p:sldId id="445" r:id="rId62"/>
    <p:sldId id="446" r:id="rId63"/>
    <p:sldId id="447" r:id="rId64"/>
    <p:sldId id="423" r:id="rId65"/>
    <p:sldId id="405" r:id="rId66"/>
    <p:sldId id="421" r:id="rId67"/>
    <p:sldId id="336" r:id="rId6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60"/>
  </p:normalViewPr>
  <p:slideViewPr>
    <p:cSldViewPr snapToGrid="0">
      <p:cViewPr varScale="1">
        <p:scale>
          <a:sx n="69" d="100"/>
          <a:sy n="69" d="100"/>
        </p:scale>
        <p:origin x="708"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88F544-5B23-427B-B295-5AF4CC9F7338}" type="datetimeFigureOut">
              <a:rPr lang="ru-RU" smtClean="0"/>
              <a:t>21.06.2022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49B7D4-3C2C-4629-A7A9-93E81B5A625C}" type="slidenum">
              <a:rPr lang="ru-RU" smtClean="0"/>
              <a:t>‹#›</a:t>
            </a:fld>
            <a:endParaRPr lang="ru-RU"/>
          </a:p>
        </p:txBody>
      </p:sp>
    </p:spTree>
    <p:extLst>
      <p:ext uri="{BB962C8B-B14F-4D97-AF65-F5344CB8AC3E}">
        <p14:creationId xmlns:p14="http://schemas.microsoft.com/office/powerpoint/2010/main" val="3690659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49B7D4-3C2C-4629-A7A9-93E81B5A625C}" type="slidenum">
              <a:rPr lang="ru-RU" smtClean="0"/>
              <a:t>1</a:t>
            </a:fld>
            <a:endParaRPr lang="ru-RU"/>
          </a:p>
        </p:txBody>
      </p:sp>
    </p:spTree>
    <p:extLst>
      <p:ext uri="{BB962C8B-B14F-4D97-AF65-F5344CB8AC3E}">
        <p14:creationId xmlns:p14="http://schemas.microsoft.com/office/powerpoint/2010/main" val="302767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49B7D4-3C2C-4629-A7A9-93E81B5A625C}" type="slidenum">
              <a:rPr lang="ru-RU" smtClean="0"/>
              <a:t>12</a:t>
            </a:fld>
            <a:endParaRPr lang="ru-RU"/>
          </a:p>
        </p:txBody>
      </p:sp>
    </p:spTree>
    <p:extLst>
      <p:ext uri="{BB962C8B-B14F-4D97-AF65-F5344CB8AC3E}">
        <p14:creationId xmlns:p14="http://schemas.microsoft.com/office/powerpoint/2010/main" val="339023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0C07694-453E-4787-8785-AC49E3B88345}" type="datetimeFigureOut">
              <a:rPr lang="ru-RU" smtClean="0"/>
              <a:t>21.06.2022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C3768D-8626-4FF0-ABBD-0A39A56156C2}" type="slidenum">
              <a:rPr lang="ru-RU" smtClean="0"/>
              <a:t>‹#›</a:t>
            </a:fld>
            <a:endParaRPr lang="ru-RU"/>
          </a:p>
        </p:txBody>
      </p:sp>
    </p:spTree>
    <p:extLst>
      <p:ext uri="{BB962C8B-B14F-4D97-AF65-F5344CB8AC3E}">
        <p14:creationId xmlns:p14="http://schemas.microsoft.com/office/powerpoint/2010/main" val="116841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0C07694-453E-4787-8785-AC49E3B88345}" type="datetimeFigureOut">
              <a:rPr lang="ru-RU" smtClean="0"/>
              <a:t>21.06.2022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C3768D-8626-4FF0-ABBD-0A39A56156C2}" type="slidenum">
              <a:rPr lang="ru-RU" smtClean="0"/>
              <a:t>‹#›</a:t>
            </a:fld>
            <a:endParaRPr lang="ru-RU"/>
          </a:p>
        </p:txBody>
      </p:sp>
    </p:spTree>
    <p:extLst>
      <p:ext uri="{BB962C8B-B14F-4D97-AF65-F5344CB8AC3E}">
        <p14:creationId xmlns:p14="http://schemas.microsoft.com/office/powerpoint/2010/main" val="385159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0C07694-453E-4787-8785-AC49E3B88345}" type="datetimeFigureOut">
              <a:rPr lang="ru-RU" smtClean="0"/>
              <a:t>21.06.2022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C3768D-8626-4FF0-ABBD-0A39A56156C2}" type="slidenum">
              <a:rPr lang="ru-RU" smtClean="0"/>
              <a:t>‹#›</a:t>
            </a:fld>
            <a:endParaRPr lang="ru-RU"/>
          </a:p>
        </p:txBody>
      </p:sp>
    </p:spTree>
    <p:extLst>
      <p:ext uri="{BB962C8B-B14F-4D97-AF65-F5344CB8AC3E}">
        <p14:creationId xmlns:p14="http://schemas.microsoft.com/office/powerpoint/2010/main" val="3660950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21.06.2022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55540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21.06.2022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53735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21.06.2022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62235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21.06.2022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16787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21.06.2022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03245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21.06.2022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2301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21.06.2022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06557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21.06.2022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2942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0C07694-453E-4787-8785-AC49E3B88345}" type="datetimeFigureOut">
              <a:rPr lang="ru-RU" smtClean="0"/>
              <a:t>21.06.2022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C3768D-8626-4FF0-ABBD-0A39A56156C2}" type="slidenum">
              <a:rPr lang="ru-RU" smtClean="0"/>
              <a:t>‹#›</a:t>
            </a:fld>
            <a:endParaRPr lang="ru-RU"/>
          </a:p>
        </p:txBody>
      </p:sp>
    </p:spTree>
    <p:extLst>
      <p:ext uri="{BB962C8B-B14F-4D97-AF65-F5344CB8AC3E}">
        <p14:creationId xmlns:p14="http://schemas.microsoft.com/office/powerpoint/2010/main" val="170910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21.06.2022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55084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21.06.2022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33714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21.06.2022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22694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0C07694-453E-4787-8785-AC49E3B88345}" type="datetimeFigureOut">
              <a:rPr lang="ru-RU" smtClean="0"/>
              <a:t>21.06.2022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2C3768D-8626-4FF0-ABBD-0A39A56156C2}" type="slidenum">
              <a:rPr lang="ru-RU" smtClean="0"/>
              <a:t>‹#›</a:t>
            </a:fld>
            <a:endParaRPr lang="ru-RU"/>
          </a:p>
        </p:txBody>
      </p:sp>
    </p:spTree>
    <p:extLst>
      <p:ext uri="{BB962C8B-B14F-4D97-AF65-F5344CB8AC3E}">
        <p14:creationId xmlns:p14="http://schemas.microsoft.com/office/powerpoint/2010/main" val="3946716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0C07694-453E-4787-8785-AC49E3B88345}" type="datetimeFigureOut">
              <a:rPr lang="ru-RU" smtClean="0"/>
              <a:t>21.06.2022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C3768D-8626-4FF0-ABBD-0A39A56156C2}" type="slidenum">
              <a:rPr lang="ru-RU" smtClean="0"/>
              <a:t>‹#›</a:t>
            </a:fld>
            <a:endParaRPr lang="ru-RU"/>
          </a:p>
        </p:txBody>
      </p:sp>
    </p:spTree>
    <p:extLst>
      <p:ext uri="{BB962C8B-B14F-4D97-AF65-F5344CB8AC3E}">
        <p14:creationId xmlns:p14="http://schemas.microsoft.com/office/powerpoint/2010/main" val="3836779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0C07694-453E-4787-8785-AC49E3B88345}" type="datetimeFigureOut">
              <a:rPr lang="ru-RU" smtClean="0"/>
              <a:t>21.06.2022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2C3768D-8626-4FF0-ABBD-0A39A56156C2}" type="slidenum">
              <a:rPr lang="ru-RU" smtClean="0"/>
              <a:t>‹#›</a:t>
            </a:fld>
            <a:endParaRPr lang="ru-RU"/>
          </a:p>
        </p:txBody>
      </p:sp>
    </p:spTree>
    <p:extLst>
      <p:ext uri="{BB962C8B-B14F-4D97-AF65-F5344CB8AC3E}">
        <p14:creationId xmlns:p14="http://schemas.microsoft.com/office/powerpoint/2010/main" val="89819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0C07694-453E-4787-8785-AC49E3B88345}" type="datetimeFigureOut">
              <a:rPr lang="ru-RU" smtClean="0"/>
              <a:t>21.06.2022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2C3768D-8626-4FF0-ABBD-0A39A56156C2}" type="slidenum">
              <a:rPr lang="ru-RU" smtClean="0"/>
              <a:t>‹#›</a:t>
            </a:fld>
            <a:endParaRPr lang="ru-RU"/>
          </a:p>
        </p:txBody>
      </p:sp>
    </p:spTree>
    <p:extLst>
      <p:ext uri="{BB962C8B-B14F-4D97-AF65-F5344CB8AC3E}">
        <p14:creationId xmlns:p14="http://schemas.microsoft.com/office/powerpoint/2010/main" val="30523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0C07694-453E-4787-8785-AC49E3B88345}" type="datetimeFigureOut">
              <a:rPr lang="ru-RU" smtClean="0"/>
              <a:t>21.06.2022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2C3768D-8626-4FF0-ABBD-0A39A56156C2}" type="slidenum">
              <a:rPr lang="ru-RU" smtClean="0"/>
              <a:t>‹#›</a:t>
            </a:fld>
            <a:endParaRPr lang="ru-RU"/>
          </a:p>
        </p:txBody>
      </p:sp>
    </p:spTree>
    <p:extLst>
      <p:ext uri="{BB962C8B-B14F-4D97-AF65-F5344CB8AC3E}">
        <p14:creationId xmlns:p14="http://schemas.microsoft.com/office/powerpoint/2010/main" val="3256680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0C07694-453E-4787-8785-AC49E3B88345}" type="datetimeFigureOut">
              <a:rPr lang="ru-RU" smtClean="0"/>
              <a:t>21.06.2022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C3768D-8626-4FF0-ABBD-0A39A56156C2}" type="slidenum">
              <a:rPr lang="ru-RU" smtClean="0"/>
              <a:t>‹#›</a:t>
            </a:fld>
            <a:endParaRPr lang="ru-RU"/>
          </a:p>
        </p:txBody>
      </p:sp>
    </p:spTree>
    <p:extLst>
      <p:ext uri="{BB962C8B-B14F-4D97-AF65-F5344CB8AC3E}">
        <p14:creationId xmlns:p14="http://schemas.microsoft.com/office/powerpoint/2010/main" val="280543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C0C07694-453E-4787-8785-AC49E3B88345}" type="datetimeFigureOut">
              <a:rPr lang="ru-RU" smtClean="0"/>
              <a:t>21.06.2022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2C3768D-8626-4FF0-ABBD-0A39A56156C2}" type="slidenum">
              <a:rPr lang="ru-RU" smtClean="0"/>
              <a:t>‹#›</a:t>
            </a:fld>
            <a:endParaRPr lang="ru-RU"/>
          </a:p>
        </p:txBody>
      </p:sp>
    </p:spTree>
    <p:extLst>
      <p:ext uri="{BB962C8B-B14F-4D97-AF65-F5344CB8AC3E}">
        <p14:creationId xmlns:p14="http://schemas.microsoft.com/office/powerpoint/2010/main" val="2815782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07694-453E-4787-8785-AC49E3B88345}" type="datetimeFigureOut">
              <a:rPr lang="ru-RU" smtClean="0"/>
              <a:t>21.06.2022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3768D-8626-4FF0-ABBD-0A39A56156C2}" type="slidenum">
              <a:rPr lang="ru-RU" smtClean="0"/>
              <a:t>‹#›</a:t>
            </a:fld>
            <a:endParaRPr lang="ru-RU"/>
          </a:p>
        </p:txBody>
      </p:sp>
    </p:spTree>
    <p:extLst>
      <p:ext uri="{BB962C8B-B14F-4D97-AF65-F5344CB8AC3E}">
        <p14:creationId xmlns:p14="http://schemas.microsoft.com/office/powerpoint/2010/main" val="622403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21.06.2022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03295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545123" y="274638"/>
            <a:ext cx="2760785" cy="226633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828800" y="1124746"/>
            <a:ext cx="8686800" cy="5544615"/>
          </a:xfrm>
        </p:spPr>
        <p:txBody>
          <a:bodyPr>
            <a:normAutofit/>
          </a:bodyPr>
          <a:lstStyle/>
          <a:p>
            <a:pPr marL="0" indent="0" algn="ctr">
              <a:buNone/>
            </a:pPr>
            <a:endParaRPr lang="ru-RU" b="1" dirty="0"/>
          </a:p>
          <a:p>
            <a:pPr marL="0" indent="0" algn="ctr">
              <a:buNone/>
            </a:pPr>
            <a:endParaRPr lang="en-US" b="1" dirty="0"/>
          </a:p>
          <a:p>
            <a:pPr marL="0" indent="0" algn="ctr">
              <a:buNone/>
            </a:pPr>
            <a:r>
              <a:rPr lang="ru-RU" sz="2800" b="1" dirty="0" smtClean="0"/>
              <a:t>Государственные и муниципальные закупки: актуальные изменения и проблемы практики применения</a:t>
            </a:r>
            <a:endParaRPr lang="ru-RU" sz="2800" b="1" dirty="0"/>
          </a:p>
          <a:p>
            <a:pPr marL="0" indent="0" algn="r">
              <a:buNone/>
            </a:pPr>
            <a:endParaRPr lang="ru-RU" sz="2800" b="1" dirty="0"/>
          </a:p>
          <a:p>
            <a:pPr marL="0" indent="0" algn="r">
              <a:buNone/>
            </a:pPr>
            <a:r>
              <a:rPr lang="ru-RU" sz="2200" b="1" dirty="0"/>
              <a:t>Рерих Татьяна Михайловна</a:t>
            </a:r>
          </a:p>
          <a:p>
            <a:pPr marL="0" indent="0" algn="r">
              <a:buNone/>
            </a:pPr>
            <a:r>
              <a:rPr lang="ru-RU" sz="2000" i="1" dirty="0"/>
              <a:t>Ректор АНО ДПО «</a:t>
            </a:r>
            <a:r>
              <a:rPr lang="ru-RU" sz="2000" i="1" dirty="0" err="1"/>
              <a:t>СибИГМУ</a:t>
            </a:r>
            <a:r>
              <a:rPr lang="ru-RU" sz="2000" i="1" dirty="0"/>
              <a:t>», </a:t>
            </a:r>
          </a:p>
          <a:p>
            <a:pPr marL="0" indent="0" algn="r">
              <a:buNone/>
            </a:pPr>
            <a:r>
              <a:rPr lang="ru-RU" sz="2000" i="1" dirty="0"/>
              <a:t>дипломированный эксперт в сфере </a:t>
            </a:r>
            <a:r>
              <a:rPr lang="ru-RU" sz="2000" i="1" dirty="0" smtClean="0"/>
              <a:t>закупок и </a:t>
            </a:r>
            <a:r>
              <a:rPr lang="ru-RU" sz="2000" i="1" dirty="0"/>
              <a:t>ведущий юрист – практик в области государственных и муниципальных закупок </a:t>
            </a:r>
          </a:p>
          <a:p>
            <a:pPr marL="0" indent="0" algn="ctr">
              <a:buNone/>
            </a:pPr>
            <a:endParaRPr lang="ru-RU" sz="2000" dirty="0">
              <a:solidFill>
                <a:schemeClr val="accent6">
                  <a:lumMod val="50000"/>
                </a:schemeClr>
              </a:solidFill>
            </a:endParaRPr>
          </a:p>
        </p:txBody>
      </p:sp>
    </p:spTree>
    <p:extLst>
      <p:ext uri="{BB962C8B-B14F-4D97-AF65-F5344CB8AC3E}">
        <p14:creationId xmlns:p14="http://schemas.microsoft.com/office/powerpoint/2010/main" val="282240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1124746"/>
            <a:ext cx="8686800" cy="5544615"/>
          </a:xfrm>
        </p:spPr>
        <p:txBody>
          <a:bodyPr>
            <a:normAutofit/>
          </a:bodyPr>
          <a:lstStyle/>
          <a:p>
            <a:pPr marL="0" lvl="0" indent="0" algn="ctr">
              <a:buNone/>
            </a:pPr>
            <a:r>
              <a:rPr lang="ru-RU" sz="1800" b="1" dirty="0">
                <a:solidFill>
                  <a:srgbClr val="C00000"/>
                </a:solidFill>
                <a:latin typeface="Calibri" panose="020F0502020204030204" pitchFamily="34" charset="0"/>
              </a:rPr>
              <a:t>  </a:t>
            </a:r>
            <a:r>
              <a:rPr lang="ru-RU" sz="1800" b="1" dirty="0" smtClean="0">
                <a:solidFill>
                  <a:srgbClr val="C00000"/>
                </a:solidFill>
                <a:latin typeface="Calibri" panose="020F0502020204030204" pitchFamily="34" charset="0"/>
              </a:rPr>
              <a:t>      </a:t>
            </a:r>
            <a:r>
              <a:rPr lang="ru-RU" sz="2800" b="1" dirty="0">
                <a:solidFill>
                  <a:srgbClr val="C00000"/>
                </a:solidFill>
                <a:latin typeface="Calibri" panose="020F0502020204030204" pitchFamily="34" charset="0"/>
              </a:rPr>
              <a:t>ФЗ №104 от 16.04.2022 года</a:t>
            </a:r>
            <a:r>
              <a:rPr lang="ru-RU" sz="2800" b="1" dirty="0" smtClean="0">
                <a:solidFill>
                  <a:srgbClr val="C00000"/>
                </a:solidFill>
                <a:latin typeface="Calibri" panose="020F0502020204030204" pitchFamily="34" charset="0"/>
              </a:rPr>
              <a:t>:</a:t>
            </a: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4. </a:t>
            </a:r>
            <a:r>
              <a:rPr lang="ru-RU" sz="1800" b="1" u="sng" dirty="0">
                <a:latin typeface="Calibri" panose="020F0502020204030204" pitchFamily="34" charset="0"/>
              </a:rPr>
              <a:t>Закрытые конкурентные </a:t>
            </a:r>
            <a:r>
              <a:rPr lang="ru-RU" sz="1800" b="1" u="sng" dirty="0" smtClean="0">
                <a:latin typeface="Calibri" panose="020F0502020204030204" pitchFamily="34" charset="0"/>
              </a:rPr>
              <a:t>закупки:</a:t>
            </a:r>
          </a:p>
          <a:p>
            <a:pPr marL="0" indent="0" algn="just">
              <a:buNone/>
            </a:pPr>
            <a:r>
              <a:rPr lang="ru-RU" sz="1800" b="1" dirty="0" smtClean="0">
                <a:latin typeface="Calibri" panose="020F0502020204030204" pitchFamily="34" charset="0"/>
              </a:rPr>
              <a:t>Приобретать </a:t>
            </a:r>
            <a:r>
              <a:rPr lang="ru-RU" sz="1800" b="1" dirty="0">
                <a:latin typeface="Calibri" panose="020F0502020204030204" pitchFamily="34" charset="0"/>
              </a:rPr>
              <a:t>таким способом станут в том числе заказчики, которые попали под санкции и (или) ограничения. </a:t>
            </a: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Перечень </a:t>
            </a:r>
            <a:r>
              <a:rPr lang="ru-RU" sz="1800" b="1" dirty="0">
                <a:latin typeface="Calibri" panose="020F0502020204030204" pitchFamily="34" charset="0"/>
              </a:rPr>
              <a:t>заказчиков определит </a:t>
            </a:r>
            <a:r>
              <a:rPr lang="ru-RU" sz="1800" b="1" dirty="0" smtClean="0">
                <a:latin typeface="Calibri" panose="020F0502020204030204" pitchFamily="34" charset="0"/>
              </a:rPr>
              <a:t>Правительство.</a:t>
            </a:r>
            <a:endParaRPr lang="ru-RU" sz="1800" b="1" dirty="0">
              <a:latin typeface="Calibri" panose="020F0502020204030204" pitchFamily="34" charset="0"/>
            </a:endParaRPr>
          </a:p>
          <a:p>
            <a:pPr marL="0" indent="0" algn="just">
              <a:buNone/>
            </a:pPr>
            <a:endParaRPr lang="ru-RU" sz="1800" b="1" u="sng" dirty="0" smtClean="0">
              <a:solidFill>
                <a:srgbClr val="FF0000"/>
              </a:solidFill>
              <a:latin typeface="Calibri" panose="020F0502020204030204" pitchFamily="34" charset="0"/>
            </a:endParaRPr>
          </a:p>
          <a:p>
            <a:pPr marL="0" indent="0" algn="just">
              <a:buNone/>
            </a:pPr>
            <a:endParaRPr lang="ru-RU" sz="1800" b="1" dirty="0" smtClean="0">
              <a:latin typeface="Calibri" panose="020F0502020204030204" pitchFamily="34" charset="0"/>
            </a:endParaRPr>
          </a:p>
          <a:p>
            <a:pPr marL="0" indent="0" algn="just">
              <a:buNone/>
            </a:pPr>
            <a:r>
              <a:rPr lang="ru-RU" sz="1800" b="1" dirty="0">
                <a:latin typeface="Calibri" panose="020F0502020204030204" pitchFamily="34" charset="0"/>
              </a:rPr>
              <a:t>5</a:t>
            </a:r>
            <a:r>
              <a:rPr lang="ru-RU" sz="1800" b="1" dirty="0" smtClean="0">
                <a:latin typeface="Calibri" panose="020F0502020204030204" pitchFamily="34" charset="0"/>
              </a:rPr>
              <a:t>. </a:t>
            </a:r>
            <a:r>
              <a:rPr lang="ru-RU" sz="1800" b="1" u="sng" dirty="0">
                <a:latin typeface="Calibri" panose="020F0502020204030204" pitchFamily="34" charset="0"/>
              </a:rPr>
              <a:t>Обеспечение исполнения контракта:</a:t>
            </a:r>
          </a:p>
          <a:p>
            <a:pPr marL="0" indent="0" algn="just">
              <a:buNone/>
            </a:pPr>
            <a:r>
              <a:rPr lang="ru-RU" sz="1800" b="1" dirty="0">
                <a:latin typeface="Calibri" panose="020F0502020204030204" pitchFamily="34" charset="0"/>
              </a:rPr>
              <a:t>Заказчикам </a:t>
            </a:r>
            <a:r>
              <a:rPr lang="ru-RU" sz="1800" b="1" dirty="0" smtClean="0">
                <a:latin typeface="Calibri" panose="020F0502020204030204" pitchFamily="34" charset="0"/>
              </a:rPr>
              <a:t>разрешили </a:t>
            </a:r>
            <a:r>
              <a:rPr lang="ru-RU" sz="1800" b="1" dirty="0">
                <a:latin typeface="Calibri" panose="020F0502020204030204" pitchFamily="34" charset="0"/>
              </a:rPr>
              <a:t>до конца 2022 в большинстве случаев не устанавливать требование об обеспечении исполнения контракта, гарантийных обязательств (</a:t>
            </a:r>
            <a:r>
              <a:rPr lang="ru-RU" sz="1800" b="1" dirty="0" smtClean="0">
                <a:latin typeface="Calibri" panose="020F0502020204030204" pitchFamily="34" charset="0"/>
              </a:rPr>
              <a:t>п. 64.1 ст. 112). </a:t>
            </a:r>
            <a:endParaRPr lang="ru-RU" sz="1800" b="1" dirty="0">
              <a:latin typeface="Calibri" panose="020F0502020204030204" pitchFamily="34" charset="0"/>
            </a:endParaRPr>
          </a:p>
          <a:p>
            <a:pPr marL="0" indent="0" algn="just">
              <a:buNone/>
            </a:pPr>
            <a:r>
              <a:rPr lang="ru-RU" sz="1800" b="1" dirty="0">
                <a:solidFill>
                  <a:srgbClr val="FF0000"/>
                </a:solidFill>
                <a:latin typeface="Calibri" panose="020F0502020204030204" pitchFamily="34" charset="0"/>
              </a:rPr>
              <a:t>Исключение: </a:t>
            </a:r>
            <a:r>
              <a:rPr lang="ru-RU" sz="1800" b="1" dirty="0">
                <a:latin typeface="Calibri" panose="020F0502020204030204" pitchFamily="34" charset="0"/>
              </a:rPr>
              <a:t>когда предусмотрен аванс.</a:t>
            </a:r>
          </a:p>
          <a:p>
            <a:pPr marL="0" indent="0" algn="just">
              <a:buNone/>
            </a:pPr>
            <a:endParaRPr lang="ru-RU" sz="1800" b="1" dirty="0" smtClean="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dirty="0">
              <a:solidFill>
                <a:srgbClr val="FF0000"/>
              </a:solidFill>
              <a:latin typeface="Calibri" panose="020F0502020204030204" pitchFamily="34" charset="0"/>
            </a:endParaRPr>
          </a:p>
          <a:p>
            <a:pPr marL="0" indent="0" algn="just">
              <a:buNone/>
            </a:pPr>
            <a:endParaRPr lang="ru-RU" sz="1800" i="1" dirty="0">
              <a:latin typeface="Calibri" panose="020F0502020204030204" pitchFamily="34" charset="0"/>
            </a:endParaRPr>
          </a:p>
          <a:p>
            <a:pPr marL="0" indent="0" algn="just">
              <a:buNone/>
            </a:pPr>
            <a:endParaRPr lang="ru-RU" sz="1800" i="1" u="sng"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1994030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1124746"/>
            <a:ext cx="8686800" cy="5544615"/>
          </a:xfrm>
        </p:spPr>
        <p:txBody>
          <a:bodyPr>
            <a:normAutofit/>
          </a:bodyPr>
          <a:lstStyle/>
          <a:p>
            <a:pPr marL="0" lvl="0" indent="0" algn="ctr">
              <a:buNone/>
            </a:pPr>
            <a:r>
              <a:rPr lang="ru-RU" sz="1800" b="1" dirty="0">
                <a:solidFill>
                  <a:srgbClr val="C00000"/>
                </a:solidFill>
                <a:latin typeface="Calibri" panose="020F0502020204030204" pitchFamily="34" charset="0"/>
              </a:rPr>
              <a:t>  </a:t>
            </a:r>
            <a:r>
              <a:rPr lang="ru-RU" sz="1800" b="1" dirty="0" smtClean="0">
                <a:solidFill>
                  <a:srgbClr val="C00000"/>
                </a:solidFill>
                <a:latin typeface="Calibri" panose="020F0502020204030204" pitchFamily="34" charset="0"/>
              </a:rPr>
              <a:t>      </a:t>
            </a:r>
            <a:r>
              <a:rPr lang="ru-RU" sz="2400" b="1" dirty="0">
                <a:solidFill>
                  <a:srgbClr val="C00000"/>
                </a:solidFill>
                <a:latin typeface="Calibri" panose="020F0502020204030204" pitchFamily="34" charset="0"/>
              </a:rPr>
              <a:t>ФЗ №104 от 16.04.2022 года:</a:t>
            </a:r>
          </a:p>
          <a:p>
            <a:pPr marL="0" indent="0" algn="just">
              <a:buNone/>
            </a:pPr>
            <a:endParaRPr lang="ru-RU" sz="1800" b="1" dirty="0" smtClean="0">
              <a:latin typeface="Calibri" panose="020F0502020204030204" pitchFamily="34" charset="0"/>
            </a:endParaRPr>
          </a:p>
          <a:p>
            <a:pPr marL="0" indent="0" algn="just">
              <a:buNone/>
            </a:pPr>
            <a:r>
              <a:rPr lang="ru-RU" sz="1800" b="1" dirty="0">
                <a:latin typeface="Calibri" panose="020F0502020204030204" pitchFamily="34" charset="0"/>
              </a:rPr>
              <a:t>6</a:t>
            </a:r>
            <a:r>
              <a:rPr lang="ru-RU" sz="1800" b="1" dirty="0" smtClean="0">
                <a:latin typeface="Calibri" panose="020F0502020204030204" pitchFamily="34" charset="0"/>
              </a:rPr>
              <a:t>. </a:t>
            </a:r>
            <a:r>
              <a:rPr lang="ru-RU" sz="1800" b="1" u="sng" dirty="0" smtClean="0">
                <a:latin typeface="Calibri" panose="020F0502020204030204" pitchFamily="34" charset="0"/>
              </a:rPr>
              <a:t>НМЦК:</a:t>
            </a:r>
          </a:p>
          <a:p>
            <a:pPr marL="0" indent="0" algn="just">
              <a:buNone/>
            </a:pPr>
            <a:r>
              <a:rPr lang="ru-RU" sz="1800" b="1" dirty="0">
                <a:latin typeface="Calibri" panose="020F0502020204030204" pitchFamily="34" charset="0"/>
              </a:rPr>
              <a:t>При определении и обосновании НМЦК планируют ввести запрет на использование иностранной валюты. </a:t>
            </a: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Такой </a:t>
            </a:r>
            <a:r>
              <a:rPr lang="ru-RU" sz="1800" b="1" dirty="0">
                <a:latin typeface="Calibri" panose="020F0502020204030204" pitchFamily="34" charset="0"/>
              </a:rPr>
              <a:t>запрет не коснется заказчиков, которые ведут деятельность на территории иностранного </a:t>
            </a:r>
            <a:r>
              <a:rPr lang="ru-RU" sz="1800" b="1" dirty="0" smtClean="0">
                <a:latin typeface="Calibri" panose="020F0502020204030204" pitchFamily="34" charset="0"/>
              </a:rPr>
              <a:t>государства.</a:t>
            </a:r>
          </a:p>
          <a:p>
            <a:pPr marL="0" indent="0" algn="just">
              <a:buNone/>
            </a:pP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7. </a:t>
            </a:r>
            <a:r>
              <a:rPr lang="ru-RU" sz="1800" b="1" u="sng" dirty="0" smtClean="0">
                <a:latin typeface="Calibri" panose="020F0502020204030204" pitchFamily="34" charset="0"/>
              </a:rPr>
              <a:t>Контракт:</a:t>
            </a:r>
          </a:p>
          <a:p>
            <a:pPr marL="0" indent="0" algn="just">
              <a:buNone/>
            </a:pPr>
            <a:r>
              <a:rPr lang="ru-RU" sz="1800" b="1" dirty="0" smtClean="0">
                <a:latin typeface="Calibri" panose="020F0502020204030204" pitchFamily="34" charset="0"/>
              </a:rPr>
              <a:t>- Запуск структурированного контракта ( с 01.04.23 как право, 01.07.23 обязанность);</a:t>
            </a:r>
          </a:p>
          <a:p>
            <a:pPr marL="0" indent="0" algn="just">
              <a:buNone/>
            </a:pPr>
            <a:r>
              <a:rPr lang="ru-RU" sz="1800" b="1" dirty="0" smtClean="0">
                <a:latin typeface="Calibri" panose="020F0502020204030204" pitchFamily="34" charset="0"/>
              </a:rPr>
              <a:t>- Распространение эл. контракта на всех прямых ед. поставщиков с 01.07.23;</a:t>
            </a:r>
          </a:p>
          <a:p>
            <a:pPr marL="0" indent="0" algn="just">
              <a:buNone/>
            </a:pPr>
            <a:r>
              <a:rPr lang="ru-RU" sz="1800" b="1" dirty="0" smtClean="0">
                <a:latin typeface="Calibri" panose="020F0502020204030204" pitchFamily="34" charset="0"/>
              </a:rPr>
              <a:t>- Использование эл. акта по закупкам у ед. поставщика по решениям Пр-ва, Губернаторов с возможностью сокрытия в ЕИС.</a:t>
            </a:r>
          </a:p>
          <a:p>
            <a:pPr marL="0" indent="0" algn="just">
              <a:buNone/>
            </a:pPr>
            <a:endParaRPr lang="ru-RU" sz="1800" b="1" dirty="0">
              <a:solidFill>
                <a:srgbClr val="FF0000"/>
              </a:solidFill>
              <a:latin typeface="Calibri" panose="020F0502020204030204" pitchFamily="34" charset="0"/>
            </a:endParaRPr>
          </a:p>
          <a:p>
            <a:pPr marL="0" indent="0" algn="just">
              <a:buNone/>
            </a:pPr>
            <a:endParaRPr lang="ru-RU" sz="1800" i="1" dirty="0">
              <a:latin typeface="Calibri" panose="020F0502020204030204" pitchFamily="34" charset="0"/>
            </a:endParaRPr>
          </a:p>
          <a:p>
            <a:pPr marL="0" indent="0" algn="just">
              <a:buNone/>
            </a:pPr>
            <a:endParaRPr lang="ru-RU" sz="1800" i="1" u="sng"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27187715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E22121-5CCD-42A9-91BA-2AF8FFE67422}"/>
              </a:ext>
            </a:extLst>
          </p:cNvPr>
          <p:cNvSpPr>
            <a:spLocks noGrp="1"/>
          </p:cNvSpPr>
          <p:nvPr>
            <p:ph type="title"/>
          </p:nvPr>
        </p:nvSpPr>
        <p:spPr>
          <a:xfrm>
            <a:off x="1399022" y="148131"/>
            <a:ext cx="10792978" cy="1325563"/>
          </a:xfrm>
        </p:spPr>
        <p:txBody>
          <a:bodyPr>
            <a:noAutofit/>
          </a:bodyPr>
          <a:lstStyle/>
          <a:p>
            <a:pPr algn="just"/>
            <a:r>
              <a:rPr lang="ru-RU" sz="3000" b="1" dirty="0" smtClean="0">
                <a:latin typeface="Georgia" panose="02040502050405020303" pitchFamily="18" charset="0"/>
              </a:rPr>
              <a:t>                     </a:t>
            </a:r>
            <a:r>
              <a:rPr lang="ru-RU" sz="3000" b="1" dirty="0" smtClean="0">
                <a:solidFill>
                  <a:srgbClr val="C00000"/>
                </a:solidFill>
                <a:latin typeface="Georgia" panose="02040502050405020303" pitchFamily="18" charset="0"/>
              </a:rPr>
              <a:t>Списание неустойки, штрафа:</a:t>
            </a:r>
            <a:endParaRPr lang="ru-RU" sz="3000" b="1" dirty="0">
              <a:solidFill>
                <a:srgbClr val="C00000"/>
              </a:solidFill>
              <a:latin typeface="Georgia" panose="02040502050405020303" pitchFamily="18" charset="0"/>
            </a:endParaRPr>
          </a:p>
        </p:txBody>
      </p:sp>
      <p:sp>
        <p:nvSpPr>
          <p:cNvPr id="9" name="Скругленный прямоугольник 7">
            <a:extLst>
              <a:ext uri="{FF2B5EF4-FFF2-40B4-BE49-F238E27FC236}">
                <a16:creationId xmlns:a16="http://schemas.microsoft.com/office/drawing/2014/main" id="{18A8002C-5A41-48EB-A9CC-9DE63E157E7C}"/>
              </a:ext>
            </a:extLst>
          </p:cNvPr>
          <p:cNvSpPr/>
          <p:nvPr/>
        </p:nvSpPr>
        <p:spPr>
          <a:xfrm>
            <a:off x="1645777" y="1238597"/>
            <a:ext cx="10415847" cy="5117586"/>
          </a:xfrm>
          <a:prstGeom prst="roundRect">
            <a:avLst>
              <a:gd name="adj" fmla="val 5787"/>
            </a:avLst>
          </a:prstGeom>
          <a:ln>
            <a:solidFill>
              <a:srgbClr val="773423"/>
            </a:solidFill>
          </a:ln>
        </p:spPr>
        <p:style>
          <a:lnRef idx="2">
            <a:schemeClr val="accent2"/>
          </a:lnRef>
          <a:fillRef idx="1">
            <a:schemeClr val="lt1"/>
          </a:fillRef>
          <a:effectRef idx="0">
            <a:schemeClr val="accent2"/>
          </a:effectRef>
          <a:fontRef idx="minor">
            <a:schemeClr val="dk1"/>
          </a:fontRef>
        </p:style>
        <p:txBody>
          <a:bodyPr lIns="0" rIns="0" anchor="ctr"/>
          <a:lstStyle/>
          <a:p>
            <a:pPr>
              <a:spcAft>
                <a:spcPts val="300"/>
              </a:spcAft>
            </a:pPr>
            <a:r>
              <a:rPr lang="ru-RU" b="1" dirty="0">
                <a:latin typeface="Georgia" panose="02040502050405020303" pitchFamily="18" charset="0"/>
                <a:ea typeface="Tahoma" panose="020B0604030504040204" pitchFamily="34" charset="0"/>
                <a:cs typeface="Tahoma" panose="020B0604030504040204" pitchFamily="34" charset="0"/>
              </a:rPr>
              <a:t>ч. 42.1. ст. 112 </a:t>
            </a:r>
            <a:r>
              <a:rPr lang="ru-RU" dirty="0" smtClean="0">
                <a:latin typeface="Georgia" panose="02040502050405020303" pitchFamily="18" charset="0"/>
                <a:ea typeface="Tahoma" panose="020B0604030504040204" pitchFamily="34" charset="0"/>
                <a:cs typeface="Tahoma" panose="020B0604030504040204" pitchFamily="34" charset="0"/>
              </a:rPr>
              <a:t>- Начисленные, </a:t>
            </a:r>
            <a:r>
              <a:rPr lang="ru-RU" dirty="0">
                <a:latin typeface="Georgia" panose="02040502050405020303" pitchFamily="18" charset="0"/>
                <a:ea typeface="Tahoma" panose="020B0604030504040204" pitchFamily="34" charset="0"/>
                <a:cs typeface="Tahoma" panose="020B0604030504040204" pitchFamily="34" charset="0"/>
              </a:rPr>
              <a:t>но не списанные заказчиком суммы неустоек (штрафов, пеней) в связи с неисполнением или ненадлежащим исполнением в 2015, 2016, </a:t>
            </a:r>
            <a:r>
              <a:rPr lang="ru-RU" b="1" u="sng" dirty="0">
                <a:latin typeface="Georgia" panose="02040502050405020303" pitchFamily="18" charset="0"/>
                <a:ea typeface="Tahoma" panose="020B0604030504040204" pitchFamily="34" charset="0"/>
                <a:cs typeface="Tahoma" panose="020B0604030504040204" pitchFamily="34" charset="0"/>
              </a:rPr>
              <a:t>2020 и 2021 </a:t>
            </a:r>
            <a:r>
              <a:rPr lang="ru-RU" dirty="0">
                <a:latin typeface="Georgia" panose="02040502050405020303" pitchFamily="18" charset="0"/>
                <a:ea typeface="Tahoma" panose="020B0604030504040204" pitchFamily="34" charset="0"/>
                <a:cs typeface="Tahoma" panose="020B0604030504040204" pitchFamily="34" charset="0"/>
              </a:rPr>
              <a:t>годах обязательств, предусмотренных контрактом, подлежат списанию </a:t>
            </a:r>
            <a:r>
              <a:rPr lang="ru-RU" b="1" dirty="0">
                <a:latin typeface="Georgia" panose="02040502050405020303" pitchFamily="18" charset="0"/>
                <a:ea typeface="Tahoma" panose="020B0604030504040204" pitchFamily="34" charset="0"/>
                <a:cs typeface="Tahoma" panose="020B0604030504040204" pitchFamily="34" charset="0"/>
              </a:rPr>
              <a:t>в случаях и порядке, которые установлены </a:t>
            </a:r>
            <a:r>
              <a:rPr lang="ru-RU" b="1" dirty="0" smtClean="0">
                <a:latin typeface="Georgia" panose="02040502050405020303" pitchFamily="18" charset="0"/>
                <a:ea typeface="Tahoma" panose="020B0604030504040204" pitchFamily="34" charset="0"/>
                <a:cs typeface="Tahoma" panose="020B0604030504040204" pitchFamily="34" charset="0"/>
              </a:rPr>
              <a:t>- ПП </a:t>
            </a:r>
            <a:r>
              <a:rPr lang="ru-RU" b="1" dirty="0">
                <a:latin typeface="Georgia" panose="02040502050405020303" pitchFamily="18" charset="0"/>
                <a:ea typeface="Tahoma" panose="020B0604030504040204" pitchFamily="34" charset="0"/>
                <a:cs typeface="Tahoma" panose="020B0604030504040204" pitchFamily="34" charset="0"/>
              </a:rPr>
              <a:t>№783 от 04.07.2018 года</a:t>
            </a:r>
            <a:r>
              <a:rPr lang="ru-RU" b="1" dirty="0" smtClean="0">
                <a:latin typeface="Georgia" panose="02040502050405020303" pitchFamily="18" charset="0"/>
                <a:ea typeface="Tahoma" panose="020B0604030504040204" pitchFamily="34" charset="0"/>
                <a:cs typeface="Tahoma" panose="020B0604030504040204" pitchFamily="34" charset="0"/>
              </a:rPr>
              <a:t>.</a:t>
            </a:r>
          </a:p>
          <a:p>
            <a:pPr>
              <a:spcAft>
                <a:spcPts val="300"/>
              </a:spcAft>
            </a:pPr>
            <a:endParaRPr lang="ru-RU" b="1" u="sng" dirty="0" smtClean="0">
              <a:latin typeface="Georgia" panose="02040502050405020303" pitchFamily="18" charset="0"/>
              <a:ea typeface="Tahoma" panose="020B0604030504040204" pitchFamily="34" charset="0"/>
              <a:cs typeface="Tahoma" panose="020B0604030504040204" pitchFamily="34" charset="0"/>
            </a:endParaRPr>
          </a:p>
          <a:p>
            <a:pPr>
              <a:spcAft>
                <a:spcPts val="300"/>
              </a:spcAft>
            </a:pPr>
            <a:r>
              <a:rPr lang="ru-RU" b="1" dirty="0" smtClean="0">
                <a:latin typeface="Georgia" panose="02040502050405020303" pitchFamily="18" charset="0"/>
                <a:ea typeface="Tahoma" panose="020B0604030504040204" pitchFamily="34" charset="0"/>
                <a:cs typeface="Tahoma" panose="020B0604030504040204" pitchFamily="34" charset="0"/>
              </a:rPr>
              <a:t>Списание сумм </a:t>
            </a:r>
            <a:r>
              <a:rPr lang="ru-RU" b="1" dirty="0">
                <a:latin typeface="Georgia" panose="02040502050405020303" pitchFamily="18" charset="0"/>
                <a:ea typeface="Tahoma" panose="020B0604030504040204" pitchFamily="34" charset="0"/>
                <a:cs typeface="Tahoma" panose="020B0604030504040204" pitchFamily="34" charset="0"/>
              </a:rPr>
              <a:t>неустоек (штрафов, пеней) </a:t>
            </a:r>
            <a:r>
              <a:rPr lang="ru-RU" b="1" u="sng" dirty="0">
                <a:latin typeface="Georgia" panose="02040502050405020303" pitchFamily="18" charset="0"/>
                <a:ea typeface="Tahoma" panose="020B0604030504040204" pitchFamily="34" charset="0"/>
                <a:cs typeface="Tahoma" panose="020B0604030504040204" pitchFamily="34" charset="0"/>
              </a:rPr>
              <a:t>осуществляется по контрактам, обязательства по которым исполнены в полном объеме</a:t>
            </a:r>
            <a:r>
              <a:rPr lang="ru-RU" b="1" dirty="0">
                <a:latin typeface="Georgia" panose="02040502050405020303" pitchFamily="18" charset="0"/>
                <a:ea typeface="Tahoma" panose="020B0604030504040204" pitchFamily="34" charset="0"/>
                <a:cs typeface="Tahoma" panose="020B0604030504040204" pitchFamily="34" charset="0"/>
              </a:rPr>
              <a:t>, за исключением контрактов, по которым:</a:t>
            </a:r>
          </a:p>
          <a:p>
            <a:pPr>
              <a:spcAft>
                <a:spcPts val="300"/>
              </a:spcAft>
            </a:pPr>
            <a:r>
              <a:rPr lang="ru-RU" dirty="0">
                <a:latin typeface="Georgia" panose="02040502050405020303" pitchFamily="18" charset="0"/>
                <a:ea typeface="Tahoma" panose="020B0604030504040204" pitchFamily="34" charset="0"/>
                <a:cs typeface="Tahoma" panose="020B0604030504040204" pitchFamily="34" charset="0"/>
              </a:rPr>
              <a:t>а) в 2015, 2016 и 2020 годах изменены по соглашению сторон условия о сроке исполнения контракта, и (или) цене контракта, и (или) цене единицы товара, работы, услуги, и (или) количестве товаров, объеме работ, услуг, предусмотренных контрактами;</a:t>
            </a:r>
          </a:p>
          <a:p>
            <a:pPr>
              <a:spcAft>
                <a:spcPts val="300"/>
              </a:spcAft>
            </a:pPr>
            <a:r>
              <a:rPr lang="ru-RU" dirty="0">
                <a:latin typeface="Georgia" panose="02040502050405020303" pitchFamily="18" charset="0"/>
                <a:ea typeface="Tahoma" panose="020B0604030504040204" pitchFamily="34" charset="0"/>
                <a:cs typeface="Tahoma" panose="020B0604030504040204" pitchFamily="34" charset="0"/>
              </a:rPr>
              <a:t>б) в 2020 году обязательства не были исполнены в полном объеме в связи с возникновением не зависящих от поставщика (подрядчика, исполнителя) обстоятельств, повлекших невозможность исполнения контракта в связи с распространением новой </a:t>
            </a:r>
            <a:r>
              <a:rPr lang="ru-RU" dirty="0" err="1">
                <a:latin typeface="Georgia" panose="02040502050405020303" pitchFamily="18" charset="0"/>
                <a:ea typeface="Tahoma" panose="020B0604030504040204" pitchFamily="34" charset="0"/>
                <a:cs typeface="Tahoma" panose="020B0604030504040204" pitchFamily="34" charset="0"/>
              </a:rPr>
              <a:t>коронавирусной</a:t>
            </a:r>
            <a:r>
              <a:rPr lang="ru-RU" dirty="0">
                <a:latin typeface="Georgia" panose="02040502050405020303" pitchFamily="18" charset="0"/>
                <a:ea typeface="Tahoma" panose="020B0604030504040204" pitchFamily="34" charset="0"/>
                <a:cs typeface="Tahoma" panose="020B0604030504040204" pitchFamily="34" charset="0"/>
              </a:rPr>
              <a:t> инфекции;</a:t>
            </a:r>
          </a:p>
          <a:p>
            <a:pPr>
              <a:spcAft>
                <a:spcPts val="300"/>
              </a:spcAft>
            </a:pPr>
            <a:endParaRPr lang="ru-RU" b="1" u="sng" dirty="0">
              <a:latin typeface="Georgia" panose="02040502050405020303" pitchFamily="18"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AEECA19C-4E7E-49EF-99E9-543637E7B35E}"/>
              </a:ext>
            </a:extLst>
          </p:cNvPr>
          <p:cNvSpPr txBox="1"/>
          <p:nvPr/>
        </p:nvSpPr>
        <p:spPr>
          <a:xfrm>
            <a:off x="1893212" y="2237173"/>
            <a:ext cx="468248" cy="584775"/>
          </a:xfrm>
          <a:prstGeom prst="rect">
            <a:avLst/>
          </a:prstGeom>
          <a:noFill/>
        </p:spPr>
        <p:txBody>
          <a:bodyPr wrap="square" rtlCol="0">
            <a:spAutoFit/>
          </a:bodyPr>
          <a:lstStyle/>
          <a:p>
            <a:endParaRPr lang="ru-RU" sz="3200" b="1" dirty="0">
              <a:latin typeface="Georgia" panose="02040502050405020303" pitchFamily="18" charset="0"/>
            </a:endParaRPr>
          </a:p>
        </p:txBody>
      </p:sp>
      <p:pic>
        <p:nvPicPr>
          <p:cNvPr id="5" name="Рисунок 4"/>
          <p:cNvPicPr>
            <a:picLocks noChangeAspect="1"/>
          </p:cNvPicPr>
          <p:nvPr/>
        </p:nvPicPr>
        <p:blipFill>
          <a:blip r:embed="rId3"/>
          <a:stretch>
            <a:fillRect/>
          </a:stretch>
        </p:blipFill>
        <p:spPr>
          <a:xfrm>
            <a:off x="180109" y="2"/>
            <a:ext cx="1870364" cy="1505702"/>
          </a:xfrm>
          <a:prstGeom prst="rect">
            <a:avLst/>
          </a:prstGeom>
        </p:spPr>
      </p:pic>
    </p:spTree>
    <p:extLst>
      <p:ext uri="{BB962C8B-B14F-4D97-AF65-F5344CB8AC3E}">
        <p14:creationId xmlns:p14="http://schemas.microsoft.com/office/powerpoint/2010/main" val="2402774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E22121-5CCD-42A9-91BA-2AF8FFE67422}"/>
              </a:ext>
            </a:extLst>
          </p:cNvPr>
          <p:cNvSpPr>
            <a:spLocks noGrp="1"/>
          </p:cNvSpPr>
          <p:nvPr>
            <p:ph type="title"/>
          </p:nvPr>
        </p:nvSpPr>
        <p:spPr>
          <a:xfrm>
            <a:off x="1399022" y="148131"/>
            <a:ext cx="10792978" cy="1325563"/>
          </a:xfrm>
        </p:spPr>
        <p:txBody>
          <a:bodyPr>
            <a:noAutofit/>
          </a:bodyPr>
          <a:lstStyle/>
          <a:p>
            <a:pPr algn="just"/>
            <a:r>
              <a:rPr lang="ru-RU" sz="3000" b="1" dirty="0">
                <a:latin typeface="Georgia" panose="02040502050405020303" pitchFamily="18" charset="0"/>
              </a:rPr>
              <a:t> </a:t>
            </a:r>
            <a:r>
              <a:rPr lang="ru-RU" sz="3000" b="1" dirty="0" smtClean="0">
                <a:latin typeface="Georgia" panose="02040502050405020303" pitchFamily="18" charset="0"/>
              </a:rPr>
              <a:t>                   </a:t>
            </a:r>
            <a:r>
              <a:rPr lang="ru-RU" sz="3000" b="1" dirty="0" smtClean="0">
                <a:solidFill>
                  <a:srgbClr val="C00000"/>
                </a:solidFill>
                <a:latin typeface="Georgia" panose="02040502050405020303" pitchFamily="18" charset="0"/>
              </a:rPr>
              <a:t>Списание неустойки, штрафа:</a:t>
            </a:r>
            <a:endParaRPr lang="ru-RU" sz="3000" b="1" dirty="0">
              <a:solidFill>
                <a:srgbClr val="C00000"/>
              </a:solidFill>
              <a:latin typeface="Georgia" panose="02040502050405020303" pitchFamily="18" charset="0"/>
            </a:endParaRPr>
          </a:p>
        </p:txBody>
      </p:sp>
      <p:sp>
        <p:nvSpPr>
          <p:cNvPr id="9" name="Скругленный прямоугольник 7">
            <a:extLst>
              <a:ext uri="{FF2B5EF4-FFF2-40B4-BE49-F238E27FC236}">
                <a16:creationId xmlns:a16="http://schemas.microsoft.com/office/drawing/2014/main" id="{18A8002C-5A41-48EB-A9CC-9DE63E157E7C}"/>
              </a:ext>
            </a:extLst>
          </p:cNvPr>
          <p:cNvSpPr/>
          <p:nvPr/>
        </p:nvSpPr>
        <p:spPr>
          <a:xfrm>
            <a:off x="1645777" y="1238597"/>
            <a:ext cx="10415847" cy="5117586"/>
          </a:xfrm>
          <a:prstGeom prst="roundRect">
            <a:avLst>
              <a:gd name="adj" fmla="val 5787"/>
            </a:avLst>
          </a:prstGeom>
          <a:ln>
            <a:solidFill>
              <a:srgbClr val="773423"/>
            </a:solidFill>
          </a:ln>
        </p:spPr>
        <p:style>
          <a:lnRef idx="2">
            <a:schemeClr val="accent2"/>
          </a:lnRef>
          <a:fillRef idx="1">
            <a:schemeClr val="lt1"/>
          </a:fillRef>
          <a:effectRef idx="0">
            <a:schemeClr val="accent2"/>
          </a:effectRef>
          <a:fontRef idx="minor">
            <a:schemeClr val="dk1"/>
          </a:fontRef>
        </p:style>
        <p:txBody>
          <a:bodyPr lIns="0" rIns="0" anchor="ctr"/>
          <a:lstStyle/>
          <a:p>
            <a:pPr>
              <a:spcAft>
                <a:spcPts val="300"/>
              </a:spcAft>
            </a:pPr>
            <a:endParaRPr lang="ru-RU" b="1" u="sng" dirty="0" smtClean="0">
              <a:latin typeface="Georgia" panose="02040502050405020303" pitchFamily="18" charset="0"/>
              <a:ea typeface="Tahoma" panose="020B0604030504040204" pitchFamily="34" charset="0"/>
              <a:cs typeface="Tahoma" panose="020B0604030504040204" pitchFamily="34" charset="0"/>
            </a:endParaRPr>
          </a:p>
          <a:p>
            <a:pPr>
              <a:spcAft>
                <a:spcPts val="300"/>
              </a:spcAft>
            </a:pPr>
            <a:r>
              <a:rPr lang="ru-RU" b="1" dirty="0" smtClean="0">
                <a:latin typeface="Georgia" panose="02040502050405020303" pitchFamily="18" charset="0"/>
                <a:ea typeface="Tahoma" panose="020B0604030504040204" pitchFamily="34" charset="0"/>
                <a:cs typeface="Tahoma" panose="020B0604030504040204" pitchFamily="34" charset="0"/>
              </a:rPr>
              <a:t>Списание сумм </a:t>
            </a:r>
            <a:r>
              <a:rPr lang="ru-RU" b="1" dirty="0">
                <a:latin typeface="Georgia" panose="02040502050405020303" pitchFamily="18" charset="0"/>
                <a:ea typeface="Tahoma" panose="020B0604030504040204" pitchFamily="34" charset="0"/>
                <a:cs typeface="Tahoma" panose="020B0604030504040204" pitchFamily="34" charset="0"/>
              </a:rPr>
              <a:t>неустоек (штрафов, пеней) </a:t>
            </a:r>
            <a:r>
              <a:rPr lang="ru-RU" b="1" u="sng" dirty="0">
                <a:latin typeface="Georgia" panose="02040502050405020303" pitchFamily="18" charset="0"/>
                <a:ea typeface="Tahoma" panose="020B0604030504040204" pitchFamily="34" charset="0"/>
                <a:cs typeface="Tahoma" panose="020B0604030504040204" pitchFamily="34" charset="0"/>
              </a:rPr>
              <a:t>осуществляется по контрактам, обязательства по которым исполнены в полном объеме</a:t>
            </a:r>
            <a:r>
              <a:rPr lang="ru-RU" b="1" dirty="0">
                <a:latin typeface="Georgia" panose="02040502050405020303" pitchFamily="18" charset="0"/>
                <a:ea typeface="Tahoma" panose="020B0604030504040204" pitchFamily="34" charset="0"/>
                <a:cs typeface="Tahoma" panose="020B0604030504040204" pitchFamily="34" charset="0"/>
              </a:rPr>
              <a:t>, за исключением контрактов, по которым:</a:t>
            </a:r>
          </a:p>
          <a:p>
            <a:pPr>
              <a:spcAft>
                <a:spcPts val="300"/>
              </a:spcAft>
            </a:pPr>
            <a:r>
              <a:rPr lang="ru-RU" dirty="0">
                <a:latin typeface="Georgia" panose="02040502050405020303" pitchFamily="18" charset="0"/>
                <a:ea typeface="Tahoma" panose="020B0604030504040204" pitchFamily="34" charset="0"/>
                <a:cs typeface="Tahoma" panose="020B0604030504040204" pitchFamily="34" charset="0"/>
              </a:rPr>
              <a:t>в) в 2021 и 2022 годах обязательства не были исполнены в полном объеме в связи с существенным увеличением в 2021 и 2022 годах цен на строительные ресурсы, повлекшем невозможность исполнения контракта поставщиком (подрядчиком, исполнителем);</a:t>
            </a:r>
          </a:p>
          <a:p>
            <a:pPr>
              <a:spcAft>
                <a:spcPts val="300"/>
              </a:spcAft>
            </a:pPr>
            <a:endParaRPr lang="ru-RU" dirty="0">
              <a:latin typeface="Georgia" panose="02040502050405020303" pitchFamily="18" charset="0"/>
              <a:ea typeface="Tahoma" panose="020B0604030504040204" pitchFamily="34" charset="0"/>
              <a:cs typeface="Tahoma" panose="020B0604030504040204" pitchFamily="34" charset="0"/>
            </a:endParaRPr>
          </a:p>
          <a:p>
            <a:pPr>
              <a:spcAft>
                <a:spcPts val="300"/>
              </a:spcAft>
            </a:pPr>
            <a:r>
              <a:rPr lang="ru-RU" dirty="0">
                <a:latin typeface="Georgia" panose="02040502050405020303" pitchFamily="18" charset="0"/>
                <a:ea typeface="Tahoma" panose="020B0604030504040204" pitchFamily="34" charset="0"/>
                <a:cs typeface="Tahoma" panose="020B0604030504040204" pitchFamily="34" charset="0"/>
              </a:rPr>
              <a:t>г) обязательства не были исполнены в полном объеме по причине возникновения при исполнении контракта не зависящих от сторон контракта обстоятельств, влекущих невозможность его исполнения без изменения условий, в связи с введением политических или экономических санкций иностранными государствами, совершающими недружественные действия в отношении Российской Федерации, граждан Российской Федерации или российских юридических лиц (далее - санкции), и (или) с введением иностранными государствами, государственными объединениями и (или) союзами и (или) государственными (межгосударственными) учреждениями иностранных государств или государственных объединений и (или) союзов мер ограничительного характера (далее - меры ограничительного характера).</a:t>
            </a:r>
          </a:p>
          <a:p>
            <a:pPr>
              <a:spcAft>
                <a:spcPts val="300"/>
              </a:spcAft>
            </a:pPr>
            <a:endParaRPr lang="ru-RU" b="1" u="sng" dirty="0">
              <a:latin typeface="Georgia" panose="02040502050405020303" pitchFamily="18"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AEECA19C-4E7E-49EF-99E9-543637E7B35E}"/>
              </a:ext>
            </a:extLst>
          </p:cNvPr>
          <p:cNvSpPr txBox="1"/>
          <p:nvPr/>
        </p:nvSpPr>
        <p:spPr>
          <a:xfrm>
            <a:off x="1893212" y="2237173"/>
            <a:ext cx="468248" cy="584775"/>
          </a:xfrm>
          <a:prstGeom prst="rect">
            <a:avLst/>
          </a:prstGeom>
          <a:noFill/>
        </p:spPr>
        <p:txBody>
          <a:bodyPr wrap="square" rtlCol="0">
            <a:spAutoFit/>
          </a:bodyPr>
          <a:lstStyle/>
          <a:p>
            <a:endParaRPr lang="ru-RU" sz="3200" b="1" dirty="0">
              <a:latin typeface="Georgia" panose="02040502050405020303" pitchFamily="18" charset="0"/>
            </a:endParaRPr>
          </a:p>
        </p:txBody>
      </p:sp>
      <p:pic>
        <p:nvPicPr>
          <p:cNvPr id="3" name="Рисунок 2"/>
          <p:cNvPicPr>
            <a:picLocks noChangeAspect="1"/>
          </p:cNvPicPr>
          <p:nvPr/>
        </p:nvPicPr>
        <p:blipFill>
          <a:blip r:embed="rId2"/>
          <a:stretch>
            <a:fillRect/>
          </a:stretch>
        </p:blipFill>
        <p:spPr>
          <a:xfrm>
            <a:off x="27674" y="-59557"/>
            <a:ext cx="1865538" cy="1505843"/>
          </a:xfrm>
          <a:prstGeom prst="rect">
            <a:avLst/>
          </a:prstGeom>
        </p:spPr>
      </p:pic>
    </p:spTree>
    <p:extLst>
      <p:ext uri="{BB962C8B-B14F-4D97-AF65-F5344CB8AC3E}">
        <p14:creationId xmlns:p14="http://schemas.microsoft.com/office/powerpoint/2010/main" val="30880830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E22121-5CCD-42A9-91BA-2AF8FFE67422}"/>
              </a:ext>
            </a:extLst>
          </p:cNvPr>
          <p:cNvSpPr>
            <a:spLocks noGrp="1"/>
          </p:cNvSpPr>
          <p:nvPr>
            <p:ph type="title"/>
          </p:nvPr>
        </p:nvSpPr>
        <p:spPr>
          <a:xfrm>
            <a:off x="1399022" y="148131"/>
            <a:ext cx="10792978" cy="1325563"/>
          </a:xfrm>
        </p:spPr>
        <p:txBody>
          <a:bodyPr>
            <a:noAutofit/>
          </a:bodyPr>
          <a:lstStyle/>
          <a:p>
            <a:pPr algn="just"/>
            <a:r>
              <a:rPr lang="ru-RU" sz="3000" b="1" dirty="0" smtClean="0">
                <a:solidFill>
                  <a:srgbClr val="C00000"/>
                </a:solidFill>
                <a:latin typeface="Georgia" panose="02040502050405020303" pitchFamily="18" charset="0"/>
              </a:rPr>
              <a:t>                        Списание неустойки, штрафа:</a:t>
            </a:r>
            <a:endParaRPr lang="ru-RU" sz="3000" b="1" dirty="0">
              <a:solidFill>
                <a:srgbClr val="C00000"/>
              </a:solidFill>
              <a:latin typeface="Georgia" panose="02040502050405020303" pitchFamily="18" charset="0"/>
            </a:endParaRPr>
          </a:p>
        </p:txBody>
      </p:sp>
      <p:sp>
        <p:nvSpPr>
          <p:cNvPr id="9" name="Скругленный прямоугольник 7">
            <a:extLst>
              <a:ext uri="{FF2B5EF4-FFF2-40B4-BE49-F238E27FC236}">
                <a16:creationId xmlns:a16="http://schemas.microsoft.com/office/drawing/2014/main" id="{18A8002C-5A41-48EB-A9CC-9DE63E157E7C}"/>
              </a:ext>
            </a:extLst>
          </p:cNvPr>
          <p:cNvSpPr/>
          <p:nvPr/>
        </p:nvSpPr>
        <p:spPr>
          <a:xfrm>
            <a:off x="1645777" y="1238597"/>
            <a:ext cx="10415847" cy="5112327"/>
          </a:xfrm>
          <a:prstGeom prst="roundRect">
            <a:avLst>
              <a:gd name="adj" fmla="val 5787"/>
            </a:avLst>
          </a:prstGeom>
          <a:ln>
            <a:solidFill>
              <a:srgbClr val="773423"/>
            </a:solidFill>
          </a:ln>
        </p:spPr>
        <p:style>
          <a:lnRef idx="2">
            <a:schemeClr val="accent2"/>
          </a:lnRef>
          <a:fillRef idx="1">
            <a:schemeClr val="lt1"/>
          </a:fillRef>
          <a:effectRef idx="0">
            <a:schemeClr val="accent2"/>
          </a:effectRef>
          <a:fontRef idx="minor">
            <a:schemeClr val="dk1"/>
          </a:fontRef>
        </p:style>
        <p:txBody>
          <a:bodyPr lIns="0" rIns="0" anchor="ctr"/>
          <a:lstStyle/>
          <a:p>
            <a:pPr>
              <a:spcAft>
                <a:spcPts val="300"/>
              </a:spcAft>
            </a:pPr>
            <a:r>
              <a:rPr lang="ru-RU" b="1" dirty="0">
                <a:latin typeface="Georgia" panose="02040502050405020303" pitchFamily="18" charset="0"/>
                <a:ea typeface="Tahoma" panose="020B0604030504040204" pitchFamily="34" charset="0"/>
                <a:cs typeface="Tahoma" panose="020B0604030504040204" pitchFamily="34" charset="0"/>
              </a:rPr>
              <a:t>Списание начисленных и неуплаченных сумм неустоек (штрафов, пеней) осуществляется заказчиком в следующих случае и порядке</a:t>
            </a:r>
            <a:r>
              <a:rPr lang="ru-RU" b="1" dirty="0" smtClean="0">
                <a:latin typeface="Georgia" panose="02040502050405020303" pitchFamily="18" charset="0"/>
                <a:ea typeface="Tahoma" panose="020B0604030504040204" pitchFamily="34" charset="0"/>
                <a:cs typeface="Tahoma" panose="020B0604030504040204" pitchFamily="34" charset="0"/>
              </a:rPr>
              <a:t>:</a:t>
            </a:r>
            <a:endParaRPr lang="ru-RU" dirty="0">
              <a:latin typeface="Georgia" panose="02040502050405020303" pitchFamily="18" charset="0"/>
              <a:ea typeface="Tahoma" panose="020B0604030504040204" pitchFamily="34" charset="0"/>
              <a:cs typeface="Tahoma" panose="020B0604030504040204" pitchFamily="34" charset="0"/>
            </a:endParaRPr>
          </a:p>
          <a:p>
            <a:pPr>
              <a:spcAft>
                <a:spcPts val="300"/>
              </a:spcAft>
            </a:pPr>
            <a:r>
              <a:rPr lang="ru-RU" b="1" dirty="0">
                <a:latin typeface="Georgia" panose="02040502050405020303" pitchFamily="18" charset="0"/>
                <a:ea typeface="Tahoma" panose="020B0604030504040204" pitchFamily="34" charset="0"/>
                <a:cs typeface="Tahoma" panose="020B0604030504040204" pitchFamily="34" charset="0"/>
              </a:rPr>
              <a:t>а)</a:t>
            </a:r>
            <a:r>
              <a:rPr lang="ru-RU" dirty="0">
                <a:latin typeface="Georgia" panose="02040502050405020303" pitchFamily="18" charset="0"/>
                <a:ea typeface="Tahoma" panose="020B0604030504040204" pitchFamily="34" charset="0"/>
                <a:cs typeface="Tahoma" panose="020B0604030504040204" pitchFamily="34" charset="0"/>
              </a:rPr>
              <a:t> если общая сумма </a:t>
            </a:r>
            <a:r>
              <a:rPr lang="ru-RU" dirty="0" smtClean="0">
                <a:latin typeface="Georgia" panose="02040502050405020303" pitchFamily="18" charset="0"/>
                <a:ea typeface="Tahoma" panose="020B0604030504040204" pitchFamily="34" charset="0"/>
                <a:cs typeface="Tahoma" panose="020B0604030504040204" pitchFamily="34" charset="0"/>
              </a:rPr>
              <a:t>неустоек </a:t>
            </a:r>
            <a:r>
              <a:rPr lang="ru-RU" b="1" u="sng" dirty="0" smtClean="0">
                <a:latin typeface="Georgia" panose="02040502050405020303" pitchFamily="18" charset="0"/>
                <a:ea typeface="Tahoma" panose="020B0604030504040204" pitchFamily="34" charset="0"/>
                <a:cs typeface="Tahoma" panose="020B0604030504040204" pitchFamily="34" charset="0"/>
              </a:rPr>
              <a:t>не </a:t>
            </a:r>
            <a:r>
              <a:rPr lang="ru-RU" b="1" u="sng" dirty="0">
                <a:latin typeface="Georgia" panose="02040502050405020303" pitchFamily="18" charset="0"/>
                <a:ea typeface="Tahoma" panose="020B0604030504040204" pitchFamily="34" charset="0"/>
                <a:cs typeface="Tahoma" panose="020B0604030504040204" pitchFamily="34" charset="0"/>
              </a:rPr>
              <a:t>превышает 5 </a:t>
            </a:r>
            <a:r>
              <a:rPr lang="ru-RU" b="1" u="sng" dirty="0" smtClean="0">
                <a:latin typeface="Georgia" panose="02040502050405020303" pitchFamily="18" charset="0"/>
                <a:ea typeface="Tahoma" panose="020B0604030504040204" pitchFamily="34" charset="0"/>
                <a:cs typeface="Tahoma" panose="020B0604030504040204" pitchFamily="34" charset="0"/>
              </a:rPr>
              <a:t>% от ЦК</a:t>
            </a:r>
            <a:r>
              <a:rPr lang="ru-RU" dirty="0" smtClean="0">
                <a:latin typeface="Georgia" panose="02040502050405020303" pitchFamily="18" charset="0"/>
                <a:ea typeface="Tahoma" panose="020B0604030504040204" pitchFamily="34" charset="0"/>
                <a:cs typeface="Tahoma" panose="020B0604030504040204" pitchFamily="34" charset="0"/>
              </a:rPr>
              <a:t>, </a:t>
            </a:r>
            <a:r>
              <a:rPr lang="ru-RU" dirty="0">
                <a:latin typeface="Georgia" panose="02040502050405020303" pitchFamily="18" charset="0"/>
                <a:ea typeface="Tahoma" panose="020B0604030504040204" pitchFamily="34" charset="0"/>
                <a:cs typeface="Tahoma" panose="020B0604030504040204" pitchFamily="34" charset="0"/>
              </a:rPr>
              <a:t>заказчик осуществляет списание начисленных и неуплаченных сумм неустоек (штрафов, пеней</a:t>
            </a:r>
            <a:r>
              <a:rPr lang="ru-RU" dirty="0" smtClean="0">
                <a:latin typeface="Georgia" panose="02040502050405020303" pitchFamily="18" charset="0"/>
                <a:ea typeface="Tahoma" panose="020B0604030504040204" pitchFamily="34" charset="0"/>
                <a:cs typeface="Tahoma" panose="020B0604030504040204" pitchFamily="34" charset="0"/>
              </a:rPr>
              <a:t>);</a:t>
            </a:r>
            <a:endParaRPr lang="ru-RU" dirty="0">
              <a:latin typeface="Georgia" panose="02040502050405020303" pitchFamily="18" charset="0"/>
              <a:ea typeface="Tahoma" panose="020B0604030504040204" pitchFamily="34" charset="0"/>
              <a:cs typeface="Tahoma" panose="020B0604030504040204" pitchFamily="34" charset="0"/>
            </a:endParaRPr>
          </a:p>
          <a:p>
            <a:pPr>
              <a:spcAft>
                <a:spcPts val="300"/>
              </a:spcAft>
            </a:pPr>
            <a:r>
              <a:rPr lang="ru-RU" b="1" dirty="0">
                <a:latin typeface="Georgia" panose="02040502050405020303" pitchFamily="18" charset="0"/>
                <a:ea typeface="Tahoma" panose="020B0604030504040204" pitchFamily="34" charset="0"/>
                <a:cs typeface="Tahoma" panose="020B0604030504040204" pitchFamily="34" charset="0"/>
              </a:rPr>
              <a:t>б) </a:t>
            </a:r>
            <a:r>
              <a:rPr lang="ru-RU" dirty="0">
                <a:latin typeface="Georgia" panose="02040502050405020303" pitchFamily="18" charset="0"/>
                <a:ea typeface="Tahoma" panose="020B0604030504040204" pitchFamily="34" charset="0"/>
                <a:cs typeface="Tahoma" panose="020B0604030504040204" pitchFamily="34" charset="0"/>
              </a:rPr>
              <a:t>если общая сумма </a:t>
            </a:r>
            <a:r>
              <a:rPr lang="ru-RU" dirty="0" smtClean="0">
                <a:latin typeface="Georgia" panose="02040502050405020303" pitchFamily="18" charset="0"/>
                <a:ea typeface="Tahoma" panose="020B0604030504040204" pitchFamily="34" charset="0"/>
                <a:cs typeface="Tahoma" panose="020B0604030504040204" pitchFamily="34" charset="0"/>
              </a:rPr>
              <a:t>неустоек </a:t>
            </a:r>
            <a:r>
              <a:rPr lang="ru-RU" b="1" u="sng" dirty="0" smtClean="0">
                <a:latin typeface="Georgia" panose="02040502050405020303" pitchFamily="18" charset="0"/>
                <a:ea typeface="Tahoma" panose="020B0604030504040204" pitchFamily="34" charset="0"/>
                <a:cs typeface="Tahoma" panose="020B0604030504040204" pitchFamily="34" charset="0"/>
              </a:rPr>
              <a:t>превышает </a:t>
            </a:r>
            <a:r>
              <a:rPr lang="ru-RU" b="1" u="sng" dirty="0">
                <a:latin typeface="Georgia" panose="02040502050405020303" pitchFamily="18" charset="0"/>
                <a:ea typeface="Tahoma" panose="020B0604030504040204" pitchFamily="34" charset="0"/>
                <a:cs typeface="Tahoma" panose="020B0604030504040204" pitchFamily="34" charset="0"/>
              </a:rPr>
              <a:t>5 </a:t>
            </a:r>
            <a:r>
              <a:rPr lang="ru-RU" b="1" u="sng" dirty="0" smtClean="0">
                <a:latin typeface="Georgia" panose="02040502050405020303" pitchFamily="18" charset="0"/>
                <a:ea typeface="Tahoma" panose="020B0604030504040204" pitchFamily="34" charset="0"/>
                <a:cs typeface="Tahoma" panose="020B0604030504040204" pitchFamily="34" charset="0"/>
              </a:rPr>
              <a:t>% от ЦК, </a:t>
            </a:r>
            <a:r>
              <a:rPr lang="ru-RU" b="1" u="sng" dirty="0">
                <a:latin typeface="Georgia" panose="02040502050405020303" pitchFamily="18" charset="0"/>
                <a:ea typeface="Tahoma" panose="020B0604030504040204" pitchFamily="34" charset="0"/>
                <a:cs typeface="Tahoma" panose="020B0604030504040204" pitchFamily="34" charset="0"/>
              </a:rPr>
              <a:t>но </a:t>
            </a:r>
            <a:r>
              <a:rPr lang="ru-RU" b="1" u="sng" dirty="0" smtClean="0">
                <a:latin typeface="Georgia" panose="02040502050405020303" pitchFamily="18" charset="0"/>
                <a:ea typeface="Tahoma" panose="020B0604030504040204" pitchFamily="34" charset="0"/>
                <a:cs typeface="Tahoma" panose="020B0604030504040204" pitchFamily="34" charset="0"/>
              </a:rPr>
              <a:t>не более 20% от ЦК</a:t>
            </a:r>
            <a:r>
              <a:rPr lang="ru-RU" dirty="0" smtClean="0">
                <a:latin typeface="Georgia" panose="02040502050405020303" pitchFamily="18" charset="0"/>
                <a:ea typeface="Tahoma" panose="020B0604030504040204" pitchFamily="34" charset="0"/>
                <a:cs typeface="Tahoma" panose="020B0604030504040204" pitchFamily="34" charset="0"/>
              </a:rPr>
              <a:t>, </a:t>
            </a:r>
            <a:r>
              <a:rPr lang="ru-RU" dirty="0">
                <a:latin typeface="Georgia" panose="02040502050405020303" pitchFamily="18" charset="0"/>
                <a:ea typeface="Tahoma" panose="020B0604030504040204" pitchFamily="34" charset="0"/>
                <a:cs typeface="Tahoma" panose="020B0604030504040204" pitchFamily="34" charset="0"/>
              </a:rPr>
              <a:t>заказчик осуществляет списание 50 %</a:t>
            </a:r>
            <a:r>
              <a:rPr lang="ru-RU" dirty="0" smtClean="0">
                <a:latin typeface="Georgia" panose="02040502050405020303" pitchFamily="18" charset="0"/>
                <a:ea typeface="Tahoma" panose="020B0604030504040204" pitchFamily="34" charset="0"/>
                <a:cs typeface="Tahoma" panose="020B0604030504040204" pitchFamily="34" charset="0"/>
              </a:rPr>
              <a:t> </a:t>
            </a:r>
            <a:r>
              <a:rPr lang="ru-RU" dirty="0">
                <a:latin typeface="Georgia" panose="02040502050405020303" pitchFamily="18" charset="0"/>
                <a:ea typeface="Tahoma" panose="020B0604030504040204" pitchFamily="34" charset="0"/>
                <a:cs typeface="Tahoma" panose="020B0604030504040204" pitchFamily="34" charset="0"/>
              </a:rPr>
              <a:t>начисленных </a:t>
            </a:r>
            <a:r>
              <a:rPr lang="ru-RU" dirty="0" smtClean="0">
                <a:latin typeface="Georgia" panose="02040502050405020303" pitchFamily="18" charset="0"/>
                <a:ea typeface="Tahoma" panose="020B0604030504040204" pitchFamily="34" charset="0"/>
                <a:cs typeface="Tahoma" panose="020B0604030504040204" pitchFamily="34" charset="0"/>
              </a:rPr>
              <a:t>при </a:t>
            </a:r>
            <a:r>
              <a:rPr lang="ru-RU" dirty="0">
                <a:latin typeface="Georgia" panose="02040502050405020303" pitchFamily="18" charset="0"/>
                <a:ea typeface="Tahoma" panose="020B0604030504040204" pitchFamily="34" charset="0"/>
                <a:cs typeface="Tahoma" panose="020B0604030504040204" pitchFamily="34" charset="0"/>
              </a:rPr>
              <a:t>условии уплаты 50 %</a:t>
            </a:r>
            <a:r>
              <a:rPr lang="ru-RU" dirty="0" smtClean="0">
                <a:latin typeface="Georgia" panose="02040502050405020303" pitchFamily="18" charset="0"/>
                <a:ea typeface="Tahoma" panose="020B0604030504040204" pitchFamily="34" charset="0"/>
                <a:cs typeface="Tahoma" panose="020B0604030504040204" pitchFamily="34" charset="0"/>
              </a:rPr>
              <a:t> сумм неустоек;</a:t>
            </a:r>
          </a:p>
          <a:p>
            <a:pPr>
              <a:spcAft>
                <a:spcPts val="300"/>
              </a:spcAft>
            </a:pPr>
            <a:r>
              <a:rPr lang="ru-RU" b="1" dirty="0" smtClean="0">
                <a:latin typeface="Georgia" panose="02040502050405020303" pitchFamily="18" charset="0"/>
                <a:ea typeface="Tahoma" panose="020B0604030504040204" pitchFamily="34" charset="0"/>
                <a:cs typeface="Tahoma" panose="020B0604030504040204" pitchFamily="34" charset="0"/>
              </a:rPr>
              <a:t>в) </a:t>
            </a:r>
            <a:r>
              <a:rPr lang="ru-RU" dirty="0" smtClean="0">
                <a:latin typeface="Georgia" panose="02040502050405020303" pitchFamily="18" charset="0"/>
                <a:ea typeface="Tahoma" panose="020B0604030504040204" pitchFamily="34" charset="0"/>
                <a:cs typeface="Tahoma" panose="020B0604030504040204" pitchFamily="34" charset="0"/>
              </a:rPr>
              <a:t>если неустойки начислены </a:t>
            </a:r>
            <a:r>
              <a:rPr lang="ru-RU" dirty="0">
                <a:latin typeface="Georgia" panose="02040502050405020303" pitchFamily="18" charset="0"/>
                <a:ea typeface="Tahoma" panose="020B0604030504040204" pitchFamily="34" charset="0"/>
                <a:cs typeface="Tahoma" panose="020B0604030504040204" pitchFamily="34" charset="0"/>
              </a:rPr>
              <a:t>вследствие неисполнения </a:t>
            </a:r>
            <a:r>
              <a:rPr lang="ru-RU" dirty="0" smtClean="0">
                <a:latin typeface="Georgia" panose="02040502050405020303" pitchFamily="18" charset="0"/>
                <a:ea typeface="Tahoma" panose="020B0604030504040204" pitchFamily="34" charset="0"/>
                <a:cs typeface="Tahoma" panose="020B0604030504040204" pitchFamily="34" charset="0"/>
              </a:rPr>
              <a:t>обязательств </a:t>
            </a:r>
            <a:r>
              <a:rPr lang="ru-RU" dirty="0">
                <a:latin typeface="Georgia" panose="02040502050405020303" pitchFamily="18" charset="0"/>
                <a:ea typeface="Tahoma" panose="020B0604030504040204" pitchFamily="34" charset="0"/>
                <a:cs typeface="Tahoma" panose="020B0604030504040204" pitchFamily="34" charset="0"/>
              </a:rPr>
              <a:t>по контракту в связи с возникновением не зависящих от него обстоятельств, </a:t>
            </a:r>
            <a:r>
              <a:rPr lang="ru-RU" b="1" u="sng" dirty="0" smtClean="0">
                <a:latin typeface="Georgia" panose="02040502050405020303" pitchFamily="18" charset="0"/>
                <a:ea typeface="Tahoma" panose="020B0604030504040204" pitchFamily="34" charset="0"/>
                <a:cs typeface="Tahoma" panose="020B0604030504040204" pitchFamily="34" charset="0"/>
              </a:rPr>
              <a:t>в </a:t>
            </a:r>
            <a:r>
              <a:rPr lang="ru-RU" b="1" u="sng" dirty="0">
                <a:latin typeface="Georgia" panose="02040502050405020303" pitchFamily="18" charset="0"/>
                <a:ea typeface="Tahoma" panose="020B0604030504040204" pitchFamily="34" charset="0"/>
                <a:cs typeface="Tahoma" panose="020B0604030504040204" pitchFamily="34" charset="0"/>
              </a:rPr>
              <a:t>связи </a:t>
            </a:r>
            <a:r>
              <a:rPr lang="ru-RU" b="1" u="sng" dirty="0" smtClean="0">
                <a:latin typeface="Georgia" panose="02040502050405020303" pitchFamily="18" charset="0"/>
                <a:ea typeface="Tahoma" panose="020B0604030504040204" pitchFamily="34" charset="0"/>
                <a:cs typeface="Tahoma" panose="020B0604030504040204" pitchFamily="34" charset="0"/>
              </a:rPr>
              <a:t>с</a:t>
            </a:r>
            <a:r>
              <a:rPr lang="en-US" b="1" u="sng" dirty="0">
                <a:latin typeface="Georgia" panose="02040502050405020303" pitchFamily="18" charset="0"/>
                <a:ea typeface="Tahoma" panose="020B0604030504040204" pitchFamily="34" charset="0"/>
                <a:cs typeface="Tahoma" panose="020B0604030504040204" pitchFamily="34" charset="0"/>
              </a:rPr>
              <a:t> </a:t>
            </a:r>
            <a:r>
              <a:rPr lang="en-US" b="1" u="sng" dirty="0" smtClean="0">
                <a:latin typeface="Georgia" panose="02040502050405020303" pitchFamily="18" charset="0"/>
                <a:ea typeface="Tahoma" panose="020B0604030504040204" pitchFamily="34" charset="0"/>
                <a:cs typeface="Tahoma" panose="020B0604030504040204" pitchFamily="34" charset="0"/>
              </a:rPr>
              <a:t>COVID</a:t>
            </a:r>
            <a:r>
              <a:rPr lang="ru-RU" dirty="0" smtClean="0">
                <a:latin typeface="Georgia" panose="02040502050405020303" pitchFamily="18" charset="0"/>
                <a:ea typeface="Tahoma" panose="020B0604030504040204" pitchFamily="34" charset="0"/>
                <a:cs typeface="Tahoma" panose="020B0604030504040204" pitchFamily="34" charset="0"/>
              </a:rPr>
              <a:t>, </a:t>
            </a:r>
            <a:r>
              <a:rPr lang="ru-RU" dirty="0">
                <a:latin typeface="Georgia" panose="02040502050405020303" pitchFamily="18" charset="0"/>
                <a:ea typeface="Tahoma" panose="020B0604030504040204" pitchFamily="34" charset="0"/>
                <a:cs typeface="Tahoma" panose="020B0604030504040204" pitchFamily="34" charset="0"/>
              </a:rPr>
              <a:t>заказчик осуществляет списание </a:t>
            </a:r>
            <a:r>
              <a:rPr lang="ru-RU" dirty="0" smtClean="0">
                <a:latin typeface="Georgia" panose="02040502050405020303" pitchFamily="18" charset="0"/>
                <a:ea typeface="Tahoma" panose="020B0604030504040204" pitchFamily="34" charset="0"/>
                <a:cs typeface="Tahoma" panose="020B0604030504040204" pitchFamily="34" charset="0"/>
              </a:rPr>
              <a:t>сумм неустоек;</a:t>
            </a:r>
            <a:endParaRPr lang="en-US" dirty="0" smtClean="0">
              <a:latin typeface="Georgia" panose="02040502050405020303" pitchFamily="18" charset="0"/>
              <a:ea typeface="Tahoma" panose="020B0604030504040204" pitchFamily="34" charset="0"/>
              <a:cs typeface="Tahoma" panose="020B0604030504040204" pitchFamily="34" charset="0"/>
            </a:endParaRPr>
          </a:p>
          <a:p>
            <a:pPr>
              <a:spcAft>
                <a:spcPts val="300"/>
              </a:spcAft>
            </a:pPr>
            <a:r>
              <a:rPr lang="ru-RU" b="1" dirty="0">
                <a:latin typeface="Georgia" panose="02040502050405020303" pitchFamily="18" charset="0"/>
                <a:ea typeface="Tahoma" panose="020B0604030504040204" pitchFamily="34" charset="0"/>
                <a:cs typeface="Tahoma" panose="020B0604030504040204" pitchFamily="34" charset="0"/>
              </a:rPr>
              <a:t>г) </a:t>
            </a:r>
            <a:r>
              <a:rPr lang="ru-RU" dirty="0">
                <a:latin typeface="Georgia" panose="02040502050405020303" pitchFamily="18" charset="0"/>
                <a:ea typeface="Tahoma" panose="020B0604030504040204" pitchFamily="34" charset="0"/>
                <a:cs typeface="Tahoma" panose="020B0604030504040204" pitchFamily="34" charset="0"/>
              </a:rPr>
              <a:t>если </a:t>
            </a:r>
            <a:r>
              <a:rPr lang="ru-RU" dirty="0" smtClean="0">
                <a:latin typeface="Georgia" panose="02040502050405020303" pitchFamily="18" charset="0"/>
                <a:ea typeface="Tahoma" panose="020B0604030504040204" pitchFamily="34" charset="0"/>
                <a:cs typeface="Tahoma" panose="020B0604030504040204" pitchFamily="34" charset="0"/>
              </a:rPr>
              <a:t>неустойки начислены </a:t>
            </a:r>
            <a:r>
              <a:rPr lang="ru-RU" dirty="0">
                <a:latin typeface="Georgia" panose="02040502050405020303" pitchFamily="18" charset="0"/>
                <a:ea typeface="Tahoma" panose="020B0604030504040204" pitchFamily="34" charset="0"/>
                <a:cs typeface="Tahoma" panose="020B0604030504040204" pitchFamily="34" charset="0"/>
              </a:rPr>
              <a:t>вследствие неисполнения </a:t>
            </a:r>
            <a:r>
              <a:rPr lang="ru-RU" dirty="0" smtClean="0">
                <a:latin typeface="Georgia" panose="02040502050405020303" pitchFamily="18" charset="0"/>
                <a:ea typeface="Tahoma" panose="020B0604030504040204" pitchFamily="34" charset="0"/>
                <a:cs typeface="Tahoma" panose="020B0604030504040204" pitchFamily="34" charset="0"/>
              </a:rPr>
              <a:t>обязательств </a:t>
            </a:r>
            <a:r>
              <a:rPr lang="ru-RU" dirty="0">
                <a:latin typeface="Georgia" panose="02040502050405020303" pitchFamily="18" charset="0"/>
                <a:ea typeface="Tahoma" panose="020B0604030504040204" pitchFamily="34" charset="0"/>
                <a:cs typeface="Tahoma" panose="020B0604030504040204" pitchFamily="34" charset="0"/>
              </a:rPr>
              <a:t>по контракту </a:t>
            </a:r>
            <a:r>
              <a:rPr lang="ru-RU" b="1" u="sng" dirty="0">
                <a:latin typeface="Georgia" panose="02040502050405020303" pitchFamily="18" charset="0"/>
                <a:ea typeface="Tahoma" panose="020B0604030504040204" pitchFamily="34" charset="0"/>
                <a:cs typeface="Tahoma" panose="020B0604030504040204" pitchFamily="34" charset="0"/>
              </a:rPr>
              <a:t>в связи с существенным увеличением в 2021 и 2022 годах цен на строительные ресурсы</a:t>
            </a:r>
            <a:r>
              <a:rPr lang="ru-RU" dirty="0">
                <a:latin typeface="Georgia" panose="02040502050405020303" pitchFamily="18" charset="0"/>
                <a:ea typeface="Tahoma" panose="020B0604030504040204" pitchFamily="34" charset="0"/>
                <a:cs typeface="Tahoma" panose="020B0604030504040204" pitchFamily="34" charset="0"/>
              </a:rPr>
              <a:t>, </a:t>
            </a:r>
            <a:r>
              <a:rPr lang="ru-RU" dirty="0" smtClean="0">
                <a:latin typeface="Georgia" panose="02040502050405020303" pitchFamily="18" charset="0"/>
                <a:ea typeface="Tahoma" panose="020B0604030504040204" pitchFamily="34" charset="0"/>
                <a:cs typeface="Tahoma" panose="020B0604030504040204" pitchFamily="34" charset="0"/>
              </a:rPr>
              <a:t>заказчик </a:t>
            </a:r>
            <a:r>
              <a:rPr lang="ru-RU" dirty="0">
                <a:latin typeface="Georgia" panose="02040502050405020303" pitchFamily="18" charset="0"/>
                <a:ea typeface="Tahoma" panose="020B0604030504040204" pitchFamily="34" charset="0"/>
                <a:cs typeface="Tahoma" panose="020B0604030504040204" pitchFamily="34" charset="0"/>
              </a:rPr>
              <a:t>осуществляет списание </a:t>
            </a:r>
            <a:r>
              <a:rPr lang="ru-RU" dirty="0" smtClean="0">
                <a:latin typeface="Georgia" panose="02040502050405020303" pitchFamily="18" charset="0"/>
                <a:ea typeface="Tahoma" panose="020B0604030504040204" pitchFamily="34" charset="0"/>
                <a:cs typeface="Tahoma" panose="020B0604030504040204" pitchFamily="34" charset="0"/>
              </a:rPr>
              <a:t>сумм </a:t>
            </a:r>
            <a:r>
              <a:rPr lang="ru-RU" dirty="0">
                <a:latin typeface="Georgia" panose="02040502050405020303" pitchFamily="18" charset="0"/>
                <a:ea typeface="Tahoma" panose="020B0604030504040204" pitchFamily="34" charset="0"/>
                <a:cs typeface="Tahoma" panose="020B0604030504040204" pitchFamily="34" charset="0"/>
              </a:rPr>
              <a:t>неустоек </a:t>
            </a:r>
            <a:r>
              <a:rPr lang="ru-RU" dirty="0" smtClean="0">
                <a:latin typeface="Georgia" panose="02040502050405020303" pitchFamily="18" charset="0"/>
                <a:ea typeface="Tahoma" panose="020B0604030504040204" pitchFamily="34" charset="0"/>
                <a:cs typeface="Tahoma" panose="020B0604030504040204" pitchFamily="34" charset="0"/>
              </a:rPr>
              <a:t>в </a:t>
            </a:r>
            <a:r>
              <a:rPr lang="ru-RU" dirty="0">
                <a:latin typeface="Georgia" panose="02040502050405020303" pitchFamily="18" charset="0"/>
                <a:ea typeface="Tahoma" panose="020B0604030504040204" pitchFamily="34" charset="0"/>
                <a:cs typeface="Tahoma" panose="020B0604030504040204" pitchFamily="34" charset="0"/>
              </a:rPr>
              <a:t>период с даты заключения контракта до даты представления </a:t>
            </a:r>
            <a:r>
              <a:rPr lang="ru-RU" dirty="0" smtClean="0">
                <a:latin typeface="Georgia" panose="02040502050405020303" pitchFamily="18" charset="0"/>
                <a:ea typeface="Tahoma" panose="020B0604030504040204" pitchFamily="34" charset="0"/>
                <a:cs typeface="Tahoma" panose="020B0604030504040204" pitchFamily="34" charset="0"/>
              </a:rPr>
              <a:t>предложения </a:t>
            </a:r>
            <a:r>
              <a:rPr lang="ru-RU" dirty="0">
                <a:latin typeface="Georgia" panose="02040502050405020303" pitchFamily="18" charset="0"/>
                <a:ea typeface="Tahoma" panose="020B0604030504040204" pitchFamily="34" charset="0"/>
                <a:cs typeface="Tahoma" panose="020B0604030504040204" pitchFamily="34" charset="0"/>
              </a:rPr>
              <a:t>поставщика </a:t>
            </a:r>
            <a:r>
              <a:rPr lang="ru-RU" dirty="0" smtClean="0">
                <a:latin typeface="Georgia" panose="02040502050405020303" pitchFamily="18" charset="0"/>
                <a:ea typeface="Tahoma" panose="020B0604030504040204" pitchFamily="34" charset="0"/>
                <a:cs typeface="Tahoma" panose="020B0604030504040204" pitchFamily="34" charset="0"/>
              </a:rPr>
              <a:t>об </a:t>
            </a:r>
            <a:r>
              <a:rPr lang="ru-RU" dirty="0">
                <a:latin typeface="Georgia" panose="02040502050405020303" pitchFamily="18" charset="0"/>
                <a:ea typeface="Tahoma" panose="020B0604030504040204" pitchFamily="34" charset="0"/>
                <a:cs typeface="Tahoma" panose="020B0604030504040204" pitchFamily="34" charset="0"/>
              </a:rPr>
              <a:t>изменении существенных условий контракта в связи с существенным увеличением цен на строительные ресурсы, </a:t>
            </a:r>
            <a:r>
              <a:rPr lang="ru-RU" dirty="0" smtClean="0">
                <a:latin typeface="Georgia" panose="02040502050405020303" pitchFamily="18" charset="0"/>
                <a:ea typeface="Tahoma" panose="020B0604030504040204" pitchFamily="34" charset="0"/>
                <a:cs typeface="Tahoma" panose="020B0604030504040204" pitchFamily="34" charset="0"/>
              </a:rPr>
              <a:t>с </a:t>
            </a:r>
            <a:r>
              <a:rPr lang="ru-RU" dirty="0">
                <a:latin typeface="Georgia" panose="02040502050405020303" pitchFamily="18" charset="0"/>
                <a:ea typeface="Tahoma" panose="020B0604030504040204" pitchFamily="34" charset="0"/>
                <a:cs typeface="Tahoma" panose="020B0604030504040204" pitchFamily="34" charset="0"/>
              </a:rPr>
              <a:t>приложением информации и документов, обосновывающих такое предложение</a:t>
            </a:r>
            <a:r>
              <a:rPr lang="ru-RU" dirty="0" smtClean="0">
                <a:latin typeface="Georgia" panose="02040502050405020303" pitchFamily="18" charset="0"/>
                <a:ea typeface="Tahoma" panose="020B0604030504040204" pitchFamily="34" charset="0"/>
                <a:cs typeface="Tahoma" panose="020B0604030504040204" pitchFamily="34" charset="0"/>
              </a:rPr>
              <a:t>;</a:t>
            </a:r>
          </a:p>
          <a:p>
            <a:pPr>
              <a:spcAft>
                <a:spcPts val="300"/>
              </a:spcAft>
            </a:pPr>
            <a:r>
              <a:rPr lang="ru-RU" b="1" dirty="0" smtClean="0">
                <a:latin typeface="Georgia" panose="02040502050405020303" pitchFamily="18" charset="0"/>
                <a:ea typeface="Tahoma" panose="020B0604030504040204" pitchFamily="34" charset="0"/>
                <a:cs typeface="Tahoma" panose="020B0604030504040204" pitchFamily="34" charset="0"/>
              </a:rPr>
              <a:t>д</a:t>
            </a:r>
            <a:r>
              <a:rPr lang="ru-RU" b="1" dirty="0">
                <a:latin typeface="Georgia" panose="02040502050405020303" pitchFamily="18" charset="0"/>
                <a:ea typeface="Tahoma" panose="020B0604030504040204" pitchFamily="34" charset="0"/>
                <a:cs typeface="Tahoma" panose="020B0604030504040204" pitchFamily="34" charset="0"/>
              </a:rPr>
              <a:t>)</a:t>
            </a:r>
            <a:r>
              <a:rPr lang="ru-RU" dirty="0">
                <a:latin typeface="Georgia" panose="02040502050405020303" pitchFamily="18" charset="0"/>
                <a:ea typeface="Tahoma" panose="020B0604030504040204" pitchFamily="34" charset="0"/>
                <a:cs typeface="Tahoma" panose="020B0604030504040204" pitchFamily="34" charset="0"/>
              </a:rPr>
              <a:t> если неустойки начислены вследствие </a:t>
            </a:r>
            <a:r>
              <a:rPr lang="ru-RU" b="1" u="sng" dirty="0">
                <a:latin typeface="Georgia" panose="02040502050405020303" pitchFamily="18" charset="0"/>
                <a:ea typeface="Tahoma" panose="020B0604030504040204" pitchFamily="34" charset="0"/>
                <a:cs typeface="Tahoma" panose="020B0604030504040204" pitchFamily="34" charset="0"/>
              </a:rPr>
              <a:t>в связи с введением санкций и (или) мер ограничительного </a:t>
            </a:r>
            <a:r>
              <a:rPr lang="ru-RU" b="1" u="sng" dirty="0" smtClean="0">
                <a:latin typeface="Georgia" panose="02040502050405020303" pitchFamily="18" charset="0"/>
                <a:ea typeface="Tahoma" panose="020B0604030504040204" pitchFamily="34" charset="0"/>
                <a:cs typeface="Tahoma" panose="020B0604030504040204" pitchFamily="34" charset="0"/>
              </a:rPr>
              <a:t>характера</a:t>
            </a:r>
            <a:r>
              <a:rPr lang="ru-RU" dirty="0" smtClean="0">
                <a:latin typeface="Georgia" panose="02040502050405020303" pitchFamily="18" charset="0"/>
                <a:ea typeface="Tahoma" panose="020B0604030504040204" pitchFamily="34" charset="0"/>
                <a:cs typeface="Tahoma" panose="020B0604030504040204" pitchFamily="34" charset="0"/>
              </a:rPr>
              <a:t>.</a:t>
            </a:r>
            <a:endParaRPr lang="ru-RU" dirty="0">
              <a:latin typeface="Georgia" panose="02040502050405020303" pitchFamily="18" charset="0"/>
              <a:ea typeface="Tahoma" panose="020B0604030504040204" pitchFamily="34" charset="0"/>
              <a:cs typeface="Tahoma" panose="020B0604030504040204" pitchFamily="34" charset="0"/>
            </a:endParaRPr>
          </a:p>
          <a:p>
            <a:pPr>
              <a:spcAft>
                <a:spcPts val="300"/>
              </a:spcAft>
            </a:pPr>
            <a:endParaRPr lang="ru-RU" dirty="0">
              <a:latin typeface="Georgia" panose="02040502050405020303" pitchFamily="18"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AEECA19C-4E7E-49EF-99E9-543637E7B35E}"/>
              </a:ext>
            </a:extLst>
          </p:cNvPr>
          <p:cNvSpPr txBox="1"/>
          <p:nvPr/>
        </p:nvSpPr>
        <p:spPr>
          <a:xfrm>
            <a:off x="1893212" y="2237173"/>
            <a:ext cx="468248" cy="584775"/>
          </a:xfrm>
          <a:prstGeom prst="rect">
            <a:avLst/>
          </a:prstGeom>
          <a:noFill/>
        </p:spPr>
        <p:txBody>
          <a:bodyPr wrap="square" rtlCol="0">
            <a:spAutoFit/>
          </a:bodyPr>
          <a:lstStyle/>
          <a:p>
            <a:endParaRPr lang="ru-RU" sz="3200" b="1" dirty="0">
              <a:latin typeface="Georgia" panose="02040502050405020303" pitchFamily="18" charset="0"/>
            </a:endParaRPr>
          </a:p>
        </p:txBody>
      </p:sp>
      <p:pic>
        <p:nvPicPr>
          <p:cNvPr id="5" name="Рисунок 4"/>
          <p:cNvPicPr>
            <a:picLocks noChangeAspect="1"/>
          </p:cNvPicPr>
          <p:nvPr/>
        </p:nvPicPr>
        <p:blipFill>
          <a:blip r:embed="rId2"/>
          <a:stretch>
            <a:fillRect/>
          </a:stretch>
        </p:blipFill>
        <p:spPr>
          <a:xfrm>
            <a:off x="27674" y="-59556"/>
            <a:ext cx="1865538" cy="1298154"/>
          </a:xfrm>
          <a:prstGeom prst="rect">
            <a:avLst/>
          </a:prstGeom>
        </p:spPr>
      </p:pic>
    </p:spTree>
    <p:extLst>
      <p:ext uri="{BB962C8B-B14F-4D97-AF65-F5344CB8AC3E}">
        <p14:creationId xmlns:p14="http://schemas.microsoft.com/office/powerpoint/2010/main" val="396430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E22121-5CCD-42A9-91BA-2AF8FFE67422}"/>
              </a:ext>
            </a:extLst>
          </p:cNvPr>
          <p:cNvSpPr>
            <a:spLocks noGrp="1"/>
          </p:cNvSpPr>
          <p:nvPr>
            <p:ph type="title"/>
          </p:nvPr>
        </p:nvSpPr>
        <p:spPr>
          <a:xfrm>
            <a:off x="1399022" y="148131"/>
            <a:ext cx="10640793" cy="1325563"/>
          </a:xfrm>
        </p:spPr>
        <p:txBody>
          <a:bodyPr>
            <a:noAutofit/>
          </a:bodyPr>
          <a:lstStyle/>
          <a:p>
            <a:pPr algn="just"/>
            <a:r>
              <a:rPr lang="ru-RU" sz="2800" b="1" dirty="0" smtClean="0">
                <a:latin typeface="Georgia" panose="02040502050405020303" pitchFamily="18" charset="0"/>
              </a:rPr>
              <a:t>                       </a:t>
            </a:r>
            <a:r>
              <a:rPr lang="ru-RU" sz="2800" b="1" dirty="0" smtClean="0">
                <a:solidFill>
                  <a:srgbClr val="C00000"/>
                </a:solidFill>
                <a:latin typeface="Georgia" panose="02040502050405020303" pitchFamily="18" charset="0"/>
              </a:rPr>
              <a:t>Порядок </a:t>
            </a:r>
            <a:r>
              <a:rPr lang="ru-RU" sz="2800" b="1" dirty="0">
                <a:solidFill>
                  <a:srgbClr val="C00000"/>
                </a:solidFill>
                <a:latin typeface="Georgia" panose="02040502050405020303" pitchFamily="18" charset="0"/>
              </a:rPr>
              <a:t>списания неустойки, штрафа</a:t>
            </a:r>
            <a:r>
              <a:rPr lang="ru-RU" sz="2800" b="1" dirty="0" smtClean="0">
                <a:solidFill>
                  <a:srgbClr val="C00000"/>
                </a:solidFill>
                <a:latin typeface="Georgia" panose="02040502050405020303" pitchFamily="18" charset="0"/>
              </a:rPr>
              <a:t>:</a:t>
            </a:r>
            <a:endParaRPr lang="ru-RU" sz="2800" b="1" dirty="0">
              <a:solidFill>
                <a:srgbClr val="C00000"/>
              </a:solidFill>
              <a:latin typeface="Georgia" panose="02040502050405020303" pitchFamily="18" charset="0"/>
            </a:endParaRPr>
          </a:p>
        </p:txBody>
      </p:sp>
      <p:sp>
        <p:nvSpPr>
          <p:cNvPr id="9" name="Скругленный прямоугольник 7">
            <a:extLst>
              <a:ext uri="{FF2B5EF4-FFF2-40B4-BE49-F238E27FC236}">
                <a16:creationId xmlns:a16="http://schemas.microsoft.com/office/drawing/2014/main" id="{18A8002C-5A41-48EB-A9CC-9DE63E157E7C}"/>
              </a:ext>
            </a:extLst>
          </p:cNvPr>
          <p:cNvSpPr/>
          <p:nvPr/>
        </p:nvSpPr>
        <p:spPr>
          <a:xfrm>
            <a:off x="2957959" y="1473694"/>
            <a:ext cx="9081856" cy="4865863"/>
          </a:xfrm>
          <a:prstGeom prst="roundRect">
            <a:avLst>
              <a:gd name="adj" fmla="val 5787"/>
            </a:avLst>
          </a:prstGeom>
          <a:ln>
            <a:solidFill>
              <a:srgbClr val="773423"/>
            </a:solidFill>
          </a:ln>
        </p:spPr>
        <p:style>
          <a:lnRef idx="2">
            <a:schemeClr val="accent2"/>
          </a:lnRef>
          <a:fillRef idx="1">
            <a:schemeClr val="lt1"/>
          </a:fillRef>
          <a:effectRef idx="0">
            <a:schemeClr val="accent2"/>
          </a:effectRef>
          <a:fontRef idx="minor">
            <a:schemeClr val="dk1"/>
          </a:fontRef>
        </p:style>
        <p:txBody>
          <a:bodyPr lIns="0" rIns="0" anchor="ctr"/>
          <a:lstStyle/>
          <a:p>
            <a:pPr marL="342900" indent="-342900" algn="just">
              <a:spcAft>
                <a:spcPts val="300"/>
              </a:spcAft>
              <a:buAutoNum type="arabicParenR"/>
            </a:pPr>
            <a:endParaRPr lang="ru-RU" sz="2000" dirty="0" smtClean="0">
              <a:latin typeface="Georgia" panose="02040502050405020303" pitchFamily="18" charset="0"/>
              <a:ea typeface="Tahoma" panose="020B0604030504040204" pitchFamily="34" charset="0"/>
              <a:cs typeface="Tahoma" panose="020B0604030504040204" pitchFamily="34" charset="0"/>
            </a:endParaRPr>
          </a:p>
          <a:p>
            <a:pPr marL="342900" indent="-342900" algn="just">
              <a:spcAft>
                <a:spcPts val="300"/>
              </a:spcAft>
              <a:buAutoNum type="arabicParenR"/>
            </a:pPr>
            <a:endParaRPr lang="ru-RU" sz="2000" dirty="0">
              <a:latin typeface="Georgia" panose="02040502050405020303" pitchFamily="18" charset="0"/>
              <a:ea typeface="Tahoma" panose="020B0604030504040204" pitchFamily="34" charset="0"/>
              <a:cs typeface="Tahoma" panose="020B0604030504040204" pitchFamily="34" charset="0"/>
            </a:endParaRPr>
          </a:p>
          <a:p>
            <a:pPr marL="342900" indent="-342900" algn="just">
              <a:spcAft>
                <a:spcPts val="300"/>
              </a:spcAft>
              <a:buAutoNum type="arabicParenR"/>
            </a:pPr>
            <a:r>
              <a:rPr lang="ru-RU" sz="2000" b="1" dirty="0" smtClean="0">
                <a:latin typeface="Georgia" panose="02040502050405020303" pitchFamily="18" charset="0"/>
                <a:ea typeface="Tahoma" panose="020B0604030504040204" pitchFamily="34" charset="0"/>
                <a:cs typeface="Tahoma" panose="020B0604030504040204" pitchFamily="34" charset="0"/>
              </a:rPr>
              <a:t>Направить на подписание поставщику акт - сверки;</a:t>
            </a:r>
          </a:p>
          <a:p>
            <a:pPr marL="342900" indent="-342900" algn="just">
              <a:spcAft>
                <a:spcPts val="300"/>
              </a:spcAft>
              <a:buAutoNum type="arabicParenR"/>
            </a:pPr>
            <a:endParaRPr lang="ru-RU" sz="2000" b="1" dirty="0" smtClean="0">
              <a:latin typeface="Georgia" panose="02040502050405020303" pitchFamily="18" charset="0"/>
              <a:ea typeface="Tahoma" panose="020B0604030504040204" pitchFamily="34" charset="0"/>
              <a:cs typeface="Tahoma" panose="020B0604030504040204" pitchFamily="34" charset="0"/>
            </a:endParaRPr>
          </a:p>
          <a:p>
            <a:pPr marL="342900" indent="-342900" algn="just">
              <a:spcAft>
                <a:spcPts val="300"/>
              </a:spcAft>
              <a:buAutoNum type="arabicParenR"/>
            </a:pPr>
            <a:r>
              <a:rPr lang="ru-RU" sz="2000" b="1" dirty="0" smtClean="0">
                <a:latin typeface="Georgia" panose="02040502050405020303" pitchFamily="18" charset="0"/>
                <a:ea typeface="Tahoma" panose="020B0604030504040204" pitchFamily="34" charset="0"/>
                <a:cs typeface="Tahoma" panose="020B0604030504040204" pitchFamily="34" charset="0"/>
              </a:rPr>
              <a:t>Поставщик возвращает подписанный акт сверки с приложением документов, подтверждающих причины неисполнения контракта;</a:t>
            </a:r>
          </a:p>
          <a:p>
            <a:pPr marL="342900" indent="-342900" algn="just">
              <a:spcAft>
                <a:spcPts val="300"/>
              </a:spcAft>
              <a:buAutoNum type="arabicParenR"/>
            </a:pPr>
            <a:endParaRPr lang="ru-RU" sz="2000" b="1" dirty="0" smtClean="0">
              <a:latin typeface="Georgia" panose="02040502050405020303" pitchFamily="18" charset="0"/>
              <a:ea typeface="Tahoma" panose="020B0604030504040204" pitchFamily="34" charset="0"/>
              <a:cs typeface="Tahoma" panose="020B0604030504040204" pitchFamily="34" charset="0"/>
            </a:endParaRPr>
          </a:p>
          <a:p>
            <a:pPr marL="342900" indent="-342900" algn="just">
              <a:spcAft>
                <a:spcPts val="300"/>
              </a:spcAft>
              <a:buAutoNum type="arabicParenR"/>
            </a:pPr>
            <a:r>
              <a:rPr lang="ru-RU" sz="2000" b="1" dirty="0" smtClean="0">
                <a:latin typeface="Georgia" panose="02040502050405020303" pitchFamily="18" charset="0"/>
                <a:ea typeface="Tahoma" panose="020B0604030504040204" pitchFamily="34" charset="0"/>
                <a:cs typeface="Tahoma" panose="020B0604030504040204" pitchFamily="34" charset="0"/>
              </a:rPr>
              <a:t>Заказчик создает комиссию, </a:t>
            </a:r>
            <a:r>
              <a:rPr lang="ru-RU" sz="2000" b="1" dirty="0">
                <a:latin typeface="Georgia" panose="02040502050405020303" pitchFamily="18" charset="0"/>
                <a:ea typeface="Tahoma" panose="020B0604030504040204" pitchFamily="34" charset="0"/>
                <a:cs typeface="Tahoma" panose="020B0604030504040204" pitchFamily="34" charset="0"/>
              </a:rPr>
              <a:t>оформляет </a:t>
            </a:r>
            <a:r>
              <a:rPr lang="ru-RU" sz="2000" b="1" dirty="0" smtClean="0">
                <a:latin typeface="Georgia" panose="02040502050405020303" pitchFamily="18" charset="0"/>
                <a:ea typeface="Tahoma" panose="020B0604030504040204" pitchFamily="34" charset="0"/>
                <a:cs typeface="Tahoma" panose="020B0604030504040204" pitchFamily="34" charset="0"/>
              </a:rPr>
              <a:t>решение </a:t>
            </a:r>
            <a:r>
              <a:rPr lang="ru-RU" sz="2000" b="1" dirty="0">
                <a:latin typeface="Georgia" panose="02040502050405020303" pitchFamily="18" charset="0"/>
                <a:ea typeface="Tahoma" panose="020B0604030504040204" pitchFamily="34" charset="0"/>
                <a:cs typeface="Tahoma" panose="020B0604030504040204" pitchFamily="34" charset="0"/>
              </a:rPr>
              <a:t>о списании </a:t>
            </a:r>
            <a:r>
              <a:rPr lang="ru-RU" sz="2000" b="1" dirty="0" smtClean="0">
                <a:latin typeface="Georgia" panose="02040502050405020303" pitchFamily="18" charset="0"/>
                <a:ea typeface="Tahoma" panose="020B0604030504040204" pitchFamily="34" charset="0"/>
                <a:cs typeface="Tahoma" panose="020B0604030504040204" pitchFamily="34" charset="0"/>
              </a:rPr>
              <a:t>начисленной неустойки в течении 10 дней после подписания акта – сверки;</a:t>
            </a:r>
          </a:p>
          <a:p>
            <a:pPr marL="342900" indent="-342900" algn="just">
              <a:spcAft>
                <a:spcPts val="300"/>
              </a:spcAft>
              <a:buAutoNum type="arabicParenR"/>
            </a:pPr>
            <a:endParaRPr lang="ru-RU" sz="2000" b="1" dirty="0" smtClean="0">
              <a:latin typeface="Georgia" panose="02040502050405020303" pitchFamily="18" charset="0"/>
              <a:ea typeface="Tahoma" panose="020B0604030504040204" pitchFamily="34" charset="0"/>
              <a:cs typeface="Tahoma" panose="020B0604030504040204" pitchFamily="34" charset="0"/>
            </a:endParaRPr>
          </a:p>
          <a:p>
            <a:pPr marL="342900" indent="-342900" algn="just">
              <a:spcAft>
                <a:spcPts val="300"/>
              </a:spcAft>
              <a:buAutoNum type="arabicParenR"/>
            </a:pPr>
            <a:r>
              <a:rPr lang="ru-RU" sz="2000" b="1" dirty="0">
                <a:latin typeface="Georgia" panose="02040502050405020303" pitchFamily="18" charset="0"/>
                <a:ea typeface="Tahoma" panose="020B0604030504040204" pitchFamily="34" charset="0"/>
                <a:cs typeface="Tahoma" panose="020B0604030504040204" pitchFamily="34" charset="0"/>
              </a:rPr>
              <a:t>Заказчик в течение 20 дней со дня принятия решения о списании </a:t>
            </a:r>
            <a:r>
              <a:rPr lang="ru-RU" sz="2000" b="1" dirty="0" smtClean="0">
                <a:latin typeface="Georgia" panose="02040502050405020303" pitchFamily="18" charset="0"/>
                <a:ea typeface="Tahoma" panose="020B0604030504040204" pitchFamily="34" charset="0"/>
                <a:cs typeface="Tahoma" panose="020B0604030504040204" pitchFamily="34" charset="0"/>
              </a:rPr>
              <a:t>неустоек, </a:t>
            </a:r>
            <a:r>
              <a:rPr lang="ru-RU" sz="2000" b="1" dirty="0">
                <a:latin typeface="Georgia" panose="02040502050405020303" pitchFamily="18" charset="0"/>
                <a:ea typeface="Tahoma" panose="020B0604030504040204" pitchFamily="34" charset="0"/>
                <a:cs typeface="Tahoma" panose="020B0604030504040204" pitchFamily="34" charset="0"/>
              </a:rPr>
              <a:t>направляет поставщику </a:t>
            </a:r>
            <a:r>
              <a:rPr lang="ru-RU" sz="2000" b="1" dirty="0" smtClean="0">
                <a:latin typeface="Georgia" panose="02040502050405020303" pitchFamily="18" charset="0"/>
                <a:ea typeface="Tahoma" panose="020B0604030504040204" pitchFamily="34" charset="0"/>
                <a:cs typeface="Tahoma" panose="020B0604030504040204" pitchFamily="34" charset="0"/>
              </a:rPr>
              <a:t>уведомление </a:t>
            </a:r>
            <a:r>
              <a:rPr lang="ru-RU" sz="2000" b="1" dirty="0">
                <a:latin typeface="Georgia" panose="02040502050405020303" pitchFamily="18" charset="0"/>
                <a:ea typeface="Tahoma" panose="020B0604030504040204" pitchFamily="34" charset="0"/>
                <a:cs typeface="Tahoma" panose="020B0604030504040204" pitchFamily="34" charset="0"/>
              </a:rPr>
              <a:t>о списании </a:t>
            </a:r>
            <a:r>
              <a:rPr lang="ru-RU" sz="2000" b="1" dirty="0" smtClean="0">
                <a:latin typeface="Georgia" panose="02040502050405020303" pitchFamily="18" charset="0"/>
                <a:ea typeface="Tahoma" panose="020B0604030504040204" pitchFamily="34" charset="0"/>
                <a:cs typeface="Tahoma" panose="020B0604030504040204" pitchFamily="34" charset="0"/>
              </a:rPr>
              <a:t>неустоек по форме ПП РФ №783.</a:t>
            </a:r>
            <a:endParaRPr lang="ru-RU" sz="2000" b="1" dirty="0">
              <a:latin typeface="Georgia" panose="02040502050405020303" pitchFamily="18" charset="0"/>
              <a:ea typeface="Tahoma" panose="020B0604030504040204" pitchFamily="34" charset="0"/>
              <a:cs typeface="Tahoma" panose="020B0604030504040204" pitchFamily="34" charset="0"/>
            </a:endParaRPr>
          </a:p>
          <a:p>
            <a:pPr algn="just">
              <a:spcAft>
                <a:spcPts val="300"/>
              </a:spcAft>
            </a:pPr>
            <a:endParaRPr lang="ru-RU" dirty="0" smtClean="0">
              <a:latin typeface="Georgia" panose="02040502050405020303" pitchFamily="18" charset="0"/>
              <a:ea typeface="Tahoma" panose="020B0604030504040204" pitchFamily="34" charset="0"/>
              <a:cs typeface="Tahoma" panose="020B0604030504040204" pitchFamily="34" charset="0"/>
            </a:endParaRPr>
          </a:p>
          <a:p>
            <a:pPr marL="342900" indent="-342900" algn="just">
              <a:spcAft>
                <a:spcPts val="300"/>
              </a:spcAft>
              <a:buAutoNum type="arabicParenR"/>
            </a:pPr>
            <a:endParaRPr lang="ru-RU" dirty="0" smtClean="0">
              <a:latin typeface="Georgia" panose="02040502050405020303" pitchFamily="18" charset="0"/>
              <a:ea typeface="Tahoma" panose="020B0604030504040204" pitchFamily="34" charset="0"/>
              <a:cs typeface="Tahoma" panose="020B0604030504040204" pitchFamily="34" charset="0"/>
            </a:endParaRPr>
          </a:p>
          <a:p>
            <a:pPr marL="342900" indent="-342900">
              <a:spcAft>
                <a:spcPts val="300"/>
              </a:spcAft>
              <a:buAutoNum type="arabicParenR"/>
            </a:pPr>
            <a:endParaRPr lang="ru-RU" dirty="0">
              <a:latin typeface="Georgia" panose="02040502050405020303" pitchFamily="18"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AEECA19C-4E7E-49EF-99E9-543637E7B35E}"/>
              </a:ext>
            </a:extLst>
          </p:cNvPr>
          <p:cNvSpPr txBox="1"/>
          <p:nvPr/>
        </p:nvSpPr>
        <p:spPr>
          <a:xfrm>
            <a:off x="1828800" y="1729047"/>
            <a:ext cx="532660" cy="4031873"/>
          </a:xfrm>
          <a:prstGeom prst="rect">
            <a:avLst/>
          </a:prstGeom>
          <a:noFill/>
        </p:spPr>
        <p:txBody>
          <a:bodyPr wrap="square" rtlCol="0">
            <a:spAutoFit/>
          </a:bodyPr>
          <a:lstStyle/>
          <a:p>
            <a:pPr algn="ctr"/>
            <a:r>
              <a:rPr lang="ru-RU" sz="3200" b="1" dirty="0" smtClean="0">
                <a:latin typeface="Georgia" panose="02040502050405020303" pitchFamily="18" charset="0"/>
              </a:rPr>
              <a:t>АЛГОРИТМ</a:t>
            </a:r>
            <a:endParaRPr lang="ru-RU" sz="3200" b="1" dirty="0">
              <a:latin typeface="Georgia" panose="02040502050405020303" pitchFamily="18" charset="0"/>
            </a:endParaRPr>
          </a:p>
        </p:txBody>
      </p:sp>
      <p:pic>
        <p:nvPicPr>
          <p:cNvPr id="5" name="Рисунок 4"/>
          <p:cNvPicPr>
            <a:picLocks noChangeAspect="1"/>
          </p:cNvPicPr>
          <p:nvPr/>
        </p:nvPicPr>
        <p:blipFill>
          <a:blip r:embed="rId2"/>
          <a:stretch>
            <a:fillRect/>
          </a:stretch>
        </p:blipFill>
        <p:spPr>
          <a:xfrm>
            <a:off x="229592" y="303217"/>
            <a:ext cx="1865538" cy="1298154"/>
          </a:xfrm>
          <a:prstGeom prst="rect">
            <a:avLst/>
          </a:prstGeom>
        </p:spPr>
      </p:pic>
    </p:spTree>
    <p:extLst>
      <p:ext uri="{BB962C8B-B14F-4D97-AF65-F5344CB8AC3E}">
        <p14:creationId xmlns:p14="http://schemas.microsoft.com/office/powerpoint/2010/main" val="3111093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normAutofit/>
          </a:bodyPr>
          <a:lstStyle/>
          <a:p>
            <a:r>
              <a:rPr lang="ru-RU" sz="3200" dirty="0" smtClean="0"/>
              <a:t>             </a:t>
            </a:r>
            <a:r>
              <a:rPr lang="ru-RU" sz="3200" b="1" dirty="0" smtClean="0">
                <a:solidFill>
                  <a:srgbClr val="C00000"/>
                </a:solidFill>
              </a:rPr>
              <a:t> </a:t>
            </a:r>
            <a:r>
              <a:rPr lang="ru-RU" sz="3200" b="1" dirty="0">
                <a:solidFill>
                  <a:srgbClr val="C00000"/>
                </a:solidFill>
              </a:rPr>
              <a:t>Изменения касающиеся стройки:</a:t>
            </a:r>
          </a:p>
        </p:txBody>
      </p:sp>
      <p:sp>
        <p:nvSpPr>
          <p:cNvPr id="3" name="Объект 2"/>
          <p:cNvSpPr>
            <a:spLocks noGrp="1"/>
          </p:cNvSpPr>
          <p:nvPr>
            <p:ph idx="1"/>
          </p:nvPr>
        </p:nvSpPr>
        <p:spPr>
          <a:xfrm>
            <a:off x="1919536" y="1124746"/>
            <a:ext cx="9662864" cy="5544615"/>
          </a:xfrm>
        </p:spPr>
        <p:txBody>
          <a:bodyPr>
            <a:normAutofit fontScale="92500" lnSpcReduction="20000"/>
          </a:bodyPr>
          <a:lstStyle/>
          <a:p>
            <a:pPr marL="0" lvl="0" indent="0" algn="ctr">
              <a:buNone/>
            </a:pPr>
            <a:r>
              <a:rPr lang="ru-RU" sz="2600" b="1" dirty="0">
                <a:solidFill>
                  <a:srgbClr val="C00000"/>
                </a:solidFill>
                <a:latin typeface="Calibri" panose="020F0502020204030204" pitchFamily="34" charset="0"/>
              </a:rPr>
              <a:t>  </a:t>
            </a:r>
            <a:r>
              <a:rPr lang="ru-RU" sz="2600" b="1" dirty="0" smtClean="0">
                <a:solidFill>
                  <a:srgbClr val="C00000"/>
                </a:solidFill>
                <a:latin typeface="Calibri" panose="020F0502020204030204" pitchFamily="34" charset="0"/>
              </a:rPr>
              <a:t>   </a:t>
            </a:r>
            <a:endParaRPr lang="ru-RU" sz="2600" b="1" dirty="0">
              <a:solidFill>
                <a:schemeClr val="accent6">
                  <a:lumMod val="50000"/>
                </a:schemeClr>
              </a:solidFill>
              <a:latin typeface="Calibri" panose="020F0502020204030204" pitchFamily="34" charset="0"/>
            </a:endParaRPr>
          </a:p>
          <a:p>
            <a:pPr marL="0" indent="0" algn="just">
              <a:buNone/>
            </a:pPr>
            <a:r>
              <a:rPr lang="ru-RU" sz="1900" b="1" dirty="0" smtClean="0">
                <a:latin typeface="Calibri" panose="020F0502020204030204" pitchFamily="34" charset="0"/>
              </a:rPr>
              <a:t>1) </a:t>
            </a:r>
            <a:r>
              <a:rPr lang="ru-RU" sz="1900" b="1" dirty="0">
                <a:latin typeface="Calibri" panose="020F0502020204030204" pitchFamily="34" charset="0"/>
              </a:rPr>
              <a:t>до 1 января 2024 г. </a:t>
            </a:r>
            <a:r>
              <a:rPr lang="ru-RU" sz="1900" dirty="0">
                <a:latin typeface="Calibri" panose="020F0502020204030204" pitchFamily="34" charset="0"/>
              </a:rPr>
              <a:t>продлено право заключать строительные контракты «под ключ» (от </a:t>
            </a:r>
            <a:r>
              <a:rPr lang="ru-RU" sz="1900" dirty="0" smtClean="0">
                <a:latin typeface="Calibri" panose="020F0502020204030204" pitchFamily="34" charset="0"/>
              </a:rPr>
              <a:t>проектирования объекта </a:t>
            </a:r>
            <a:r>
              <a:rPr lang="ru-RU" sz="1900" dirty="0">
                <a:latin typeface="Calibri" panose="020F0502020204030204" pitchFamily="34" charset="0"/>
              </a:rPr>
              <a:t>до его оснащения всем необходимым оборудованием), при этом отменено обязательное требование о принятии перечней таких объектов «</a:t>
            </a:r>
            <a:r>
              <a:rPr lang="ru-RU" sz="1900" dirty="0" smtClean="0">
                <a:latin typeface="Calibri" panose="020F0502020204030204" pitchFamily="34" charset="0"/>
              </a:rPr>
              <a:t>под ключ</a:t>
            </a:r>
            <a:r>
              <a:rPr lang="ru-RU" sz="1900" dirty="0">
                <a:latin typeface="Calibri" panose="020F0502020204030204" pitchFamily="34" charset="0"/>
              </a:rPr>
              <a:t>» (в ст. 112: отменены ч. 55, 64, 65, изм. в ч. </a:t>
            </a:r>
            <a:r>
              <a:rPr lang="ru-RU" sz="1900" dirty="0" smtClean="0">
                <a:latin typeface="Calibri" panose="020F0502020204030204" pitchFamily="34" charset="0"/>
              </a:rPr>
              <a:t>56, новая </a:t>
            </a:r>
            <a:r>
              <a:rPr lang="ru-RU" sz="1900" dirty="0">
                <a:latin typeface="Calibri" panose="020F0502020204030204" pitchFamily="34" charset="0"/>
              </a:rPr>
              <a:t>ч. 63.1</a:t>
            </a:r>
            <a:r>
              <a:rPr lang="ru-RU" sz="1900" dirty="0" smtClean="0">
                <a:latin typeface="Calibri" panose="020F0502020204030204" pitchFamily="34" charset="0"/>
              </a:rPr>
              <a:t>);</a:t>
            </a:r>
          </a:p>
          <a:p>
            <a:pPr marL="0" indent="0" algn="just">
              <a:buNone/>
            </a:pPr>
            <a:r>
              <a:rPr lang="ru-RU" sz="1900" b="1" dirty="0" smtClean="0">
                <a:latin typeface="Calibri" panose="020F0502020204030204" pitchFamily="34" charset="0"/>
              </a:rPr>
              <a:t>2</a:t>
            </a:r>
            <a:r>
              <a:rPr lang="ru-RU" sz="1900" b="1" dirty="0">
                <a:latin typeface="Calibri" panose="020F0502020204030204" pitchFamily="34" charset="0"/>
              </a:rPr>
              <a:t>) Постановлением Правительства РФ от 20 апреля 2022 г</a:t>
            </a:r>
            <a:r>
              <a:rPr lang="ru-RU" sz="1900" b="1" dirty="0" smtClean="0">
                <a:latin typeface="Calibri" panose="020F0502020204030204" pitchFamily="34" charset="0"/>
              </a:rPr>
              <a:t>.№ </a:t>
            </a:r>
            <a:r>
              <a:rPr lang="ru-RU" sz="1900" b="1" dirty="0">
                <a:latin typeface="Calibri" panose="020F0502020204030204" pitchFamily="34" charset="0"/>
              </a:rPr>
              <a:t>712 </a:t>
            </a:r>
            <a:r>
              <a:rPr lang="ru-RU" sz="1900" b="1" dirty="0" smtClean="0">
                <a:latin typeface="Calibri" panose="020F0502020204030204" pitchFamily="34" charset="0"/>
              </a:rPr>
              <a:t>установлено</a:t>
            </a:r>
            <a:r>
              <a:rPr lang="ru-RU" sz="1900" b="1" dirty="0">
                <a:latin typeface="Calibri" panose="020F0502020204030204" pitchFamily="34" charset="0"/>
              </a:rPr>
              <a:t>, что</a:t>
            </a:r>
          </a:p>
          <a:p>
            <a:pPr marL="0" indent="0" algn="just">
              <a:buNone/>
            </a:pPr>
            <a:r>
              <a:rPr lang="ru-RU" sz="1900" dirty="0">
                <a:latin typeface="Calibri" panose="020F0502020204030204" pitchFamily="34" charset="0"/>
              </a:rPr>
              <a:t>строительный контроль при строительстве, реконструкции, капремонту объектов транспортной </a:t>
            </a:r>
            <a:r>
              <a:rPr lang="ru-RU" sz="1900" dirty="0" smtClean="0">
                <a:latin typeface="Calibri" panose="020F0502020204030204" pitchFamily="34" charset="0"/>
              </a:rPr>
              <a:t>инфраструктуры дорожного </a:t>
            </a:r>
            <a:r>
              <a:rPr lang="ru-RU" sz="1900" dirty="0">
                <a:latin typeface="Calibri" panose="020F0502020204030204" pitchFamily="34" charset="0"/>
              </a:rPr>
              <a:t>хозяйства, финансируемых полностью или частично за счет средств федерального бюджета, осуществляется указанным в ч. 2.1 ст. 53 Закона № 44-ФЗ государственным (бюджетным или автономным) </a:t>
            </a:r>
            <a:r>
              <a:rPr lang="ru-RU" sz="1900" dirty="0" smtClean="0">
                <a:latin typeface="Calibri" panose="020F0502020204030204" pitchFamily="34" charset="0"/>
              </a:rPr>
              <a:t>учреждением, подведомственным:</a:t>
            </a:r>
          </a:p>
          <a:p>
            <a:pPr marL="0" indent="0" algn="just">
              <a:buNone/>
            </a:pPr>
            <a:r>
              <a:rPr lang="ru-RU" sz="1900" dirty="0">
                <a:latin typeface="Calibri" panose="020F0502020204030204" pitchFamily="34" charset="0"/>
              </a:rPr>
              <a:t>1) Федеральному дорожному агентству, если:</a:t>
            </a:r>
          </a:p>
          <a:p>
            <a:pPr marL="0" indent="0" algn="just">
              <a:buNone/>
            </a:pPr>
            <a:r>
              <a:rPr lang="ru-RU" sz="1900" dirty="0">
                <a:latin typeface="Calibri" panose="020F0502020204030204" pitchFamily="34" charset="0"/>
              </a:rPr>
              <a:t>– работы проводятся на объекте федерального значения,</a:t>
            </a:r>
          </a:p>
          <a:p>
            <a:pPr marL="0" indent="0" algn="just">
              <a:buNone/>
            </a:pPr>
            <a:r>
              <a:rPr lang="ru-RU" sz="1900" dirty="0">
                <a:latin typeface="Calibri" panose="020F0502020204030204" pitchFamily="34" charset="0"/>
              </a:rPr>
              <a:t>– сметная стоимость такого объекта превышает 2 </a:t>
            </a:r>
            <a:r>
              <a:rPr lang="ru-RU" sz="1900" dirty="0" smtClean="0">
                <a:latin typeface="Calibri" panose="020F0502020204030204" pitchFamily="34" charset="0"/>
              </a:rPr>
              <a:t>млрд. рублей</a:t>
            </a:r>
            <a:r>
              <a:rPr lang="ru-RU" sz="1900" dirty="0">
                <a:latin typeface="Calibri" panose="020F0502020204030204" pitchFamily="34" charset="0"/>
              </a:rPr>
              <a:t>;</a:t>
            </a:r>
          </a:p>
          <a:p>
            <a:pPr marL="0" indent="0" algn="just">
              <a:buNone/>
            </a:pPr>
            <a:r>
              <a:rPr lang="ru-RU" sz="1900" dirty="0">
                <a:latin typeface="Calibri" panose="020F0502020204030204" pitchFamily="34" charset="0"/>
              </a:rPr>
              <a:t>2) Минтрансу России, если:</a:t>
            </a:r>
          </a:p>
          <a:p>
            <a:pPr marL="0" indent="0" algn="just">
              <a:buNone/>
            </a:pPr>
            <a:r>
              <a:rPr lang="ru-RU" sz="1900" dirty="0">
                <a:latin typeface="Calibri" panose="020F0502020204030204" pitchFamily="34" charset="0"/>
              </a:rPr>
              <a:t>– работы проводятся на объекте регионального или</a:t>
            </a:r>
          </a:p>
          <a:p>
            <a:pPr marL="0" indent="0" algn="just">
              <a:buNone/>
            </a:pPr>
            <a:r>
              <a:rPr lang="ru-RU" sz="1900" dirty="0">
                <a:latin typeface="Calibri" panose="020F0502020204030204" pitchFamily="34" charset="0"/>
              </a:rPr>
              <a:t>межмуниципального значения, местного значения,</a:t>
            </a:r>
          </a:p>
          <a:p>
            <a:pPr marL="0" indent="0" algn="just">
              <a:buNone/>
            </a:pPr>
            <a:r>
              <a:rPr lang="ru-RU" sz="1900" dirty="0">
                <a:latin typeface="Calibri" panose="020F0502020204030204" pitchFamily="34" charset="0"/>
              </a:rPr>
              <a:t>– сметная стоимость такого объекта превышает 500 </a:t>
            </a:r>
            <a:r>
              <a:rPr lang="ru-RU" sz="1900" dirty="0" smtClean="0">
                <a:latin typeface="Calibri" panose="020F0502020204030204" pitchFamily="34" charset="0"/>
              </a:rPr>
              <a:t>млн рублей</a:t>
            </a:r>
            <a:r>
              <a:rPr lang="ru-RU" sz="1900" dirty="0">
                <a:latin typeface="Calibri" panose="020F0502020204030204" pitchFamily="34" charset="0"/>
              </a:rPr>
              <a:t>.</a:t>
            </a:r>
          </a:p>
          <a:p>
            <a:pPr marL="0" indent="0" algn="just">
              <a:buNone/>
            </a:pPr>
            <a:endParaRPr lang="ru-RU" sz="1900" b="1" dirty="0" smtClean="0">
              <a:latin typeface="Calibri" panose="020F0502020204030204" pitchFamily="34" charset="0"/>
            </a:endParaRPr>
          </a:p>
          <a:p>
            <a:pPr marL="0" indent="0" algn="just">
              <a:buNone/>
            </a:pPr>
            <a:r>
              <a:rPr lang="ru-RU" sz="1900" b="1" dirty="0" err="1" smtClean="0">
                <a:latin typeface="Calibri" panose="020F0502020204030204" pitchFamily="34" charset="0"/>
              </a:rPr>
              <a:t>Стройконтроль</a:t>
            </a:r>
            <a:r>
              <a:rPr lang="ru-RU" sz="1900" b="1" dirty="0" smtClean="0">
                <a:latin typeface="Calibri" panose="020F0502020204030204" pitchFamily="34" charset="0"/>
              </a:rPr>
              <a:t> </a:t>
            </a:r>
            <a:r>
              <a:rPr lang="ru-RU" sz="1900" b="1" dirty="0">
                <a:latin typeface="Calibri" panose="020F0502020204030204" pitchFamily="34" charset="0"/>
              </a:rPr>
              <a:t>будет осуществляться указанными учреждениями в рамках госпрограмм «Развитие </a:t>
            </a:r>
            <a:r>
              <a:rPr lang="ru-RU" sz="1900" b="1" dirty="0" smtClean="0">
                <a:latin typeface="Calibri" panose="020F0502020204030204" pitchFamily="34" charset="0"/>
              </a:rPr>
              <a:t>транспортной системы</a:t>
            </a:r>
            <a:r>
              <a:rPr lang="ru-RU" sz="1900" b="1" dirty="0" smtClean="0">
                <a:latin typeface="Calibri" panose="020F0502020204030204" pitchFamily="34" charset="0"/>
              </a:rPr>
              <a:t>», </a:t>
            </a:r>
            <a:r>
              <a:rPr lang="ru-RU" sz="1900" b="1" dirty="0">
                <a:latin typeface="Calibri" panose="020F0502020204030204" pitchFamily="34" charset="0"/>
              </a:rPr>
              <a:t>а также иных </a:t>
            </a:r>
            <a:r>
              <a:rPr lang="ru-RU" sz="1900" b="1" dirty="0" smtClean="0">
                <a:latin typeface="Calibri" panose="020F0502020204030204" pitchFamily="34" charset="0"/>
              </a:rPr>
              <a:t>программ, и </a:t>
            </a:r>
            <a:r>
              <a:rPr lang="ru-RU" sz="1900" b="1" dirty="0">
                <a:latin typeface="Calibri" panose="020F0502020204030204" pitchFamily="34" charset="0"/>
              </a:rPr>
              <a:t>только по решению Правительства </a:t>
            </a:r>
            <a:r>
              <a:rPr lang="ru-RU" sz="1900" b="1" dirty="0" smtClean="0">
                <a:latin typeface="Calibri" panose="020F0502020204030204" pitchFamily="34" charset="0"/>
              </a:rPr>
              <a:t>РФ!!!</a:t>
            </a:r>
            <a:endParaRPr lang="ru-RU" sz="1900" b="1" dirty="0">
              <a:latin typeface="Calibri" panose="020F0502020204030204" pitchFamily="34" charset="0"/>
            </a:endParaRPr>
          </a:p>
          <a:p>
            <a:pPr marL="0" indent="0" algn="just">
              <a:buNone/>
            </a:pPr>
            <a:endParaRPr lang="ru-RU" sz="19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27587536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normAutofit/>
          </a:bodyPr>
          <a:lstStyle/>
          <a:p>
            <a:r>
              <a:rPr lang="ru-RU" sz="3200" dirty="0"/>
              <a:t> </a:t>
            </a:r>
            <a:r>
              <a:rPr lang="ru-RU" sz="3200" dirty="0" smtClean="0"/>
              <a:t>          </a:t>
            </a:r>
            <a:r>
              <a:rPr lang="ru-RU" sz="3200" b="1" dirty="0" smtClean="0">
                <a:solidFill>
                  <a:srgbClr val="C00000"/>
                </a:solidFill>
              </a:rPr>
              <a:t>Изменения </a:t>
            </a:r>
            <a:r>
              <a:rPr lang="ru-RU" sz="3200" b="1" dirty="0">
                <a:solidFill>
                  <a:srgbClr val="C00000"/>
                </a:solidFill>
              </a:rPr>
              <a:t>касающиеся стройки:</a:t>
            </a:r>
          </a:p>
        </p:txBody>
      </p:sp>
      <p:sp>
        <p:nvSpPr>
          <p:cNvPr id="3" name="Объект 2"/>
          <p:cNvSpPr>
            <a:spLocks noGrp="1"/>
          </p:cNvSpPr>
          <p:nvPr>
            <p:ph idx="1"/>
          </p:nvPr>
        </p:nvSpPr>
        <p:spPr>
          <a:xfrm>
            <a:off x="1919536" y="1124746"/>
            <a:ext cx="9501672" cy="5544615"/>
          </a:xfrm>
        </p:spPr>
        <p:txBody>
          <a:bodyPr>
            <a:normAutofit/>
          </a:bodyPr>
          <a:lstStyle/>
          <a:p>
            <a:pPr marL="0" lvl="0" indent="0" algn="ctr">
              <a:buNone/>
            </a:pPr>
            <a:r>
              <a:rPr lang="ru-RU" sz="1800" b="1" dirty="0">
                <a:solidFill>
                  <a:srgbClr val="C00000"/>
                </a:solidFill>
                <a:latin typeface="Calibri" panose="020F0502020204030204" pitchFamily="34" charset="0"/>
              </a:rPr>
              <a:t>  </a:t>
            </a:r>
            <a:r>
              <a:rPr lang="ru-RU" sz="1800" b="1" dirty="0" smtClean="0">
                <a:solidFill>
                  <a:srgbClr val="C00000"/>
                </a:solidFill>
                <a:latin typeface="Calibri" panose="020F0502020204030204" pitchFamily="34" charset="0"/>
              </a:rPr>
              <a:t>   </a:t>
            </a:r>
            <a:endParaRPr lang="ru-RU" sz="2400" b="1" dirty="0">
              <a:solidFill>
                <a:schemeClr val="accent6">
                  <a:lumMod val="50000"/>
                </a:schemeClr>
              </a:solidFill>
              <a:latin typeface="Calibri" panose="020F0502020204030204" pitchFamily="34" charset="0"/>
            </a:endParaRPr>
          </a:p>
          <a:p>
            <a:pPr marL="0" indent="0" algn="just">
              <a:buNone/>
            </a:pPr>
            <a:r>
              <a:rPr lang="ru-RU" sz="1900" b="1" dirty="0" smtClean="0">
                <a:latin typeface="Calibri" panose="020F0502020204030204" pitchFamily="34" charset="0"/>
              </a:rPr>
              <a:t>3</a:t>
            </a:r>
            <a:r>
              <a:rPr lang="ru-RU" sz="1900" b="1" dirty="0">
                <a:latin typeface="Calibri" panose="020F0502020204030204" pitchFamily="34" charset="0"/>
              </a:rPr>
              <a:t>) С 8 мая «</a:t>
            </a:r>
            <a:r>
              <a:rPr lang="ru-RU" sz="1900" b="1" dirty="0" smtClean="0">
                <a:latin typeface="Calibri" panose="020F0502020204030204" pitchFamily="34" charset="0"/>
              </a:rPr>
              <a:t>заработали» </a:t>
            </a:r>
            <a:r>
              <a:rPr lang="ru-RU" sz="1900" b="1" dirty="0">
                <a:latin typeface="Calibri" panose="020F0502020204030204" pitchFamily="34" charset="0"/>
              </a:rPr>
              <a:t>изменения, </a:t>
            </a:r>
            <a:r>
              <a:rPr lang="ru-RU" sz="1900" dirty="0">
                <a:latin typeface="Calibri" panose="020F0502020204030204" pitchFamily="34" charset="0"/>
              </a:rPr>
              <a:t>которые внесены в методику составления сметы строительного контракта, утвержденную приказом Минстроя РФ от 23.12.2019 № </a:t>
            </a:r>
            <a:r>
              <a:rPr lang="ru-RU" sz="1900" dirty="0" smtClean="0">
                <a:latin typeface="Calibri" panose="020F0502020204030204" pitchFamily="34" charset="0"/>
              </a:rPr>
              <a:t>841/</a:t>
            </a:r>
            <a:r>
              <a:rPr lang="ru-RU" sz="1900" dirty="0" err="1" smtClean="0">
                <a:latin typeface="Calibri" panose="020F0502020204030204" pitchFamily="34" charset="0"/>
              </a:rPr>
              <a:t>пр</a:t>
            </a:r>
            <a:r>
              <a:rPr lang="ru-RU" sz="1900" dirty="0" smtClean="0">
                <a:latin typeface="Calibri" panose="020F0502020204030204" pitchFamily="34" charset="0"/>
              </a:rPr>
              <a:t>: изменения </a:t>
            </a:r>
            <a:r>
              <a:rPr lang="ru-RU" sz="1900" dirty="0">
                <a:latin typeface="Calibri" panose="020F0502020204030204" pitchFamily="34" charset="0"/>
              </a:rPr>
              <a:t>внесены </a:t>
            </a:r>
            <a:r>
              <a:rPr lang="ru-RU" sz="1900" dirty="0" err="1">
                <a:latin typeface="Calibri" panose="020F0502020204030204" pitchFamily="34" charset="0"/>
              </a:rPr>
              <a:t>пп</a:t>
            </a:r>
            <a:r>
              <a:rPr lang="ru-RU" sz="1900" dirty="0">
                <a:latin typeface="Calibri" panose="020F0502020204030204" pitchFamily="34" charset="0"/>
              </a:rPr>
              <a:t>. «б» п. 14.2 Методики по осуществлению расчета новой цены работ по откорректированной смете с учетом коэффициента </a:t>
            </a:r>
            <a:r>
              <a:rPr lang="ru-RU" sz="1900" dirty="0" smtClean="0">
                <a:latin typeface="Calibri" panose="020F0502020204030204" pitchFamily="34" charset="0"/>
              </a:rPr>
              <a:t>корректировки цены </a:t>
            </a:r>
            <a:r>
              <a:rPr lang="ru-RU" sz="1900" dirty="0">
                <a:latin typeface="Calibri" panose="020F0502020204030204" pitchFamily="34" charset="0"/>
              </a:rPr>
              <a:t>контракта для контрактов, цена которых </a:t>
            </a:r>
            <a:r>
              <a:rPr lang="ru-RU" sz="1900" dirty="0" smtClean="0">
                <a:latin typeface="Calibri" panose="020F0502020204030204" pitchFamily="34" charset="0"/>
              </a:rPr>
              <a:t>превышает 30 </a:t>
            </a:r>
            <a:r>
              <a:rPr lang="ru-RU" sz="1900" dirty="0">
                <a:latin typeface="Calibri" panose="020F0502020204030204" pitchFamily="34" charset="0"/>
              </a:rPr>
              <a:t>млн рублей (приказ Минстроя РФ от 25 февраля 2022 г</a:t>
            </a:r>
            <a:r>
              <a:rPr lang="ru-RU" sz="1900" dirty="0" smtClean="0">
                <a:latin typeface="Calibri" panose="020F0502020204030204" pitchFamily="34" charset="0"/>
              </a:rPr>
              <a:t>. № </a:t>
            </a:r>
            <a:r>
              <a:rPr lang="ru-RU" sz="1900" dirty="0">
                <a:latin typeface="Calibri" panose="020F0502020204030204" pitchFamily="34" charset="0"/>
              </a:rPr>
              <a:t>124/</a:t>
            </a:r>
            <a:r>
              <a:rPr lang="ru-RU" sz="1900" dirty="0" err="1">
                <a:latin typeface="Calibri" panose="020F0502020204030204" pitchFamily="34" charset="0"/>
              </a:rPr>
              <a:t>пр</a:t>
            </a:r>
            <a:r>
              <a:rPr lang="ru-RU" sz="1900" dirty="0" smtClean="0">
                <a:latin typeface="Calibri" panose="020F0502020204030204" pitchFamily="34" charset="0"/>
              </a:rPr>
              <a:t>).</a:t>
            </a:r>
          </a:p>
          <a:p>
            <a:pPr marL="0" indent="0" algn="just">
              <a:buNone/>
            </a:pPr>
            <a:endParaRPr lang="ru-RU" sz="1900" b="1" dirty="0" smtClean="0">
              <a:latin typeface="Calibri" panose="020F0502020204030204" pitchFamily="34" charset="0"/>
            </a:endParaRPr>
          </a:p>
          <a:p>
            <a:pPr marL="0" indent="0" algn="just">
              <a:buNone/>
            </a:pPr>
            <a:r>
              <a:rPr lang="ru-RU" sz="1900" b="1" dirty="0" smtClean="0">
                <a:latin typeface="Calibri" panose="020F0502020204030204" pitchFamily="34" charset="0"/>
              </a:rPr>
              <a:t>4</a:t>
            </a:r>
            <a:r>
              <a:rPr lang="ru-RU" sz="1900" b="1" dirty="0">
                <a:latin typeface="Calibri" panose="020F0502020204030204" pitchFamily="34" charset="0"/>
              </a:rPr>
              <a:t>) С 1 мая вступили в силу поправки</a:t>
            </a:r>
            <a:r>
              <a:rPr lang="ru-RU" sz="1900" dirty="0">
                <a:latin typeface="Calibri" panose="020F0502020204030204" pitchFamily="34" charset="0"/>
              </a:rPr>
              <a:t>, внесенные в ч. 2.1 ст. </a:t>
            </a:r>
            <a:r>
              <a:rPr lang="ru-RU" sz="1900" dirty="0" smtClean="0">
                <a:latin typeface="Calibri" panose="020F0502020204030204" pitchFamily="34" charset="0"/>
              </a:rPr>
              <a:t>52 Градостроительного </a:t>
            </a:r>
            <a:r>
              <a:rPr lang="ru-RU" sz="1900" dirty="0">
                <a:latin typeface="Calibri" panose="020F0502020204030204" pitchFamily="34" charset="0"/>
              </a:rPr>
              <a:t>кодекса РФ, в соответствии с которыми с указанной даты с 3 до 10 млн рублей </a:t>
            </a:r>
            <a:r>
              <a:rPr lang="ru-RU" sz="1900" dirty="0" smtClean="0">
                <a:latin typeface="Calibri" panose="020F0502020204030204" pitchFamily="34" charset="0"/>
              </a:rPr>
              <a:t>увеличен размер </a:t>
            </a:r>
            <a:r>
              <a:rPr lang="ru-RU" sz="1900" dirty="0">
                <a:latin typeface="Calibri" panose="020F0502020204030204" pitchFamily="34" charset="0"/>
              </a:rPr>
              <a:t>обязательств по одному договору </a:t>
            </a:r>
            <a:r>
              <a:rPr lang="ru-RU" sz="1900" dirty="0" smtClean="0">
                <a:latin typeface="Calibri" panose="020F0502020204030204" pitchFamily="34" charset="0"/>
              </a:rPr>
              <a:t>строительного подряда</a:t>
            </a:r>
            <a:r>
              <a:rPr lang="ru-RU" sz="1900" dirty="0">
                <a:latin typeface="Calibri" panose="020F0502020204030204" pitchFamily="34" charset="0"/>
              </a:rPr>
              <a:t>, работы по которому вправе выполнять подрядчик, не имеющий членства в СРО (Федеральный </a:t>
            </a:r>
            <a:r>
              <a:rPr lang="ru-RU" sz="1900" dirty="0" smtClean="0">
                <a:latin typeface="Calibri" panose="020F0502020204030204" pitchFamily="34" charset="0"/>
              </a:rPr>
              <a:t>закон от </a:t>
            </a:r>
            <a:r>
              <a:rPr lang="ru-RU" sz="1900" dirty="0">
                <a:latin typeface="Calibri" panose="020F0502020204030204" pitchFamily="34" charset="0"/>
              </a:rPr>
              <a:t>1 мая 2022 г. № 124-ФЗ).</a:t>
            </a:r>
            <a:endParaRPr lang="ru-RU" sz="1900" dirty="0" smtClean="0">
              <a:latin typeface="Calibri" panose="020F0502020204030204" pitchFamily="34" charset="0"/>
            </a:endParaRPr>
          </a:p>
          <a:p>
            <a:pPr marL="0" indent="0" algn="just">
              <a:buNone/>
            </a:pPr>
            <a:endParaRPr lang="ru-RU" sz="19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600748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normAutofit fontScale="90000"/>
          </a:bodyPr>
          <a:lstStyle/>
          <a:p>
            <a:r>
              <a:rPr lang="ru-RU" sz="3600" dirty="0"/>
              <a:t> </a:t>
            </a:r>
            <a:r>
              <a:rPr lang="ru-RU" sz="3600" dirty="0" smtClean="0"/>
              <a:t>         </a:t>
            </a:r>
            <a:r>
              <a:rPr lang="ru-RU" sz="3600" b="1" dirty="0" smtClean="0">
                <a:solidFill>
                  <a:srgbClr val="C00000"/>
                </a:solidFill>
              </a:rPr>
              <a:t>Изменения </a:t>
            </a:r>
            <a:r>
              <a:rPr lang="ru-RU" sz="3600" b="1" dirty="0">
                <a:solidFill>
                  <a:srgbClr val="C00000"/>
                </a:solidFill>
              </a:rPr>
              <a:t>касающиеся стройки:</a:t>
            </a:r>
            <a:r>
              <a:rPr lang="ru-RU" b="1" dirty="0">
                <a:solidFill>
                  <a:srgbClr val="C00000"/>
                </a:solidFill>
              </a:rPr>
              <a:t/>
            </a:r>
            <a:br>
              <a:rPr lang="ru-RU" b="1" dirty="0">
                <a:solidFill>
                  <a:srgbClr val="C00000"/>
                </a:solidFill>
              </a:rPr>
            </a:br>
            <a:endParaRPr lang="ru-RU" b="1" dirty="0">
              <a:solidFill>
                <a:srgbClr val="C00000"/>
              </a:solidFill>
            </a:endParaRPr>
          </a:p>
        </p:txBody>
      </p:sp>
      <p:sp>
        <p:nvSpPr>
          <p:cNvPr id="3" name="Объект 2"/>
          <p:cNvSpPr>
            <a:spLocks noGrp="1"/>
          </p:cNvSpPr>
          <p:nvPr>
            <p:ph idx="1"/>
          </p:nvPr>
        </p:nvSpPr>
        <p:spPr>
          <a:xfrm>
            <a:off x="1582615" y="1124746"/>
            <a:ext cx="10128739" cy="5544615"/>
          </a:xfrm>
        </p:spPr>
        <p:txBody>
          <a:bodyPr>
            <a:normAutofit fontScale="70000" lnSpcReduction="20000"/>
          </a:bodyPr>
          <a:lstStyle/>
          <a:p>
            <a:pPr marL="0" lvl="0" indent="0" algn="ctr">
              <a:buNone/>
            </a:pPr>
            <a:r>
              <a:rPr lang="ru-RU" sz="3400" b="1" dirty="0">
                <a:solidFill>
                  <a:srgbClr val="C00000"/>
                </a:solidFill>
                <a:latin typeface="Calibri" panose="020F0502020204030204" pitchFamily="34" charset="0"/>
              </a:rPr>
              <a:t>  </a:t>
            </a:r>
            <a:r>
              <a:rPr lang="ru-RU" sz="3400" b="1" dirty="0" smtClean="0">
                <a:solidFill>
                  <a:srgbClr val="C00000"/>
                </a:solidFill>
                <a:latin typeface="Calibri" panose="020F0502020204030204" pitchFamily="34" charset="0"/>
              </a:rPr>
              <a:t>   </a:t>
            </a:r>
            <a:endParaRPr lang="ru-RU" sz="1900" b="1" dirty="0" smtClean="0">
              <a:latin typeface="Calibri" panose="020F0502020204030204" pitchFamily="34" charset="0"/>
            </a:endParaRPr>
          </a:p>
          <a:p>
            <a:pPr marL="0" indent="0" algn="just">
              <a:buNone/>
            </a:pPr>
            <a:endParaRPr lang="ru-RU" sz="2300" b="1" dirty="0" smtClean="0">
              <a:latin typeface="Calibri" panose="020F0502020204030204" pitchFamily="34" charset="0"/>
            </a:endParaRPr>
          </a:p>
          <a:p>
            <a:pPr marL="0" indent="0" algn="just">
              <a:buNone/>
            </a:pPr>
            <a:r>
              <a:rPr lang="ru-RU" sz="2300" b="1" dirty="0" smtClean="0">
                <a:latin typeface="Calibri" panose="020F0502020204030204" pitchFamily="34" charset="0"/>
              </a:rPr>
              <a:t>5</a:t>
            </a:r>
            <a:r>
              <a:rPr lang="ru-RU" sz="2300" b="1" dirty="0">
                <a:latin typeface="Calibri" panose="020F0502020204030204" pitchFamily="34" charset="0"/>
              </a:rPr>
              <a:t>) </a:t>
            </a:r>
            <a:r>
              <a:rPr lang="ru-RU" sz="2300" b="1" dirty="0" smtClean="0">
                <a:latin typeface="Calibri" panose="020F0502020204030204" pitchFamily="34" charset="0"/>
              </a:rPr>
              <a:t>ВАЖНО!!! 27 </a:t>
            </a:r>
            <a:r>
              <a:rPr lang="ru-RU" sz="2300" b="1" dirty="0">
                <a:latin typeface="Calibri" panose="020F0502020204030204" pitchFamily="34" charset="0"/>
              </a:rPr>
              <a:t>июля 2019 года Градостроительный кодекс Российской Федерации (</a:t>
            </a:r>
            <a:r>
              <a:rPr lang="ru-RU" sz="2300" b="1" dirty="0" err="1">
                <a:latin typeface="Calibri" panose="020F0502020204030204" pitchFamily="34" charset="0"/>
              </a:rPr>
              <a:t>ГрК</a:t>
            </a:r>
            <a:r>
              <a:rPr lang="ru-RU" sz="2300" b="1" dirty="0">
                <a:latin typeface="Calibri" panose="020F0502020204030204" pitchFamily="34" charset="0"/>
              </a:rPr>
              <a:t> РФ) был дополнен ст. 57.5, предусматривающей обязанность застройщика обеспечить формирование и ведение информационной модели </a:t>
            </a:r>
            <a:r>
              <a:rPr lang="ru-RU" sz="2300" b="1" dirty="0" smtClean="0">
                <a:latin typeface="Calibri" panose="020F0502020204030204" pitchFamily="34" charset="0"/>
              </a:rPr>
              <a:t>объекта капитального </a:t>
            </a:r>
            <a:r>
              <a:rPr lang="ru-RU" sz="2300" b="1" dirty="0">
                <a:latin typeface="Calibri" panose="020F0502020204030204" pitchFamily="34" charset="0"/>
              </a:rPr>
              <a:t>строительства в случаях, </a:t>
            </a:r>
            <a:r>
              <a:rPr lang="ru-RU" sz="2300" b="1" dirty="0" smtClean="0">
                <a:latin typeface="Calibri" panose="020F0502020204030204" pitchFamily="34" charset="0"/>
              </a:rPr>
              <a:t>установленных Правительством </a:t>
            </a:r>
            <a:r>
              <a:rPr lang="ru-RU" sz="2300" b="1" dirty="0">
                <a:latin typeface="Calibri" panose="020F0502020204030204" pitchFamily="34" charset="0"/>
              </a:rPr>
              <a:t>РФ (Федеральный закон от </a:t>
            </a:r>
            <a:r>
              <a:rPr lang="ru-RU" sz="2300" b="1" dirty="0" smtClean="0">
                <a:latin typeface="Calibri" panose="020F0502020204030204" pitchFamily="34" charset="0"/>
              </a:rPr>
              <a:t>27.06.2019№ </a:t>
            </a:r>
            <a:r>
              <a:rPr lang="ru-RU" sz="2300" b="1" dirty="0">
                <a:latin typeface="Calibri" panose="020F0502020204030204" pitchFamily="34" charset="0"/>
              </a:rPr>
              <a:t>151-ФЗ). </a:t>
            </a:r>
            <a:endParaRPr lang="ru-RU" sz="2300" b="1" dirty="0" smtClean="0">
              <a:latin typeface="Calibri" panose="020F0502020204030204" pitchFamily="34" charset="0"/>
            </a:endParaRPr>
          </a:p>
          <a:p>
            <a:pPr marL="0" indent="0" algn="just">
              <a:buNone/>
            </a:pPr>
            <a:r>
              <a:rPr lang="ru-RU" sz="2300" b="1" dirty="0">
                <a:latin typeface="Calibri" panose="020F0502020204030204" pitchFamily="34" charset="0"/>
              </a:rPr>
              <a:t> </a:t>
            </a:r>
            <a:r>
              <a:rPr lang="ru-RU" sz="2300" b="1" dirty="0" smtClean="0">
                <a:latin typeface="Calibri" panose="020F0502020204030204" pitchFamily="34" charset="0"/>
              </a:rPr>
              <a:t>      </a:t>
            </a:r>
            <a:r>
              <a:rPr lang="ru-RU" sz="2300" dirty="0" smtClean="0">
                <a:latin typeface="Calibri" panose="020F0502020204030204" pitchFamily="34" charset="0"/>
              </a:rPr>
              <a:t>С </a:t>
            </a:r>
            <a:r>
              <a:rPr lang="ru-RU" sz="2300" dirty="0">
                <a:latin typeface="Calibri" panose="020F0502020204030204" pitchFamily="34" charset="0"/>
              </a:rPr>
              <a:t>этой же даты </a:t>
            </a:r>
            <a:r>
              <a:rPr lang="ru-RU" sz="2300" dirty="0" err="1">
                <a:latin typeface="Calibri" panose="020F0502020204030204" pitchFamily="34" charset="0"/>
              </a:rPr>
              <a:t>ГрК</a:t>
            </a:r>
            <a:r>
              <a:rPr lang="ru-RU" sz="2300" dirty="0">
                <a:latin typeface="Calibri" panose="020F0502020204030204" pitchFamily="34" charset="0"/>
              </a:rPr>
              <a:t> РФ также определяет понятие информационной модели, под которой понимается совокупность взаимосвязанных сведений, </a:t>
            </a:r>
            <a:r>
              <a:rPr lang="ru-RU" sz="2300" dirty="0" smtClean="0">
                <a:latin typeface="Calibri" panose="020F0502020204030204" pitchFamily="34" charset="0"/>
              </a:rPr>
              <a:t>документов и </a:t>
            </a:r>
            <a:r>
              <a:rPr lang="ru-RU" sz="2300" dirty="0">
                <a:latin typeface="Calibri" panose="020F0502020204030204" pitchFamily="34" charset="0"/>
              </a:rPr>
              <a:t>материалов об объекте капитального </a:t>
            </a:r>
            <a:r>
              <a:rPr lang="ru-RU" sz="2300" dirty="0" smtClean="0">
                <a:latin typeface="Calibri" panose="020F0502020204030204" pitchFamily="34" charset="0"/>
              </a:rPr>
              <a:t>строительства, формируемых </a:t>
            </a:r>
            <a:r>
              <a:rPr lang="ru-RU" sz="2300" dirty="0">
                <a:latin typeface="Calibri" panose="020F0502020204030204" pitchFamily="34" charset="0"/>
              </a:rPr>
              <a:t>в электронном виде на этапах выполнения инженерных изысканий, осуществления архитектурно-строительного проектирования, строительства, реконструкции, капитального ремонта, эксплуатации и (</a:t>
            </a:r>
            <a:r>
              <a:rPr lang="ru-RU" sz="2300" dirty="0" smtClean="0">
                <a:latin typeface="Calibri" panose="020F0502020204030204" pitchFamily="34" charset="0"/>
              </a:rPr>
              <a:t>или) сноса </a:t>
            </a:r>
            <a:r>
              <a:rPr lang="ru-RU" sz="2300" dirty="0">
                <a:latin typeface="Calibri" panose="020F0502020204030204" pitchFamily="34" charset="0"/>
              </a:rPr>
              <a:t>объекта капитального строительства.</a:t>
            </a:r>
          </a:p>
          <a:p>
            <a:pPr marL="0" indent="0" algn="just">
              <a:buNone/>
            </a:pPr>
            <a:r>
              <a:rPr lang="ru-RU" sz="2300" b="1" dirty="0" smtClean="0">
                <a:latin typeface="Calibri" panose="020F0502020204030204" pitchFamily="34" charset="0"/>
              </a:rPr>
              <a:t>       Согласно </a:t>
            </a:r>
            <a:r>
              <a:rPr lang="ru-RU" sz="2300" b="1" dirty="0">
                <a:latin typeface="Calibri" panose="020F0502020204030204" pitchFamily="34" charset="0"/>
              </a:rPr>
              <a:t>принятому постановлению Правительства </a:t>
            </a:r>
            <a:r>
              <a:rPr lang="ru-RU" sz="2300" b="1" dirty="0" smtClean="0">
                <a:latin typeface="Calibri" panose="020F0502020204030204" pitchFamily="34" charset="0"/>
              </a:rPr>
              <a:t>РФ от </a:t>
            </a:r>
            <a:r>
              <a:rPr lang="ru-RU" sz="2300" b="1" dirty="0">
                <a:latin typeface="Calibri" panose="020F0502020204030204" pitchFamily="34" charset="0"/>
              </a:rPr>
              <a:t>05.03.2021 № 331 формирование и ведение информационной модели объекта капитального </a:t>
            </a:r>
            <a:r>
              <a:rPr lang="ru-RU" sz="2300" b="1" dirty="0" smtClean="0">
                <a:latin typeface="Calibri" panose="020F0502020204030204" pitchFamily="34" charset="0"/>
              </a:rPr>
              <a:t>строительства обеспечиваются </a:t>
            </a:r>
            <a:r>
              <a:rPr lang="ru-RU" sz="2300" b="1" dirty="0">
                <a:latin typeface="Calibri" panose="020F0502020204030204" pitchFamily="34" charset="0"/>
              </a:rPr>
              <a:t>застройщиком в обязательном </a:t>
            </a:r>
            <a:r>
              <a:rPr lang="ru-RU" sz="2300" b="1" dirty="0" smtClean="0">
                <a:latin typeface="Calibri" panose="020F0502020204030204" pitchFamily="34" charset="0"/>
              </a:rPr>
              <a:t>порядке в </a:t>
            </a:r>
            <a:r>
              <a:rPr lang="ru-RU" sz="2300" b="1" dirty="0">
                <a:latin typeface="Calibri" panose="020F0502020204030204" pitchFamily="34" charset="0"/>
              </a:rPr>
              <a:t>случае, если:</a:t>
            </a:r>
          </a:p>
          <a:p>
            <a:pPr marL="0" indent="0" algn="just">
              <a:buNone/>
            </a:pPr>
            <a:r>
              <a:rPr lang="ru-RU" sz="2300" dirty="0">
                <a:latin typeface="Calibri" panose="020F0502020204030204" pitchFamily="34" charset="0"/>
              </a:rPr>
              <a:t>1) контракт по подготовке проектной документации </a:t>
            </a:r>
            <a:r>
              <a:rPr lang="ru-RU" sz="2300" dirty="0" smtClean="0">
                <a:latin typeface="Calibri" panose="020F0502020204030204" pitchFamily="34" charset="0"/>
              </a:rPr>
              <a:t>для строительства</a:t>
            </a:r>
            <a:r>
              <a:rPr lang="ru-RU" sz="2300" dirty="0">
                <a:latin typeface="Calibri" panose="020F0502020204030204" pitchFamily="34" charset="0"/>
              </a:rPr>
              <a:t>, реконструкции объекта </a:t>
            </a:r>
            <a:r>
              <a:rPr lang="ru-RU" sz="2300" dirty="0" smtClean="0">
                <a:latin typeface="Calibri" panose="020F0502020204030204" pitchFamily="34" charset="0"/>
              </a:rPr>
              <a:t>капитального строительства </a:t>
            </a:r>
            <a:r>
              <a:rPr lang="ru-RU" sz="2300" dirty="0">
                <a:latin typeface="Calibri" panose="020F0502020204030204" pitchFamily="34" charset="0"/>
              </a:rPr>
              <a:t>финансируется за счет средств бюджета (обратите внимание, что информационная </a:t>
            </a:r>
            <a:r>
              <a:rPr lang="ru-RU" sz="2300" dirty="0" smtClean="0">
                <a:latin typeface="Calibri" panose="020F0502020204030204" pitchFamily="34" charset="0"/>
              </a:rPr>
              <a:t>модель не </a:t>
            </a:r>
            <a:r>
              <a:rPr lang="ru-RU" sz="2300" dirty="0">
                <a:latin typeface="Calibri" panose="020F0502020204030204" pitchFamily="34" charset="0"/>
              </a:rPr>
              <a:t>применяется при капитальном ремонте и </a:t>
            </a:r>
            <a:r>
              <a:rPr lang="ru-RU" sz="2300" dirty="0" smtClean="0">
                <a:latin typeface="Calibri" panose="020F0502020204030204" pitchFamily="34" charset="0"/>
              </a:rPr>
              <a:t>других видах </a:t>
            </a:r>
            <a:r>
              <a:rPr lang="ru-RU" sz="2300" dirty="0">
                <a:latin typeface="Calibri" panose="020F0502020204030204" pitchFamily="34" charset="0"/>
              </a:rPr>
              <a:t>строительных работ);</a:t>
            </a:r>
          </a:p>
          <a:p>
            <a:pPr marL="0" indent="0" algn="just">
              <a:buNone/>
            </a:pPr>
            <a:r>
              <a:rPr lang="ru-RU" sz="2300" dirty="0">
                <a:latin typeface="Calibri" panose="020F0502020204030204" pitchFamily="34" charset="0"/>
              </a:rPr>
              <a:t>2) контракт заключен после 1 января 2022 года.</a:t>
            </a:r>
          </a:p>
          <a:p>
            <a:pPr marL="0" indent="0" algn="just">
              <a:buNone/>
            </a:pPr>
            <a:endParaRPr lang="ru-RU" sz="2300" b="1" dirty="0" smtClean="0">
              <a:latin typeface="Calibri" panose="020F0502020204030204" pitchFamily="34" charset="0"/>
            </a:endParaRPr>
          </a:p>
          <a:p>
            <a:pPr marL="0" indent="0" algn="just">
              <a:buNone/>
            </a:pPr>
            <a:r>
              <a:rPr lang="ru-RU" sz="2300" b="1" dirty="0" smtClean="0">
                <a:latin typeface="Calibri" panose="020F0502020204030204" pitchFamily="34" charset="0"/>
              </a:rPr>
              <a:t>!!! Таким </a:t>
            </a:r>
            <a:r>
              <a:rPr lang="ru-RU" sz="2300" b="1" dirty="0">
                <a:latin typeface="Calibri" panose="020F0502020204030204" pitchFamily="34" charset="0"/>
              </a:rPr>
              <a:t>образом, государственные и муниципальные заказчики (не бюджетные учреждения), </a:t>
            </a:r>
            <a:r>
              <a:rPr lang="ru-RU" sz="2300" b="1" dirty="0" smtClean="0">
                <a:latin typeface="Calibri" panose="020F0502020204030204" pitchFamily="34" charset="0"/>
              </a:rPr>
              <a:t>осуществляющие закупки </a:t>
            </a:r>
            <a:r>
              <a:rPr lang="ru-RU" sz="2300" b="1" dirty="0">
                <a:latin typeface="Calibri" panose="020F0502020204030204" pitchFamily="34" charset="0"/>
              </a:rPr>
              <a:t>проектных работ, теперь должны предусматривать в задании на проектирование передачу </a:t>
            </a:r>
            <a:r>
              <a:rPr lang="ru-RU" sz="2300" b="1" dirty="0" smtClean="0">
                <a:latin typeface="Calibri" panose="020F0502020204030204" pitchFamily="34" charset="0"/>
              </a:rPr>
              <a:t>проектной документации </a:t>
            </a:r>
            <a:r>
              <a:rPr lang="ru-RU" sz="2300" b="1" dirty="0">
                <a:latin typeface="Calibri" panose="020F0502020204030204" pitchFamily="34" charset="0"/>
              </a:rPr>
              <a:t>именно в виде информационной </a:t>
            </a:r>
            <a:r>
              <a:rPr lang="ru-RU" sz="2300" b="1" dirty="0" smtClean="0">
                <a:latin typeface="Calibri" panose="020F0502020204030204" pitchFamily="34" charset="0"/>
              </a:rPr>
              <a:t>модели, а </a:t>
            </a:r>
            <a:r>
              <a:rPr lang="ru-RU" sz="2300" b="1" dirty="0">
                <a:latin typeface="Calibri" panose="020F0502020204030204" pitchFamily="34" charset="0"/>
              </a:rPr>
              <a:t>не в обычном формате. Правила формирования и ведения такой информационной модели, а также </a:t>
            </a:r>
            <a:r>
              <a:rPr lang="ru-RU" sz="2300" b="1" dirty="0" smtClean="0">
                <a:latin typeface="Calibri" panose="020F0502020204030204" pitchFamily="34" charset="0"/>
              </a:rPr>
              <a:t>состав сведений</a:t>
            </a:r>
            <a:r>
              <a:rPr lang="ru-RU" sz="2300" b="1" dirty="0">
                <a:latin typeface="Calibri" panose="020F0502020204030204" pitchFamily="34" charset="0"/>
              </a:rPr>
              <a:t>, документов и материалов, включаемых в информационную модель, утверждены </a:t>
            </a:r>
            <a:r>
              <a:rPr lang="ru-RU" sz="2300" b="1" dirty="0" smtClean="0">
                <a:latin typeface="Calibri" panose="020F0502020204030204" pitchFamily="34" charset="0"/>
              </a:rPr>
              <a:t>постановлением Правительства </a:t>
            </a:r>
            <a:r>
              <a:rPr lang="ru-RU" sz="2300" b="1" dirty="0">
                <a:latin typeface="Calibri" panose="020F0502020204030204" pitchFamily="34" charset="0"/>
              </a:rPr>
              <a:t>РФ от 15.09.2020 № 1431.</a:t>
            </a: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41393981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normAutofit fontScale="90000"/>
          </a:bodyPr>
          <a:lstStyle/>
          <a:p>
            <a:r>
              <a:rPr lang="ru-RU" dirty="0" smtClean="0"/>
              <a:t>            </a:t>
            </a:r>
            <a:r>
              <a:rPr lang="ru-RU" sz="3600" b="1" dirty="0" smtClean="0">
                <a:solidFill>
                  <a:srgbClr val="C00000"/>
                </a:solidFill>
              </a:rPr>
              <a:t>ВАЖНЫЕ </a:t>
            </a:r>
            <a:r>
              <a:rPr lang="ru-RU" sz="3600" b="1" dirty="0">
                <a:solidFill>
                  <a:srgbClr val="C00000"/>
                </a:solidFill>
              </a:rPr>
              <a:t>ИЗМЕНЕНИЯ ПО ФЗ №360:</a:t>
            </a:r>
            <a:br>
              <a:rPr lang="ru-RU" sz="3600" b="1" dirty="0">
                <a:solidFill>
                  <a:srgbClr val="C00000"/>
                </a:solidFill>
              </a:rPr>
            </a:br>
            <a:endParaRPr lang="ru-RU" sz="3600" b="1" dirty="0">
              <a:solidFill>
                <a:srgbClr val="C00000"/>
              </a:solidFill>
            </a:endParaRPr>
          </a:p>
        </p:txBody>
      </p:sp>
      <p:sp>
        <p:nvSpPr>
          <p:cNvPr id="3" name="Объект 2"/>
          <p:cNvSpPr>
            <a:spLocks noGrp="1"/>
          </p:cNvSpPr>
          <p:nvPr>
            <p:ph idx="1"/>
          </p:nvPr>
        </p:nvSpPr>
        <p:spPr>
          <a:xfrm>
            <a:off x="1919536" y="1124746"/>
            <a:ext cx="8686800" cy="5544615"/>
          </a:xfrm>
        </p:spPr>
        <p:txBody>
          <a:bodyPr>
            <a:normAutofit/>
          </a:bodyPr>
          <a:lstStyle/>
          <a:p>
            <a:pPr marL="0" indent="0" algn="just">
              <a:buNone/>
            </a:pP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1</a:t>
            </a:r>
            <a:r>
              <a:rPr lang="ru-RU" sz="1800" b="1" dirty="0">
                <a:solidFill>
                  <a:srgbClr val="C00000"/>
                </a:solidFill>
                <a:latin typeface="Calibri" panose="020F0502020204030204" pitchFamily="34" charset="0"/>
              </a:rPr>
              <a:t>. В статье 3 появилось новое понятие:</a:t>
            </a:r>
          </a:p>
          <a:p>
            <a:pPr marL="0" indent="0" algn="just">
              <a:buNone/>
            </a:pPr>
            <a:r>
              <a:rPr lang="ru-RU" sz="1800" b="1" dirty="0">
                <a:latin typeface="Calibri" panose="020F0502020204030204" pitchFamily="34" charset="0"/>
              </a:rPr>
              <a:t>8.4) </a:t>
            </a:r>
            <a:r>
              <a:rPr lang="ru-RU" sz="1800" b="1" u="sng" dirty="0">
                <a:latin typeface="Calibri" panose="020F0502020204030204" pitchFamily="34" charset="0"/>
              </a:rPr>
              <a:t>отдельный этап исполнения контракта </a:t>
            </a:r>
            <a:r>
              <a:rPr lang="ru-RU" sz="1800" b="1" dirty="0">
                <a:latin typeface="Calibri" panose="020F0502020204030204" pitchFamily="34" charset="0"/>
              </a:rPr>
              <a:t>- часть обязательства поставщика (подрядчика, исполнителя), в отношении которого контрактом установлена обязанность заказчика обеспечить приемку (с оформлением в соответствии с настоящим Федеральным законом документа о приемке) и оплату поставленного товара, выполненной работы, оказанной услуги</a:t>
            </a:r>
            <a:r>
              <a:rPr lang="ru-RU" sz="1800" b="1" dirty="0" smtClean="0">
                <a:latin typeface="Calibri" panose="020F0502020204030204" pitchFamily="34" charset="0"/>
              </a:rPr>
              <a:t>;"</a:t>
            </a:r>
            <a:endParaRPr lang="ru-RU" sz="1800" b="1" dirty="0">
              <a:latin typeface="Calibri" panose="020F0502020204030204" pitchFamily="34" charset="0"/>
            </a:endParaRPr>
          </a:p>
          <a:p>
            <a:pPr marL="0" indent="0" algn="just">
              <a:buNone/>
            </a:pPr>
            <a:r>
              <a:rPr lang="ru-RU" sz="1800" b="1" dirty="0">
                <a:latin typeface="Calibri" panose="020F0502020204030204" pitchFamily="34" charset="0"/>
              </a:rPr>
              <a:t>2. </a:t>
            </a:r>
            <a:r>
              <a:rPr lang="ru-RU" sz="1800" b="1" dirty="0">
                <a:solidFill>
                  <a:srgbClr val="C00000"/>
                </a:solidFill>
                <a:latin typeface="Calibri" panose="020F0502020204030204" pitchFamily="34" charset="0"/>
              </a:rPr>
              <a:t>Внесена поправка в ст. 39 </a:t>
            </a:r>
            <a:r>
              <a:rPr lang="ru-RU" sz="1800" b="1" dirty="0">
                <a:latin typeface="Calibri" panose="020F0502020204030204" pitchFamily="34" charset="0"/>
              </a:rPr>
              <a:t>- Число членов комиссии должно быть </a:t>
            </a:r>
            <a:r>
              <a:rPr lang="ru-RU" sz="1800" b="1" u="sng" dirty="0">
                <a:latin typeface="Calibri" panose="020F0502020204030204" pitchFamily="34" charset="0"/>
              </a:rPr>
              <a:t>не менее чем 3 человека</a:t>
            </a:r>
            <a:r>
              <a:rPr lang="ru-RU" sz="1800" b="1" u="sng" dirty="0" smtClean="0">
                <a:latin typeface="Calibri" panose="020F0502020204030204" pitchFamily="34" charset="0"/>
              </a:rPr>
              <a:t>.</a:t>
            </a:r>
            <a:endParaRPr lang="ru-RU" sz="1800" b="1" dirty="0">
              <a:latin typeface="Calibri" panose="020F0502020204030204" pitchFamily="34" charset="0"/>
            </a:endParaRPr>
          </a:p>
          <a:p>
            <a:pPr marL="0" indent="0" algn="just">
              <a:buNone/>
            </a:pPr>
            <a:r>
              <a:rPr lang="ru-RU" sz="1800" b="1" dirty="0" smtClean="0">
                <a:solidFill>
                  <a:srgbClr val="0070C0"/>
                </a:solidFill>
                <a:latin typeface="Calibri" panose="020F0502020204030204" pitchFamily="34" charset="0"/>
              </a:rPr>
              <a:t>Обязательно всем членам закупочной комиссии получить ЭЦП!!!</a:t>
            </a:r>
          </a:p>
          <a:p>
            <a:pPr marL="0" indent="0" algn="just">
              <a:buNone/>
            </a:pPr>
            <a:endParaRPr lang="ru-RU" sz="1800" b="1" dirty="0">
              <a:solidFill>
                <a:srgbClr val="0070C0"/>
              </a:solidFill>
              <a:latin typeface="Calibri" panose="020F0502020204030204" pitchFamily="34" charset="0"/>
            </a:endParaRPr>
          </a:p>
          <a:p>
            <a:pPr marL="0" indent="0" algn="just">
              <a:buNone/>
            </a:pPr>
            <a:r>
              <a:rPr lang="ru-RU" sz="1800" b="1" dirty="0">
                <a:latin typeface="Calibri" panose="020F0502020204030204" pitchFamily="34" charset="0"/>
              </a:rPr>
              <a:t>3. </a:t>
            </a:r>
            <a:r>
              <a:rPr lang="ru-RU" sz="1800" b="1" dirty="0">
                <a:solidFill>
                  <a:srgbClr val="C00000"/>
                </a:solidFill>
                <a:latin typeface="Calibri" panose="020F0502020204030204" pitchFamily="34" charset="0"/>
              </a:rPr>
              <a:t>ОБРАТИТЕ ВНИМАНИЕ!!! НОВЫЕ ТРЕБОВАНИЯ ПО УКАЗУ ПРЕЗИДЕНТА РФ №478 от 16.08.2021 ГОДА!!! </a:t>
            </a:r>
            <a:r>
              <a:rPr lang="ru-RU" sz="1800" b="1" dirty="0">
                <a:latin typeface="Calibri" panose="020F0502020204030204" pitchFamily="34" charset="0"/>
              </a:rPr>
              <a:t>Специалисты по закупкам должны быть обучены также по программам ДПО в области противодействия коррупции!!!</a:t>
            </a:r>
          </a:p>
          <a:p>
            <a:pPr marL="0" indent="0" algn="just">
              <a:buNone/>
            </a:pPr>
            <a:endParaRPr lang="ru-RU" sz="1800" b="1" dirty="0">
              <a:solidFill>
                <a:srgbClr val="0070C0"/>
              </a:solidFill>
              <a:latin typeface="Calibri" panose="020F0502020204030204" pitchFamily="34" charset="0"/>
            </a:endParaRPr>
          </a:p>
          <a:p>
            <a:pPr marL="0" indent="0" algn="just">
              <a:buNone/>
            </a:pPr>
            <a:r>
              <a:rPr lang="ru-RU" sz="1800" b="1" dirty="0" smtClean="0">
                <a:latin typeface="Calibri" panose="020F0502020204030204" pitchFamily="34" charset="0"/>
              </a:rPr>
              <a:t> </a:t>
            </a:r>
            <a:endParaRPr lang="ru-RU" sz="1800" b="1"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ctr">
              <a:buNone/>
            </a:pPr>
            <a:endParaRPr lang="ru-RU" sz="1800" b="1" dirty="0">
              <a:solidFill>
                <a:srgbClr val="FF0000"/>
              </a:solidFill>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dirty="0">
              <a:solidFill>
                <a:srgbClr val="FF0000"/>
              </a:solidFill>
              <a:latin typeface="Calibri" panose="020F0502020204030204" pitchFamily="34" charset="0"/>
            </a:endParaRPr>
          </a:p>
          <a:p>
            <a:pPr marL="0" indent="0" algn="just">
              <a:buNone/>
            </a:pPr>
            <a:endParaRPr lang="ru-RU" sz="1800" i="1" dirty="0">
              <a:latin typeface="Calibri" panose="020F0502020204030204" pitchFamily="34" charset="0"/>
            </a:endParaRPr>
          </a:p>
          <a:p>
            <a:pPr marL="0" indent="0" algn="just">
              <a:buNone/>
            </a:pPr>
            <a:endParaRPr lang="ru-RU" sz="1800" i="1" u="sng"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810199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normAutofit fontScale="90000"/>
          </a:bodyPr>
          <a:lstStyle/>
          <a:p>
            <a:r>
              <a:rPr lang="en-US" dirty="0" smtClean="0">
                <a:solidFill>
                  <a:srgbClr val="C00000"/>
                </a:solidFill>
              </a:rPr>
              <a:t>        </a:t>
            </a:r>
            <a:r>
              <a:rPr lang="ru-RU" sz="3600" dirty="0" smtClean="0">
                <a:solidFill>
                  <a:srgbClr val="C00000"/>
                </a:solidFill>
              </a:rPr>
              <a:t>ФЗ </a:t>
            </a:r>
            <a:r>
              <a:rPr lang="ru-RU" sz="3600" dirty="0">
                <a:solidFill>
                  <a:srgbClr val="C00000"/>
                </a:solidFill>
              </a:rPr>
              <a:t>№160 от 11.06.2022 года:</a:t>
            </a:r>
            <a:br>
              <a:rPr lang="ru-RU" sz="3600" dirty="0">
                <a:solidFill>
                  <a:srgbClr val="C00000"/>
                </a:solidFill>
              </a:rPr>
            </a:br>
            <a:endParaRPr lang="ru-RU" sz="3600" dirty="0">
              <a:solidFill>
                <a:srgbClr val="C00000"/>
              </a:solidFill>
            </a:endParaRPr>
          </a:p>
        </p:txBody>
      </p:sp>
      <p:sp>
        <p:nvSpPr>
          <p:cNvPr id="3" name="Объект 2"/>
          <p:cNvSpPr>
            <a:spLocks noGrp="1"/>
          </p:cNvSpPr>
          <p:nvPr>
            <p:ph idx="1"/>
          </p:nvPr>
        </p:nvSpPr>
        <p:spPr>
          <a:xfrm>
            <a:off x="1919536" y="1124746"/>
            <a:ext cx="8686800" cy="5544615"/>
          </a:xfrm>
        </p:spPr>
        <p:txBody>
          <a:bodyPr>
            <a:normAutofit lnSpcReduction="10000"/>
          </a:bodyPr>
          <a:lstStyle/>
          <a:p>
            <a:pPr algn="just">
              <a:buAutoNum type="arabicPeriod"/>
            </a:pPr>
            <a:endParaRPr lang="en-US" sz="1800" b="1" dirty="0" smtClean="0">
              <a:latin typeface="Calibri" panose="020F0502020204030204" pitchFamily="34" charset="0"/>
            </a:endParaRPr>
          </a:p>
          <a:p>
            <a:pPr algn="just">
              <a:buAutoNum type="arabicPeriod"/>
            </a:pPr>
            <a:r>
              <a:rPr lang="ru-RU" sz="1800" b="1" dirty="0" smtClean="0">
                <a:latin typeface="Calibri" panose="020F0502020204030204" pitchFamily="34" charset="0"/>
              </a:rPr>
              <a:t>Подписан </a:t>
            </a:r>
            <a:r>
              <a:rPr lang="ru-RU" sz="1800" b="1" dirty="0">
                <a:latin typeface="Calibri" panose="020F0502020204030204" pitchFamily="34" charset="0"/>
              </a:rPr>
              <a:t>закон о конфликте интересов </a:t>
            </a:r>
            <a:r>
              <a:rPr lang="ru-RU" sz="1800" b="1" dirty="0" smtClean="0">
                <a:latin typeface="Calibri" panose="020F0502020204030204" pitchFamily="34" charset="0"/>
              </a:rPr>
              <a:t>по ФЗ №44 </a:t>
            </a:r>
            <a:r>
              <a:rPr lang="ru-RU" sz="1800" b="1" dirty="0">
                <a:latin typeface="Calibri" panose="020F0502020204030204" pitchFamily="34" charset="0"/>
              </a:rPr>
              <a:t>и закупках </a:t>
            </a:r>
            <a:r>
              <a:rPr lang="ru-RU" sz="1800" b="1" dirty="0" smtClean="0">
                <a:latin typeface="Calibri" panose="020F0502020204030204" pitchFamily="34" charset="0"/>
              </a:rPr>
              <a:t>по ФЗ №223:</a:t>
            </a:r>
          </a:p>
          <a:p>
            <a:pPr marL="0" indent="0" algn="just">
              <a:buNone/>
            </a:pPr>
            <a:r>
              <a:rPr lang="ru-RU" sz="1800" dirty="0" smtClean="0">
                <a:latin typeface="Calibri" panose="020F0502020204030204" pitchFamily="34" charset="0"/>
              </a:rPr>
              <a:t>- Незамедлительно </a:t>
            </a:r>
            <a:r>
              <a:rPr lang="ru-RU" sz="1800" dirty="0">
                <a:latin typeface="Calibri" panose="020F0502020204030204" pitchFamily="34" charset="0"/>
              </a:rPr>
              <a:t>сообщать о конфликте интересов должны любые члены закупочной комиссии. </a:t>
            </a:r>
            <a:endParaRPr lang="ru-RU" sz="1800" dirty="0" smtClean="0">
              <a:latin typeface="Calibri" panose="020F0502020204030204" pitchFamily="34" charset="0"/>
            </a:endParaRPr>
          </a:p>
          <a:p>
            <a:pPr algn="just">
              <a:buFontTx/>
              <a:buChar char="-"/>
            </a:pPr>
            <a:r>
              <a:rPr lang="ru-RU" sz="1800" dirty="0" smtClean="0">
                <a:latin typeface="Calibri" panose="020F0502020204030204" pitchFamily="34" charset="0"/>
              </a:rPr>
              <a:t>Аналогичная </a:t>
            </a:r>
            <a:r>
              <a:rPr lang="ru-RU" sz="1800" dirty="0">
                <a:latin typeface="Calibri" panose="020F0502020204030204" pitchFamily="34" charset="0"/>
              </a:rPr>
              <a:t>обязанность появится у руководителя заказчика, </a:t>
            </a:r>
            <a:r>
              <a:rPr lang="ru-RU" sz="1800" dirty="0" smtClean="0">
                <a:latin typeface="Calibri" panose="020F0502020204030204" pitchFamily="34" charset="0"/>
              </a:rPr>
              <a:t>контрактного</a:t>
            </a:r>
          </a:p>
          <a:p>
            <a:pPr marL="0" indent="0" algn="just">
              <a:buNone/>
            </a:pPr>
            <a:r>
              <a:rPr lang="ru-RU" sz="1800" dirty="0" smtClean="0">
                <a:latin typeface="Calibri" panose="020F0502020204030204" pitchFamily="34" charset="0"/>
              </a:rPr>
              <a:t>управляющего</a:t>
            </a:r>
            <a:r>
              <a:rPr lang="ru-RU" sz="1800" dirty="0">
                <a:latin typeface="Calibri" panose="020F0502020204030204" pitchFamily="34" charset="0"/>
              </a:rPr>
              <a:t>, руководителя и работников контрактной службы. </a:t>
            </a:r>
            <a:endParaRPr lang="ru-RU" sz="1800" dirty="0" smtClean="0">
              <a:latin typeface="Calibri" panose="020F0502020204030204" pitchFamily="34" charset="0"/>
            </a:endParaRPr>
          </a:p>
          <a:p>
            <a:pPr marL="0" indent="0" algn="just">
              <a:buNone/>
            </a:pPr>
            <a:r>
              <a:rPr lang="ru-RU" sz="1800" b="1" u="sng" dirty="0" smtClean="0">
                <a:solidFill>
                  <a:srgbClr val="C00000"/>
                </a:solidFill>
                <a:latin typeface="Calibri" panose="020F0502020204030204" pitchFamily="34" charset="0"/>
              </a:rPr>
              <a:t>ВАЖНО!!! </a:t>
            </a:r>
            <a:r>
              <a:rPr lang="ru-RU" sz="1800" b="1" dirty="0" smtClean="0">
                <a:latin typeface="Calibri" panose="020F0502020204030204" pitchFamily="34" charset="0"/>
              </a:rPr>
              <a:t>За </a:t>
            </a:r>
            <a:r>
              <a:rPr lang="ru-RU" sz="1800" b="1" dirty="0">
                <a:latin typeface="Calibri" panose="020F0502020204030204" pitchFamily="34" charset="0"/>
              </a:rPr>
              <a:t>нарушение этого требования можно уволить сотрудника по трудовому договору, а не только госслужащего</a:t>
            </a:r>
            <a:r>
              <a:rPr lang="ru-RU" sz="1800" b="1" dirty="0" smtClean="0">
                <a:latin typeface="Calibri" panose="020F0502020204030204" pitchFamily="34" charset="0"/>
              </a:rPr>
              <a:t>.</a:t>
            </a:r>
          </a:p>
          <a:p>
            <a:pPr marL="0" indent="0" algn="just">
              <a:buNone/>
            </a:pPr>
            <a:endParaRPr lang="ru-RU" sz="1800" b="1" dirty="0" smtClean="0">
              <a:latin typeface="Calibri" panose="020F0502020204030204" pitchFamily="34" charset="0"/>
            </a:endParaRPr>
          </a:p>
          <a:p>
            <a:pPr marL="0" indent="0" algn="just">
              <a:buNone/>
            </a:pPr>
            <a:r>
              <a:rPr lang="ru-RU" sz="1800" b="1" u="sng" dirty="0" smtClean="0">
                <a:latin typeface="Calibri" panose="020F0502020204030204" pitchFamily="34" charset="0"/>
              </a:rPr>
              <a:t>Перечень </a:t>
            </a:r>
            <a:r>
              <a:rPr lang="ru-RU" sz="1800" b="1" u="sng" dirty="0">
                <a:latin typeface="Calibri" panose="020F0502020204030204" pitchFamily="34" charset="0"/>
              </a:rPr>
              <a:t>лиц, которые не могут быть членами комиссии, скорректировали</a:t>
            </a:r>
            <a:r>
              <a:rPr lang="ru-RU" sz="1800" b="1" u="sng" dirty="0" smtClean="0">
                <a:latin typeface="Calibri" panose="020F0502020204030204" pitchFamily="34" charset="0"/>
              </a:rPr>
              <a:t>: </a:t>
            </a:r>
          </a:p>
          <a:p>
            <a:pPr algn="just">
              <a:buFontTx/>
              <a:buChar char="-"/>
            </a:pPr>
            <a:r>
              <a:rPr lang="ru-RU" sz="1800" dirty="0" smtClean="0">
                <a:latin typeface="Calibri" panose="020F0502020204030204" pitchFamily="34" charset="0"/>
              </a:rPr>
              <a:t>исключили </a:t>
            </a:r>
            <a:r>
              <a:rPr lang="ru-RU" sz="1800" dirty="0">
                <a:latin typeface="Calibri" panose="020F0502020204030204" pitchFamily="34" charset="0"/>
              </a:rPr>
              <a:t>привлеченных экспертов по оценке соответствия участников </a:t>
            </a:r>
            <a:r>
              <a:rPr lang="ru-RU" sz="1800" dirty="0" err="1" smtClean="0">
                <a:latin typeface="Calibri" panose="020F0502020204030204" pitchFamily="34" charset="0"/>
              </a:rPr>
              <a:t>доп.требованиям</a:t>
            </a:r>
            <a:r>
              <a:rPr lang="ru-RU" sz="1800" dirty="0" smtClean="0">
                <a:latin typeface="Calibri" panose="020F0502020204030204" pitchFamily="34" charset="0"/>
              </a:rPr>
              <a:t>;</a:t>
            </a:r>
          </a:p>
          <a:p>
            <a:pPr algn="just">
              <a:buFontTx/>
              <a:buChar char="-"/>
            </a:pPr>
            <a:r>
              <a:rPr lang="ru-RU" sz="1800" dirty="0" smtClean="0">
                <a:latin typeface="Calibri" panose="020F0502020204030204" pitchFamily="34" charset="0"/>
              </a:rPr>
              <a:t>добавили </a:t>
            </a:r>
            <a:r>
              <a:rPr lang="ru-RU" sz="1800" dirty="0">
                <a:latin typeface="Calibri" panose="020F0502020204030204" pitchFamily="34" charset="0"/>
              </a:rPr>
              <a:t>сотрудников участников-физлиц</a:t>
            </a:r>
            <a:r>
              <a:rPr lang="ru-RU" sz="1800" dirty="0" smtClean="0">
                <a:latin typeface="Calibri" panose="020F0502020204030204" pitchFamily="34" charset="0"/>
              </a:rPr>
              <a:t>.</a:t>
            </a:r>
          </a:p>
          <a:p>
            <a:pPr marL="0" indent="0" algn="just">
              <a:buNone/>
            </a:pPr>
            <a:r>
              <a:rPr lang="ru-RU" sz="1800" b="1" dirty="0" smtClean="0">
                <a:latin typeface="Calibri" panose="020F0502020204030204" pitchFamily="34" charset="0"/>
              </a:rPr>
              <a:t>Из </a:t>
            </a:r>
            <a:r>
              <a:rPr lang="ru-RU" sz="1800" b="1" dirty="0">
                <a:latin typeface="Calibri" panose="020F0502020204030204" pitchFamily="34" charset="0"/>
              </a:rPr>
              <a:t>перечня убрали упоминание о близких родственниках руководителя участника. </a:t>
            </a: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При </a:t>
            </a:r>
            <a:r>
              <a:rPr lang="ru-RU" sz="1800" b="1" dirty="0">
                <a:latin typeface="Calibri" panose="020F0502020204030204" pitchFamily="34" charset="0"/>
              </a:rPr>
              <a:t>этом уточнили, что заинтересованность </a:t>
            </a:r>
            <a:r>
              <a:rPr lang="ru-RU" sz="1800" b="1" dirty="0" err="1" smtClean="0">
                <a:latin typeface="Calibri" panose="020F0502020204030204" pitchFamily="34" charset="0"/>
              </a:rPr>
              <a:t>физ.лица</a:t>
            </a:r>
            <a:r>
              <a:rPr lang="ru-RU" sz="1800" b="1" dirty="0" smtClean="0">
                <a:latin typeface="Calibri" panose="020F0502020204030204" pitchFamily="34" charset="0"/>
              </a:rPr>
              <a:t> </a:t>
            </a:r>
            <a:r>
              <a:rPr lang="ru-RU" sz="1800" b="1" dirty="0">
                <a:latin typeface="Calibri" panose="020F0502020204030204" pitchFamily="34" charset="0"/>
              </a:rPr>
              <a:t>устанавливают по критериям из Закона о противодействии коррупции. Это означает, что родственники руководителя участника по-прежнему не смогут быть членами комиссии</a:t>
            </a:r>
            <a:r>
              <a:rPr lang="ru-RU" sz="1800" b="1" dirty="0" smtClean="0">
                <a:latin typeface="Calibri" panose="020F0502020204030204" pitchFamily="34" charset="0"/>
              </a:rPr>
              <a:t>.</a:t>
            </a:r>
          </a:p>
          <a:p>
            <a:pPr marL="0" indent="0" algn="just">
              <a:buNone/>
            </a:pPr>
            <a:r>
              <a:rPr lang="ru-RU" sz="1800" b="1" dirty="0" smtClean="0">
                <a:solidFill>
                  <a:srgbClr val="C00000"/>
                </a:solidFill>
                <a:latin typeface="Calibri" panose="020F0502020204030204" pitchFamily="34" charset="0"/>
              </a:rPr>
              <a:t>Новшества </a:t>
            </a:r>
            <a:r>
              <a:rPr lang="ru-RU" sz="1800" b="1" dirty="0">
                <a:solidFill>
                  <a:srgbClr val="C00000"/>
                </a:solidFill>
                <a:latin typeface="Calibri" panose="020F0502020204030204" pitchFamily="34" charset="0"/>
              </a:rPr>
              <a:t>заработают с 1 </a:t>
            </a:r>
            <a:r>
              <a:rPr lang="ru-RU" sz="1800" b="1" dirty="0" smtClean="0">
                <a:solidFill>
                  <a:srgbClr val="C00000"/>
                </a:solidFill>
                <a:latin typeface="Calibri" panose="020F0502020204030204" pitchFamily="34" charset="0"/>
              </a:rPr>
              <a:t>июля</a:t>
            </a:r>
            <a:r>
              <a:rPr lang="ru-RU" sz="1800" b="1" dirty="0">
                <a:solidFill>
                  <a:srgbClr val="C00000"/>
                </a:solidFill>
                <a:latin typeface="Calibri" panose="020F0502020204030204" pitchFamily="34" charset="0"/>
              </a:rPr>
              <a:t> </a:t>
            </a:r>
            <a:r>
              <a:rPr lang="ru-RU" sz="1800" b="1" dirty="0" smtClean="0">
                <a:solidFill>
                  <a:srgbClr val="C00000"/>
                </a:solidFill>
                <a:latin typeface="Calibri" panose="020F0502020204030204" pitchFamily="34" charset="0"/>
              </a:rPr>
              <a:t>2022 года!</a:t>
            </a:r>
            <a:endParaRPr lang="ru-RU" sz="1800" b="1" dirty="0">
              <a:solidFill>
                <a:srgbClr val="C00000"/>
              </a:solidFill>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dirty="0">
              <a:solidFill>
                <a:srgbClr val="FF0000"/>
              </a:solidFill>
              <a:latin typeface="Calibri" panose="020F0502020204030204" pitchFamily="34" charset="0"/>
            </a:endParaRPr>
          </a:p>
          <a:p>
            <a:pPr marL="0" indent="0" algn="just">
              <a:buNone/>
            </a:pPr>
            <a:endParaRPr lang="ru-RU" sz="1800" i="1" dirty="0">
              <a:latin typeface="Calibri" panose="020F0502020204030204" pitchFamily="34" charset="0"/>
            </a:endParaRPr>
          </a:p>
          <a:p>
            <a:pPr marL="0" indent="0" algn="just">
              <a:buNone/>
            </a:pPr>
            <a:endParaRPr lang="ru-RU" sz="1800" i="1" u="sng"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1762776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1124746"/>
            <a:ext cx="8686800" cy="5544615"/>
          </a:xfrm>
        </p:spPr>
        <p:txBody>
          <a:bodyPr>
            <a:normAutofit lnSpcReduction="10000"/>
          </a:bodyPr>
          <a:lstStyle/>
          <a:p>
            <a:pPr marL="0" indent="0" algn="just">
              <a:buNone/>
            </a:pP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4. </a:t>
            </a:r>
            <a:r>
              <a:rPr lang="ru-RU" sz="1800" b="1" dirty="0">
                <a:solidFill>
                  <a:srgbClr val="FF0000"/>
                </a:solidFill>
                <a:latin typeface="Calibri" panose="020F0502020204030204" pitchFamily="34" charset="0"/>
              </a:rPr>
              <a:t>Извещение о закупке стало основным закупочным документом</a:t>
            </a:r>
            <a:r>
              <a:rPr lang="ru-RU" sz="1800" b="1" dirty="0">
                <a:latin typeface="Calibri" panose="020F0502020204030204" pitchFamily="34" charset="0"/>
              </a:rPr>
              <a:t>, так как составлять документации при проведении открытых конкурентных электронных процедур больше не потребуется, однако стоит учитывать, что они предусмотрены для закрытых закупок.</a:t>
            </a:r>
          </a:p>
          <a:p>
            <a:pPr marL="0" indent="0" algn="just">
              <a:buNone/>
            </a:pPr>
            <a:r>
              <a:rPr lang="ru-RU" sz="1800" b="1" u="sng" dirty="0">
                <a:solidFill>
                  <a:srgbClr val="0070C0"/>
                </a:solidFill>
                <a:latin typeface="Calibri" panose="020F0502020204030204" pitchFamily="34" charset="0"/>
              </a:rPr>
              <a:t>Извещение об осуществлении закупки, должно содержать следующие электронные документы:</a:t>
            </a:r>
          </a:p>
          <a:p>
            <a:pPr marL="0" indent="0" algn="just">
              <a:buNone/>
            </a:pPr>
            <a:r>
              <a:rPr lang="ru-RU" sz="1800" b="1" dirty="0">
                <a:latin typeface="Calibri" panose="020F0502020204030204" pitchFamily="34" charset="0"/>
              </a:rPr>
              <a:t>1) описание объекта закупки в соответствии со статьей 33 настоящего Федерального закона;</a:t>
            </a:r>
          </a:p>
          <a:p>
            <a:pPr marL="0" indent="0" algn="just">
              <a:buNone/>
            </a:pPr>
            <a:r>
              <a:rPr lang="ru-RU" sz="1800" b="1" dirty="0">
                <a:latin typeface="Calibri" panose="020F0502020204030204" pitchFamily="34" charset="0"/>
              </a:rPr>
              <a:t>2) </a:t>
            </a:r>
            <a:r>
              <a:rPr lang="ru-RU" sz="1800" b="1" dirty="0" smtClean="0">
                <a:latin typeface="Calibri" panose="020F0502020204030204" pitchFamily="34" charset="0"/>
              </a:rPr>
              <a:t>обоснование НМЦК;</a:t>
            </a:r>
            <a:endParaRPr lang="ru-RU" sz="1800" b="1" dirty="0">
              <a:latin typeface="Calibri" panose="020F0502020204030204" pitchFamily="34" charset="0"/>
            </a:endParaRPr>
          </a:p>
          <a:p>
            <a:pPr marL="0" indent="0" algn="just">
              <a:buNone/>
            </a:pPr>
            <a:r>
              <a:rPr lang="ru-RU" sz="1800" b="1" dirty="0">
                <a:latin typeface="Calibri" panose="020F0502020204030204" pitchFamily="34" charset="0"/>
              </a:rPr>
              <a:t>3) требования к содержанию, составу заявки на участие в закупке. При этом не допускается установление требований, влекущих за собой ограничение количества участников закупки;</a:t>
            </a:r>
          </a:p>
          <a:p>
            <a:pPr marL="0" indent="0" algn="just">
              <a:buNone/>
            </a:pPr>
            <a:r>
              <a:rPr lang="ru-RU" sz="1800" b="1" dirty="0">
                <a:latin typeface="Calibri" panose="020F0502020204030204" pitchFamily="34" charset="0"/>
              </a:rPr>
              <a:t>4) порядок рассмотрения и оценки заявок на участие в конкурсах в соответствии с настоящим Федеральным законом;</a:t>
            </a:r>
          </a:p>
          <a:p>
            <a:pPr marL="0" indent="0" algn="just">
              <a:buNone/>
            </a:pPr>
            <a:r>
              <a:rPr lang="ru-RU" sz="1800" b="1" dirty="0">
                <a:latin typeface="Calibri" panose="020F0502020204030204" pitchFamily="34" charset="0"/>
              </a:rPr>
              <a:t>5) проект контракта;</a:t>
            </a:r>
          </a:p>
          <a:p>
            <a:pPr marL="0" indent="0" algn="just">
              <a:buNone/>
            </a:pPr>
            <a:r>
              <a:rPr lang="ru-RU" sz="1800" b="1" dirty="0">
                <a:latin typeface="Calibri" panose="020F0502020204030204" pitchFamily="34" charset="0"/>
              </a:rPr>
              <a:t>6) перечень дополнительных требований к извещению об осуществлении закупки, участникам закупок, содержанию заявок на участие в закупках при осуществлении закупок.</a:t>
            </a:r>
          </a:p>
          <a:p>
            <a:pPr marL="0" indent="0" algn="just">
              <a:buNone/>
            </a:pPr>
            <a:endParaRPr lang="ru-RU" sz="1800" b="1"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ctr">
              <a:buNone/>
            </a:pPr>
            <a:endParaRPr lang="ru-RU" sz="1800" b="1" dirty="0">
              <a:solidFill>
                <a:srgbClr val="FF0000"/>
              </a:solidFill>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dirty="0">
              <a:solidFill>
                <a:srgbClr val="FF0000"/>
              </a:solidFill>
              <a:latin typeface="Calibri" panose="020F0502020204030204" pitchFamily="34" charset="0"/>
            </a:endParaRPr>
          </a:p>
          <a:p>
            <a:pPr marL="0" indent="0" algn="just">
              <a:buNone/>
            </a:pPr>
            <a:endParaRPr lang="ru-RU" sz="1800" i="1" dirty="0">
              <a:latin typeface="Calibri" panose="020F0502020204030204" pitchFamily="34" charset="0"/>
            </a:endParaRPr>
          </a:p>
          <a:p>
            <a:pPr marL="0" indent="0" algn="just">
              <a:buNone/>
            </a:pPr>
            <a:endParaRPr lang="ru-RU" sz="1800" i="1" u="sng"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40435563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1124746"/>
            <a:ext cx="8686800" cy="5544615"/>
          </a:xfrm>
        </p:spPr>
        <p:txBody>
          <a:bodyPr>
            <a:normAutofit lnSpcReduction="10000"/>
          </a:bodyPr>
          <a:lstStyle/>
          <a:p>
            <a:pPr marL="0" indent="0" algn="just">
              <a:buNone/>
            </a:pP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5</a:t>
            </a:r>
            <a:r>
              <a:rPr lang="ru-RU" sz="1800" b="1" dirty="0">
                <a:latin typeface="Calibri" panose="020F0502020204030204" pitchFamily="34" charset="0"/>
              </a:rPr>
              <a:t>. </a:t>
            </a:r>
            <a:r>
              <a:rPr lang="ru-RU" sz="1800" b="1" dirty="0">
                <a:solidFill>
                  <a:srgbClr val="FF0000"/>
                </a:solidFill>
                <a:latin typeface="Calibri" panose="020F0502020204030204" pitchFamily="34" charset="0"/>
              </a:rPr>
              <a:t>Внесены изменения в ст. 27 ФЗ №44 Вновь преимущества по новому!!!</a:t>
            </a:r>
          </a:p>
          <a:p>
            <a:pPr marL="0" indent="0" algn="just">
              <a:buNone/>
            </a:pPr>
            <a:r>
              <a:rPr lang="ru-RU" sz="1800" b="1" dirty="0">
                <a:latin typeface="Calibri" panose="020F0502020204030204" pitchFamily="34" charset="0"/>
              </a:rPr>
              <a:t>Преимущества в соответствии со статьями 28 - 30 настоящего Федерального закона предоставляются при осуществлении закупок:</a:t>
            </a:r>
          </a:p>
          <a:p>
            <a:pPr marL="0" indent="0" algn="just">
              <a:buNone/>
            </a:pPr>
            <a:r>
              <a:rPr lang="ru-RU" sz="1800" b="1" dirty="0">
                <a:latin typeface="Calibri" panose="020F0502020204030204" pitchFamily="34" charset="0"/>
              </a:rPr>
              <a:t>1) учреждениям и предприятиям уголовно-исполнительной системы;</a:t>
            </a:r>
          </a:p>
          <a:p>
            <a:pPr marL="0" indent="0" algn="just">
              <a:buNone/>
            </a:pPr>
            <a:r>
              <a:rPr lang="ru-RU" sz="1800" b="1" dirty="0">
                <a:latin typeface="Calibri" panose="020F0502020204030204" pitchFamily="34" charset="0"/>
              </a:rPr>
              <a:t>2) организациям инвалидов;</a:t>
            </a:r>
          </a:p>
          <a:p>
            <a:pPr marL="0" indent="0" algn="just">
              <a:buNone/>
            </a:pPr>
            <a:r>
              <a:rPr lang="ru-RU" sz="1800" b="1" dirty="0">
                <a:latin typeface="Calibri" panose="020F0502020204030204" pitchFamily="34" charset="0"/>
              </a:rPr>
              <a:t>3) субъектам малого предпринимательства;</a:t>
            </a:r>
          </a:p>
          <a:p>
            <a:pPr marL="0" indent="0" algn="just">
              <a:buNone/>
            </a:pPr>
            <a:r>
              <a:rPr lang="ru-RU" sz="1800" b="1" dirty="0">
                <a:latin typeface="Calibri" panose="020F0502020204030204" pitchFamily="34" charset="0"/>
              </a:rPr>
              <a:t>4) социально ориентированным некоммерческим организациям.</a:t>
            </a:r>
          </a:p>
          <a:p>
            <a:pPr marL="0" indent="0" algn="just">
              <a:buNone/>
            </a:pPr>
            <a:endParaRPr lang="ru-RU" sz="1800" b="1" dirty="0">
              <a:latin typeface="Calibri" panose="020F0502020204030204" pitchFamily="34" charset="0"/>
            </a:endParaRPr>
          </a:p>
          <a:p>
            <a:pPr marL="0" indent="0" algn="just">
              <a:buNone/>
            </a:pPr>
            <a:r>
              <a:rPr lang="ru-RU" sz="1800" b="1" dirty="0" smtClean="0">
                <a:latin typeface="Calibri" panose="020F0502020204030204" pitchFamily="34" charset="0"/>
              </a:rPr>
              <a:t>6. </a:t>
            </a:r>
            <a:r>
              <a:rPr lang="ru-RU" sz="1800" b="1" dirty="0">
                <a:solidFill>
                  <a:srgbClr val="FF0000"/>
                </a:solidFill>
                <a:latin typeface="Calibri" panose="020F0502020204030204" pitchFamily="34" charset="0"/>
              </a:rPr>
              <a:t>Внесены изменения в ст. 28 и ст. 29 касающихся преимуществ УИС и Организаций инвалидов:</a:t>
            </a:r>
          </a:p>
          <a:p>
            <a:pPr marL="0" indent="0" algn="just">
              <a:buNone/>
            </a:pPr>
            <a:r>
              <a:rPr lang="ru-RU" sz="1800" b="1" dirty="0">
                <a:latin typeface="Calibri" panose="020F0502020204030204" pitchFamily="34" charset="0"/>
              </a:rPr>
              <a:t>В случае заключения по результатам применения конкурентных способов контракта с участником закупки – УИС и Организацией инвалидов, цена контракта, цена каждой единицы товара, работы, услуги увеличивается на 15 % но не более чем НМЦК!</a:t>
            </a:r>
          </a:p>
          <a:p>
            <a:pPr marL="0" indent="0" algn="just">
              <a:buNone/>
            </a:pPr>
            <a:r>
              <a:rPr lang="ru-RU" sz="1800" b="1" dirty="0" smtClean="0">
                <a:solidFill>
                  <a:srgbClr val="0070C0"/>
                </a:solidFill>
                <a:latin typeface="Calibri" panose="020F0502020204030204" pitchFamily="34" charset="0"/>
              </a:rPr>
              <a:t>НОВОЕ!!! РП </a:t>
            </a:r>
            <a:r>
              <a:rPr lang="ru-RU" sz="1800" b="1" dirty="0">
                <a:solidFill>
                  <a:srgbClr val="0070C0"/>
                </a:solidFill>
                <a:latin typeface="Calibri" panose="020F0502020204030204" pitchFamily="34" charset="0"/>
              </a:rPr>
              <a:t>РФ от 08.12.2021 N </a:t>
            </a:r>
            <a:r>
              <a:rPr lang="ru-RU" sz="1800" b="1" dirty="0" smtClean="0">
                <a:solidFill>
                  <a:srgbClr val="0070C0"/>
                </a:solidFill>
                <a:latin typeface="Calibri" panose="020F0502020204030204" pitchFamily="34" charset="0"/>
              </a:rPr>
              <a:t>3500-р!!!</a:t>
            </a: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7. </a:t>
            </a:r>
            <a:r>
              <a:rPr lang="ru-RU" sz="1800" b="1" dirty="0">
                <a:solidFill>
                  <a:srgbClr val="FF0000"/>
                </a:solidFill>
                <a:latin typeface="Calibri" panose="020F0502020204030204" pitchFamily="34" charset="0"/>
              </a:rPr>
              <a:t>Заказчики обязаны осуществлять закупки у СМП и СОНКО в объеме не менее чем 25 % от СГОЗ!!!</a:t>
            </a:r>
            <a:r>
              <a:rPr lang="ru-RU" sz="1800" b="1" dirty="0">
                <a:latin typeface="Calibri" panose="020F0502020204030204" pitchFamily="34" charset="0"/>
              </a:rPr>
              <a:t> (вместо 15 %), рассчитанного с учетом части 1.1 ст. 30</a:t>
            </a:r>
          </a:p>
          <a:p>
            <a:pPr marL="0" indent="0" algn="just">
              <a:buNone/>
            </a:pPr>
            <a:endParaRPr lang="ru-RU" sz="1800" b="1"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ctr">
              <a:buNone/>
            </a:pPr>
            <a:endParaRPr lang="ru-RU" sz="1800" b="1" dirty="0">
              <a:solidFill>
                <a:srgbClr val="FF0000"/>
              </a:solidFill>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dirty="0">
              <a:solidFill>
                <a:srgbClr val="FF0000"/>
              </a:solidFill>
              <a:latin typeface="Calibri" panose="020F0502020204030204" pitchFamily="34" charset="0"/>
            </a:endParaRPr>
          </a:p>
          <a:p>
            <a:pPr marL="0" indent="0" algn="just">
              <a:buNone/>
            </a:pPr>
            <a:endParaRPr lang="ru-RU" sz="1800" i="1" dirty="0">
              <a:latin typeface="Calibri" panose="020F0502020204030204" pitchFamily="34" charset="0"/>
            </a:endParaRPr>
          </a:p>
          <a:p>
            <a:pPr marL="0" indent="0" algn="just">
              <a:buNone/>
            </a:pPr>
            <a:endParaRPr lang="ru-RU" sz="1800" i="1" u="sng"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13512396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527175" y="-3175"/>
            <a:ext cx="5214938" cy="865188"/>
          </a:xfrm>
          <a:prstGeom prst="rect">
            <a:avLst/>
          </a:prstGeom>
          <a:noFill/>
          <a:ln w="9525">
            <a:noFill/>
            <a:round/>
            <a:headEnd/>
            <a:tailEnd/>
          </a:ln>
        </p:spPr>
        <p:txBody>
          <a:bodyPr lIns="90000" tIns="46800" rIns="90000" bIns="46800" anchor="ctr"/>
          <a:lstStyle/>
          <a:p>
            <a:pPr>
              <a:tabLst>
                <a:tab pos="449263" algn="l"/>
                <a:tab pos="898525" algn="l"/>
                <a:tab pos="1347788" algn="l"/>
                <a:tab pos="1797050" algn="l"/>
                <a:tab pos="2246313" algn="l"/>
                <a:tab pos="2695575" algn="l"/>
                <a:tab pos="3144838" algn="l"/>
                <a:tab pos="3594100" algn="l"/>
                <a:tab pos="4043363" algn="l"/>
                <a:tab pos="4492625" algn="l"/>
                <a:tab pos="4941888" algn="l"/>
              </a:tabLst>
            </a:pPr>
            <a:r>
              <a:rPr lang="ru-RU" sz="2400" b="1" dirty="0">
                <a:solidFill>
                  <a:srgbClr val="FFFFFF"/>
                </a:solidFill>
                <a:latin typeface="Georgia" panose="02040502050405020303" pitchFamily="18" charset="0"/>
              </a:rPr>
              <a:t>	</a:t>
            </a:r>
            <a:r>
              <a:rPr lang="en-US" sz="2400" b="1" dirty="0">
                <a:solidFill>
                  <a:srgbClr val="FFFFFF"/>
                </a:solidFill>
                <a:latin typeface="Georgia" panose="02040502050405020303" pitchFamily="18" charset="0"/>
              </a:rPr>
              <a:t>44</a:t>
            </a:r>
            <a:r>
              <a:rPr lang="ru-RU" sz="2400" b="1" dirty="0">
                <a:solidFill>
                  <a:srgbClr val="FFFFFF"/>
                </a:solidFill>
                <a:latin typeface="Georgia" panose="02040502050405020303" pitchFamily="18" charset="0"/>
              </a:rPr>
              <a:t>-ФЗ:</a:t>
            </a:r>
          </a:p>
          <a:p>
            <a:pPr>
              <a:tabLst>
                <a:tab pos="449263" algn="l"/>
                <a:tab pos="898525" algn="l"/>
                <a:tab pos="1347788" algn="l"/>
                <a:tab pos="1797050" algn="l"/>
                <a:tab pos="2246313" algn="l"/>
                <a:tab pos="2695575" algn="l"/>
                <a:tab pos="3144838" algn="l"/>
                <a:tab pos="3594100" algn="l"/>
                <a:tab pos="4043363" algn="l"/>
                <a:tab pos="4492625" algn="l"/>
                <a:tab pos="4941888" algn="l"/>
              </a:tabLst>
            </a:pPr>
            <a:r>
              <a:rPr lang="ru-RU" sz="2400" dirty="0">
                <a:solidFill>
                  <a:srgbClr val="FFFFFF"/>
                </a:solidFill>
                <a:latin typeface="Georgia" panose="02040502050405020303" pitchFamily="18" charset="0"/>
              </a:rPr>
              <a:t>	Электронный аукцион</a:t>
            </a:r>
          </a:p>
        </p:txBody>
      </p:sp>
      <p:sp>
        <p:nvSpPr>
          <p:cNvPr id="2" name="Заголовок 1"/>
          <p:cNvSpPr>
            <a:spLocks noGrp="1"/>
          </p:cNvSpPr>
          <p:nvPr>
            <p:ph type="title"/>
          </p:nvPr>
        </p:nvSpPr>
        <p:spPr/>
        <p:txBody>
          <a:bodyPr>
            <a:normAutofit fontScale="90000"/>
          </a:bodyPr>
          <a:lstStyle/>
          <a:p>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t>
            </a:r>
            <a:r>
              <a:rPr lang="ru-RU" sz="3600" b="1" dirty="0" smtClean="0">
                <a:solidFill>
                  <a:srgbClr val="C00000"/>
                </a:solidFill>
              </a:rPr>
              <a:t>Электронное актирование – ч.13 с. 94 ФЗ №44:</a:t>
            </a:r>
            <a:br>
              <a:rPr lang="ru-RU" sz="3600" b="1" dirty="0" smtClean="0">
                <a:solidFill>
                  <a:srgbClr val="C00000"/>
                </a:solidFill>
              </a:rPr>
            </a:br>
            <a:r>
              <a:rPr lang="ru-RU" sz="2200" b="1" dirty="0">
                <a:solidFill>
                  <a:srgbClr val="C00000"/>
                </a:solidFill>
              </a:rPr>
              <a:t/>
            </a:r>
            <a:br>
              <a:rPr lang="ru-RU" sz="2200" b="1" dirty="0">
                <a:solidFill>
                  <a:srgbClr val="C00000"/>
                </a:solidFill>
              </a:rPr>
            </a:br>
            <a:r>
              <a:rPr lang="ru-RU" sz="2200" dirty="0" smtClean="0"/>
              <a:t/>
            </a:r>
            <a:br>
              <a:rPr lang="ru-RU" sz="2200" dirty="0" smtClean="0"/>
            </a:br>
            <a:r>
              <a:rPr lang="ru-RU" sz="2200" b="1" dirty="0" smtClean="0"/>
              <a:t>1. </a:t>
            </a:r>
            <a:r>
              <a:rPr lang="ru-RU" sz="2200" b="1" dirty="0"/>
              <a:t>При исполнении контракта, заключенного по результатам проведения электронных процедур, закрытых электронных процедур </a:t>
            </a:r>
            <a:r>
              <a:rPr lang="ru-RU" sz="2200" b="1" dirty="0" smtClean="0"/>
              <a:t>:</a:t>
            </a:r>
            <a:br>
              <a:rPr lang="ru-RU" sz="2200" b="1" dirty="0" smtClean="0"/>
            </a:br>
            <a:r>
              <a:rPr lang="ru-RU" sz="2200" b="1" dirty="0"/>
              <a:t/>
            </a:r>
            <a:br>
              <a:rPr lang="ru-RU" sz="2200" b="1" dirty="0"/>
            </a:br>
            <a:r>
              <a:rPr lang="ru-RU" sz="2200" b="1" dirty="0"/>
              <a:t>1) поставщик (подрядчик, исполнитель) в срок, установленный в контракте </a:t>
            </a:r>
            <a:r>
              <a:rPr lang="ru-RU" sz="2200" b="1" dirty="0" smtClean="0"/>
              <a:t>формирует </a:t>
            </a:r>
            <a:r>
              <a:rPr lang="ru-RU" sz="2200" b="1" dirty="0"/>
              <a:t>с использованием </a:t>
            </a:r>
            <a:r>
              <a:rPr lang="ru-RU" sz="2200" b="1" dirty="0" smtClean="0"/>
              <a:t>ЕИС, </a:t>
            </a:r>
            <a:r>
              <a:rPr lang="ru-RU" sz="2200" b="1" dirty="0"/>
              <a:t>подписывает </a:t>
            </a:r>
            <a:r>
              <a:rPr lang="ru-RU" sz="2200" b="1" dirty="0" smtClean="0"/>
              <a:t>ЭЦП и </a:t>
            </a:r>
            <a:r>
              <a:rPr lang="ru-RU" sz="2200" b="1" dirty="0"/>
              <a:t>размещает в </a:t>
            </a:r>
            <a:r>
              <a:rPr lang="ru-RU" sz="2200" b="1" dirty="0" smtClean="0"/>
              <a:t>ЕИС </a:t>
            </a:r>
            <a:r>
              <a:rPr lang="ru-RU" sz="2200" b="1" dirty="0"/>
              <a:t>документ о </a:t>
            </a:r>
            <a:r>
              <a:rPr lang="ru-RU" sz="2200" b="1" dirty="0" smtClean="0"/>
              <a:t>приемке;</a:t>
            </a:r>
            <a:br>
              <a:rPr lang="ru-RU" sz="2200" b="1" dirty="0" smtClean="0"/>
            </a:br>
            <a:r>
              <a:rPr lang="ru-RU" sz="2200" b="1" dirty="0" smtClean="0"/>
              <a:t/>
            </a:r>
            <a:br>
              <a:rPr lang="ru-RU" sz="2200" b="1" dirty="0" smtClean="0"/>
            </a:br>
            <a:r>
              <a:rPr lang="ru-RU" sz="2200" b="1" dirty="0" smtClean="0"/>
              <a:t>2</a:t>
            </a:r>
            <a:r>
              <a:rPr lang="ru-RU" sz="2200" b="1" dirty="0"/>
              <a:t>) в срок, установленный контрактом, но не позднее </a:t>
            </a:r>
            <a:r>
              <a:rPr lang="ru-RU" sz="2200" b="1" dirty="0" smtClean="0"/>
              <a:t>20 </a:t>
            </a:r>
            <a:r>
              <a:rPr lang="ru-RU" sz="2200" b="1" dirty="0"/>
              <a:t>рабочих дней, следующих за днем поступления документа о </a:t>
            </a:r>
            <a:r>
              <a:rPr lang="ru-RU" sz="2200" b="1" dirty="0" smtClean="0"/>
              <a:t>приемке, </a:t>
            </a:r>
            <a:r>
              <a:rPr lang="ru-RU" sz="2200" b="1" dirty="0"/>
              <a:t>заказчик (за исключением случая создания приемочной комиссии в соответствии с частью 6 настоящей статьи) осуществляет одно из следующих действий:</a:t>
            </a:r>
            <a:br>
              <a:rPr lang="ru-RU" sz="2200" b="1" dirty="0"/>
            </a:br>
            <a:r>
              <a:rPr lang="ru-RU" sz="2200" b="1" dirty="0"/>
              <a:t/>
            </a:r>
            <a:br>
              <a:rPr lang="ru-RU" sz="2200" b="1" dirty="0"/>
            </a:br>
            <a:r>
              <a:rPr lang="ru-RU" sz="2200" b="1" dirty="0" smtClean="0"/>
              <a:t>     или</a:t>
            </a:r>
            <a:r>
              <a:rPr lang="ru-RU" sz="2200" b="1" dirty="0"/>
              <a:t/>
            </a:r>
            <a:br>
              <a:rPr lang="ru-RU" sz="2200" b="1" dirty="0"/>
            </a:br>
            <a:r>
              <a:rPr lang="ru-RU" sz="2200" dirty="0" smtClean="0"/>
              <a:t/>
            </a:r>
            <a:br>
              <a:rPr lang="ru-RU" sz="2200" dirty="0" smtClean="0"/>
            </a:br>
            <a:r>
              <a:rPr lang="ru-RU" sz="1800" dirty="0"/>
              <a:t/>
            </a:r>
            <a:br>
              <a:rPr lang="ru-RU" sz="1800" dirty="0"/>
            </a:br>
            <a:r>
              <a:rPr lang="ru-RU" sz="1800" dirty="0" smtClean="0"/>
              <a:t/>
            </a:r>
            <a:br>
              <a:rPr lang="ru-RU" sz="1800" dirty="0" smtClean="0"/>
            </a:br>
            <a:r>
              <a:rPr lang="ru-RU" sz="1800" dirty="0"/>
              <a:t/>
            </a:r>
            <a:br>
              <a:rPr lang="ru-RU" sz="1800" dirty="0"/>
            </a:br>
            <a:r>
              <a:rPr lang="ru-RU" sz="1800" dirty="0" smtClean="0"/>
              <a:t/>
            </a:r>
            <a:br>
              <a:rPr lang="ru-RU" sz="1800" dirty="0" smtClean="0"/>
            </a:br>
            <a:r>
              <a:rPr lang="ru-RU" sz="1800" dirty="0" smtClean="0"/>
              <a:t/>
            </a:r>
            <a:br>
              <a:rPr lang="ru-RU" sz="1800" dirty="0" smtClean="0"/>
            </a:br>
            <a:r>
              <a:rPr lang="ru-RU" sz="1800" dirty="0"/>
              <a:t/>
            </a:r>
            <a:br>
              <a:rPr lang="ru-RU" sz="1800" dirty="0"/>
            </a:br>
            <a:r>
              <a:rPr lang="ru-RU" sz="3600" dirty="0" smtClean="0"/>
              <a:t/>
            </a:r>
            <a:br>
              <a:rPr lang="ru-RU" sz="3600" dirty="0" smtClean="0"/>
            </a:br>
            <a:r>
              <a:rPr lang="ru-RU" sz="3600" dirty="0"/>
              <a:t/>
            </a:r>
            <a:br>
              <a:rPr lang="ru-RU" sz="3600" dirty="0"/>
            </a:br>
            <a:r>
              <a:rPr lang="ru-RU" sz="3600" dirty="0" smtClean="0"/>
              <a:t/>
            </a:r>
            <a:br>
              <a:rPr lang="ru-RU" sz="3600" dirty="0" smtClean="0"/>
            </a:br>
            <a:r>
              <a:rPr lang="ru-RU" sz="2200" dirty="0"/>
              <a:t/>
            </a:r>
            <a:br>
              <a:rPr lang="ru-RU" sz="2200" dirty="0"/>
            </a:br>
            <a:r>
              <a:rPr lang="ru-RU" sz="2200" dirty="0" smtClean="0"/>
              <a:t/>
            </a:r>
            <a:br>
              <a:rPr lang="ru-RU" sz="2200" dirty="0" smtClean="0"/>
            </a:br>
            <a:r>
              <a:rPr lang="ru-RU" sz="1800" dirty="0"/>
              <a:t/>
            </a:r>
            <a:br>
              <a:rPr lang="ru-RU" sz="1800" dirty="0"/>
            </a:br>
            <a:r>
              <a:rPr lang="ru-RU" sz="1800" dirty="0"/>
              <a:t/>
            </a:r>
            <a:br>
              <a:rPr lang="ru-RU" sz="1800" dirty="0"/>
            </a:br>
            <a:endParaRPr lang="ru-RU" sz="1800" dirty="0"/>
          </a:p>
        </p:txBody>
      </p:sp>
      <p:sp>
        <p:nvSpPr>
          <p:cNvPr id="3" name="Стрелка вниз 2"/>
          <p:cNvSpPr/>
          <p:nvPr/>
        </p:nvSpPr>
        <p:spPr>
          <a:xfrm>
            <a:off x="4039986" y="4195522"/>
            <a:ext cx="484632" cy="978408"/>
          </a:xfrm>
          <a:prstGeom prst="downArrow">
            <a:avLst/>
          </a:prstGeom>
          <a:solidFill>
            <a:srgbClr val="A97D70"/>
          </a:solidFill>
          <a:ln>
            <a:solidFill>
              <a:srgbClr val="7734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a:stretch>
            <a:fillRect/>
          </a:stretch>
        </p:blipFill>
        <p:spPr>
          <a:xfrm>
            <a:off x="8186990" y="4174099"/>
            <a:ext cx="518205" cy="999831"/>
          </a:xfrm>
          <a:prstGeom prst="rect">
            <a:avLst/>
          </a:prstGeom>
        </p:spPr>
      </p:pic>
      <p:pic>
        <p:nvPicPr>
          <p:cNvPr id="10" name="Рисунок 9"/>
          <p:cNvPicPr>
            <a:picLocks noChangeAspect="1"/>
          </p:cNvPicPr>
          <p:nvPr/>
        </p:nvPicPr>
        <p:blipFill>
          <a:blip r:embed="rId3"/>
          <a:stretch>
            <a:fillRect/>
          </a:stretch>
        </p:blipFill>
        <p:spPr>
          <a:xfrm>
            <a:off x="2319220" y="5257799"/>
            <a:ext cx="3926164" cy="1146147"/>
          </a:xfrm>
          <a:prstGeom prst="rect">
            <a:avLst/>
          </a:prstGeom>
        </p:spPr>
      </p:pic>
      <p:pic>
        <p:nvPicPr>
          <p:cNvPr id="11" name="Рисунок 10"/>
          <p:cNvPicPr>
            <a:picLocks noChangeAspect="1"/>
          </p:cNvPicPr>
          <p:nvPr/>
        </p:nvPicPr>
        <p:blipFill>
          <a:blip r:embed="rId4"/>
          <a:stretch>
            <a:fillRect/>
          </a:stretch>
        </p:blipFill>
        <p:spPr>
          <a:xfrm>
            <a:off x="6742113" y="5257798"/>
            <a:ext cx="3926164" cy="1146147"/>
          </a:xfrm>
          <a:prstGeom prst="rect">
            <a:avLst/>
          </a:prstGeom>
        </p:spPr>
      </p:pic>
      <p:pic>
        <p:nvPicPr>
          <p:cNvPr id="4" name="Рисунок 3"/>
          <p:cNvPicPr>
            <a:picLocks noChangeAspect="1"/>
          </p:cNvPicPr>
          <p:nvPr/>
        </p:nvPicPr>
        <p:blipFill>
          <a:blip r:embed="rId5"/>
          <a:stretch>
            <a:fillRect/>
          </a:stretch>
        </p:blipFill>
        <p:spPr>
          <a:xfrm>
            <a:off x="140553" y="-225210"/>
            <a:ext cx="1896065" cy="1557033"/>
          </a:xfrm>
          <a:prstGeom prst="rect">
            <a:avLst/>
          </a:prstGeom>
        </p:spPr>
      </p:pic>
    </p:spTree>
    <p:extLst>
      <p:ext uri="{BB962C8B-B14F-4D97-AF65-F5344CB8AC3E}">
        <p14:creationId xmlns:p14="http://schemas.microsoft.com/office/powerpoint/2010/main" val="3096078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E22121-5CCD-42A9-91BA-2AF8FFE67422}"/>
              </a:ext>
            </a:extLst>
          </p:cNvPr>
          <p:cNvSpPr>
            <a:spLocks noGrp="1"/>
          </p:cNvSpPr>
          <p:nvPr>
            <p:ph type="title"/>
          </p:nvPr>
        </p:nvSpPr>
        <p:spPr>
          <a:xfrm>
            <a:off x="1361440" y="256542"/>
            <a:ext cx="10556240" cy="1051282"/>
          </a:xfrm>
        </p:spPr>
        <p:txBody>
          <a:bodyPr>
            <a:normAutofit/>
          </a:bodyPr>
          <a:lstStyle/>
          <a:p>
            <a:r>
              <a:rPr lang="ru-RU" sz="3000" dirty="0">
                <a:latin typeface="Georgia" panose="02040502050405020303" pitchFamily="18" charset="0"/>
              </a:rPr>
              <a:t> </a:t>
            </a:r>
            <a:r>
              <a:rPr lang="ru-RU" sz="3000" dirty="0" smtClean="0">
                <a:latin typeface="Georgia" panose="02040502050405020303" pitchFamily="18" charset="0"/>
              </a:rPr>
              <a:t>                                                      </a:t>
            </a:r>
            <a:endParaRPr lang="ru-RU" sz="3000" dirty="0">
              <a:latin typeface="Georgia" panose="02040502050405020303" pitchFamily="18" charset="0"/>
            </a:endParaRPr>
          </a:p>
        </p:txBody>
      </p:sp>
      <p:sp>
        <p:nvSpPr>
          <p:cNvPr id="12" name="Рамка 11">
            <a:extLst>
              <a:ext uri="{FF2B5EF4-FFF2-40B4-BE49-F238E27FC236}">
                <a16:creationId xmlns:a16="http://schemas.microsoft.com/office/drawing/2014/main" id="{492F8076-B0AB-4A7B-B909-E9D94F7227C3}"/>
              </a:ext>
            </a:extLst>
          </p:cNvPr>
          <p:cNvSpPr/>
          <p:nvPr/>
        </p:nvSpPr>
        <p:spPr>
          <a:xfrm>
            <a:off x="1361440" y="2419004"/>
            <a:ext cx="3137319" cy="1945962"/>
          </a:xfrm>
          <a:prstGeom prst="frame">
            <a:avLst/>
          </a:prstGeom>
          <a:solidFill>
            <a:srgbClr val="A97D70"/>
          </a:solidFill>
          <a:ln>
            <a:solidFill>
              <a:srgbClr val="A97D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dirty="0" smtClean="0">
                <a:solidFill>
                  <a:schemeClr val="tx1"/>
                </a:solidFill>
                <a:latin typeface="Georgia" panose="02040502050405020303" pitchFamily="18" charset="0"/>
              </a:rPr>
              <a:t>Что должно быть указано в документе о приемки?</a:t>
            </a:r>
            <a:endParaRPr lang="ru-RU" sz="2500" dirty="0">
              <a:solidFill>
                <a:schemeClr val="tx1"/>
              </a:solidFill>
              <a:latin typeface="Georgia" panose="02040502050405020303" pitchFamily="18" charset="0"/>
            </a:endParaRPr>
          </a:p>
        </p:txBody>
      </p:sp>
      <p:sp>
        <p:nvSpPr>
          <p:cNvPr id="14" name="Рамка 13">
            <a:extLst>
              <a:ext uri="{FF2B5EF4-FFF2-40B4-BE49-F238E27FC236}">
                <a16:creationId xmlns:a16="http://schemas.microsoft.com/office/drawing/2014/main" id="{882B2AF2-F867-4226-8F12-E8F6CF1A10E9}"/>
              </a:ext>
            </a:extLst>
          </p:cNvPr>
          <p:cNvSpPr/>
          <p:nvPr/>
        </p:nvSpPr>
        <p:spPr>
          <a:xfrm>
            <a:off x="4846793" y="256542"/>
            <a:ext cx="7158451" cy="6073237"/>
          </a:xfrm>
          <a:prstGeom prst="frame">
            <a:avLst>
              <a:gd name="adj1" fmla="val 1846"/>
            </a:avLst>
          </a:prstGeom>
          <a:solidFill>
            <a:srgbClr val="A97D70"/>
          </a:solidFill>
          <a:ln>
            <a:solidFill>
              <a:srgbClr val="A97D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dirty="0">
              <a:solidFill>
                <a:schemeClr val="tx1"/>
              </a:solidFill>
              <a:latin typeface="Georgia" panose="02040502050405020303" pitchFamily="18" charset="0"/>
            </a:endParaRPr>
          </a:p>
        </p:txBody>
      </p:sp>
      <p:sp>
        <p:nvSpPr>
          <p:cNvPr id="16" name="Стрелка: вправо 15">
            <a:extLst>
              <a:ext uri="{FF2B5EF4-FFF2-40B4-BE49-F238E27FC236}">
                <a16:creationId xmlns:a16="http://schemas.microsoft.com/office/drawing/2014/main" id="{5DA09C17-61DE-4155-A41D-51F596A88E6D}"/>
              </a:ext>
            </a:extLst>
          </p:cNvPr>
          <p:cNvSpPr/>
          <p:nvPr/>
        </p:nvSpPr>
        <p:spPr>
          <a:xfrm>
            <a:off x="4525856" y="3297102"/>
            <a:ext cx="293840" cy="263793"/>
          </a:xfrm>
          <a:prstGeom prst="rightArrow">
            <a:avLst/>
          </a:prstGeom>
          <a:solidFill>
            <a:srgbClr val="A97D70"/>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Georgia" panose="02040502050405020303" pitchFamily="18" charset="0"/>
            </a:endParaRPr>
          </a:p>
        </p:txBody>
      </p:sp>
      <p:sp>
        <p:nvSpPr>
          <p:cNvPr id="9" name="TextBox 8">
            <a:extLst>
              <a:ext uri="{FF2B5EF4-FFF2-40B4-BE49-F238E27FC236}">
                <a16:creationId xmlns:a16="http://schemas.microsoft.com/office/drawing/2014/main" id="{D6C5FFF6-59DF-40E2-9FDB-056E9587F026}"/>
              </a:ext>
            </a:extLst>
          </p:cNvPr>
          <p:cNvSpPr txBox="1"/>
          <p:nvPr/>
        </p:nvSpPr>
        <p:spPr>
          <a:xfrm>
            <a:off x="4962698" y="382385"/>
            <a:ext cx="6798538" cy="5984125"/>
          </a:xfrm>
          <a:prstGeom prst="rect">
            <a:avLst/>
          </a:prstGeom>
          <a:noFill/>
        </p:spPr>
        <p:txBody>
          <a:bodyPr wrap="square">
            <a:spAutoFit/>
          </a:bodyPr>
          <a:lstStyle/>
          <a:p>
            <a:pPr marL="342900" indent="-342900" algn="just">
              <a:buAutoNum type="arabicParenR"/>
            </a:pPr>
            <a:r>
              <a:rPr lang="ru-RU" dirty="0" smtClean="0">
                <a:latin typeface="Georgia" panose="02040502050405020303" pitchFamily="18" charset="0"/>
              </a:rPr>
              <a:t>включенные </a:t>
            </a:r>
            <a:r>
              <a:rPr lang="ru-RU" dirty="0">
                <a:latin typeface="Georgia" panose="02040502050405020303" pitchFamily="18" charset="0"/>
              </a:rPr>
              <a:t>в </a:t>
            </a:r>
            <a:r>
              <a:rPr lang="ru-RU" dirty="0" smtClean="0">
                <a:latin typeface="Georgia" panose="02040502050405020303" pitchFamily="18" charset="0"/>
              </a:rPr>
              <a:t>контракт ИКЗ;</a:t>
            </a:r>
          </a:p>
          <a:p>
            <a:pPr marL="342900" indent="-342900" algn="just">
              <a:buAutoNum type="arabicParenR"/>
            </a:pPr>
            <a:endParaRPr lang="ru-RU" dirty="0" smtClean="0">
              <a:latin typeface="Georgia" panose="02040502050405020303" pitchFamily="18" charset="0"/>
            </a:endParaRPr>
          </a:p>
          <a:p>
            <a:pPr marL="342900" indent="-342900" algn="just">
              <a:buAutoNum type="arabicParenR"/>
            </a:pPr>
            <a:r>
              <a:rPr lang="ru-RU" dirty="0" smtClean="0">
                <a:latin typeface="Georgia" panose="02040502050405020303" pitchFamily="18" charset="0"/>
              </a:rPr>
              <a:t>наименование</a:t>
            </a:r>
            <a:r>
              <a:rPr lang="ru-RU" dirty="0">
                <a:latin typeface="Georgia" panose="02040502050405020303" pitchFamily="18" charset="0"/>
              </a:rPr>
              <a:t>, место нахождения </a:t>
            </a:r>
            <a:r>
              <a:rPr lang="ru-RU" dirty="0" smtClean="0">
                <a:latin typeface="Georgia" panose="02040502050405020303" pitchFamily="18" charset="0"/>
              </a:rPr>
              <a:t>заказчика;</a:t>
            </a:r>
          </a:p>
          <a:p>
            <a:pPr marL="342900" indent="-342900" algn="just">
              <a:buAutoNum type="arabicParenR"/>
            </a:pPr>
            <a:endParaRPr lang="ru-RU" dirty="0" smtClean="0">
              <a:latin typeface="Georgia" panose="02040502050405020303" pitchFamily="18" charset="0"/>
            </a:endParaRPr>
          </a:p>
          <a:p>
            <a:pPr marL="342900" indent="-342900" algn="just">
              <a:buAutoNum type="arabicParenR"/>
            </a:pPr>
            <a:r>
              <a:rPr lang="ru-RU" dirty="0" smtClean="0">
                <a:latin typeface="Georgia" panose="02040502050405020303" pitchFamily="18" charset="0"/>
              </a:rPr>
              <a:t>наименование </a:t>
            </a:r>
            <a:r>
              <a:rPr lang="ru-RU" dirty="0">
                <a:latin typeface="Georgia" panose="02040502050405020303" pitchFamily="18" charset="0"/>
              </a:rPr>
              <a:t>объекта </a:t>
            </a:r>
            <a:r>
              <a:rPr lang="ru-RU" dirty="0" smtClean="0">
                <a:latin typeface="Georgia" panose="02040502050405020303" pitchFamily="18" charset="0"/>
              </a:rPr>
              <a:t>закупки;</a:t>
            </a:r>
          </a:p>
          <a:p>
            <a:pPr marL="342900" indent="-342900" algn="just">
              <a:buAutoNum type="arabicParenR"/>
            </a:pPr>
            <a:endParaRPr lang="ru-RU" dirty="0" smtClean="0">
              <a:latin typeface="Georgia" panose="02040502050405020303" pitchFamily="18" charset="0"/>
            </a:endParaRPr>
          </a:p>
          <a:p>
            <a:pPr marL="342900" indent="-342900" algn="just">
              <a:buAutoNum type="arabicParenR"/>
            </a:pPr>
            <a:r>
              <a:rPr lang="ru-RU" dirty="0" smtClean="0">
                <a:latin typeface="Georgia" panose="02040502050405020303" pitchFamily="18" charset="0"/>
              </a:rPr>
              <a:t>место </a:t>
            </a:r>
            <a:r>
              <a:rPr lang="ru-RU" dirty="0">
                <a:latin typeface="Georgia" panose="02040502050405020303" pitchFamily="18" charset="0"/>
              </a:rPr>
              <a:t>поставки товара, выполнения работы, оказания </a:t>
            </a:r>
            <a:r>
              <a:rPr lang="ru-RU" dirty="0" smtClean="0">
                <a:latin typeface="Georgia" panose="02040502050405020303" pitchFamily="18" charset="0"/>
              </a:rPr>
              <a:t>услуги;</a:t>
            </a:r>
          </a:p>
          <a:p>
            <a:pPr marL="342900" indent="-342900" algn="just">
              <a:buAutoNum type="arabicParenR"/>
            </a:pPr>
            <a:endParaRPr lang="ru-RU" dirty="0" smtClean="0">
              <a:latin typeface="Georgia" panose="02040502050405020303" pitchFamily="18" charset="0"/>
            </a:endParaRPr>
          </a:p>
          <a:p>
            <a:pPr marL="342900" indent="-342900" algn="just">
              <a:buAutoNum type="arabicParenR"/>
            </a:pPr>
            <a:r>
              <a:rPr lang="ru-RU" dirty="0" smtClean="0">
                <a:latin typeface="Georgia" panose="02040502050405020303" pitchFamily="18" charset="0"/>
              </a:rPr>
              <a:t>информацию </a:t>
            </a:r>
            <a:r>
              <a:rPr lang="ru-RU" dirty="0">
                <a:latin typeface="Georgia" panose="02040502050405020303" pitchFamily="18" charset="0"/>
              </a:rPr>
              <a:t>о поставщике (подрядчике, исполнителе), предусмотренную подпунктами "а", "г" и "е" части 1 статьи 43 настоящего Федерального </a:t>
            </a:r>
            <a:r>
              <a:rPr lang="ru-RU" dirty="0" smtClean="0">
                <a:latin typeface="Georgia" panose="02040502050405020303" pitchFamily="18" charset="0"/>
              </a:rPr>
              <a:t>закона;</a:t>
            </a:r>
          </a:p>
          <a:p>
            <a:pPr marL="342900" indent="-342900" algn="just">
              <a:buAutoNum type="arabicParenR"/>
            </a:pPr>
            <a:endParaRPr lang="ru-RU" dirty="0" smtClean="0">
              <a:latin typeface="Georgia" panose="02040502050405020303" pitchFamily="18" charset="0"/>
            </a:endParaRPr>
          </a:p>
          <a:p>
            <a:pPr marL="342900" indent="-342900" algn="just">
              <a:buAutoNum type="arabicParenR"/>
            </a:pPr>
            <a:r>
              <a:rPr lang="ru-RU" dirty="0" smtClean="0">
                <a:latin typeface="Georgia" panose="02040502050405020303" pitchFamily="18" charset="0"/>
              </a:rPr>
              <a:t>единицу </a:t>
            </a:r>
            <a:r>
              <a:rPr lang="ru-RU" dirty="0">
                <a:latin typeface="Georgia" panose="02040502050405020303" pitchFamily="18" charset="0"/>
              </a:rPr>
              <a:t>измерения поставленного товара (при осуществлении закупки товара, в том числе поставляемого заказчику при выполнении закупаемых работ, оказании закупаемых услуг), выполненной работы, оказанной </a:t>
            </a:r>
            <a:r>
              <a:rPr lang="ru-RU" dirty="0" smtClean="0">
                <a:latin typeface="Georgia" panose="02040502050405020303" pitchFamily="18" charset="0"/>
              </a:rPr>
              <a:t>услуги;</a:t>
            </a:r>
          </a:p>
          <a:p>
            <a:pPr marL="342900" indent="-342900" algn="just">
              <a:buAutoNum type="arabicParenR"/>
            </a:pPr>
            <a:endParaRPr lang="ru-RU" dirty="0" smtClean="0">
              <a:latin typeface="Georgia" panose="02040502050405020303" pitchFamily="18" charset="0"/>
            </a:endParaRPr>
          </a:p>
          <a:p>
            <a:pPr marL="342900" indent="-342900" algn="just">
              <a:buAutoNum type="arabicParenR"/>
            </a:pPr>
            <a:r>
              <a:rPr lang="ru-RU" dirty="0" smtClean="0">
                <a:latin typeface="Georgia" panose="02040502050405020303" pitchFamily="18" charset="0"/>
              </a:rPr>
              <a:t>наименование </a:t>
            </a:r>
            <a:r>
              <a:rPr lang="ru-RU" dirty="0">
                <a:latin typeface="Georgia" panose="02040502050405020303" pitchFamily="18" charset="0"/>
              </a:rPr>
              <a:t>поставленного товара, выполненной работы, оказанной </a:t>
            </a:r>
            <a:r>
              <a:rPr lang="ru-RU" dirty="0" smtClean="0">
                <a:latin typeface="Georgia" panose="02040502050405020303" pitchFamily="18" charset="0"/>
              </a:rPr>
              <a:t>услуги;</a:t>
            </a:r>
          </a:p>
        </p:txBody>
      </p:sp>
      <p:pic>
        <p:nvPicPr>
          <p:cNvPr id="3" name="Рисунок 2"/>
          <p:cNvPicPr>
            <a:picLocks noChangeAspect="1"/>
          </p:cNvPicPr>
          <p:nvPr/>
        </p:nvPicPr>
        <p:blipFill>
          <a:blip r:embed="rId2"/>
          <a:stretch>
            <a:fillRect/>
          </a:stretch>
        </p:blipFill>
        <p:spPr>
          <a:xfrm>
            <a:off x="223508" y="68993"/>
            <a:ext cx="1920406" cy="1883827"/>
          </a:xfrm>
          <a:prstGeom prst="rect">
            <a:avLst/>
          </a:prstGeom>
        </p:spPr>
      </p:pic>
    </p:spTree>
    <p:extLst>
      <p:ext uri="{BB962C8B-B14F-4D97-AF65-F5344CB8AC3E}">
        <p14:creationId xmlns:p14="http://schemas.microsoft.com/office/powerpoint/2010/main" val="2245032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E22121-5CCD-42A9-91BA-2AF8FFE67422}"/>
              </a:ext>
            </a:extLst>
          </p:cNvPr>
          <p:cNvSpPr>
            <a:spLocks noGrp="1"/>
          </p:cNvSpPr>
          <p:nvPr>
            <p:ph type="title"/>
          </p:nvPr>
        </p:nvSpPr>
        <p:spPr>
          <a:xfrm>
            <a:off x="1361440" y="256542"/>
            <a:ext cx="10556240" cy="1051282"/>
          </a:xfrm>
        </p:spPr>
        <p:txBody>
          <a:bodyPr>
            <a:normAutofit/>
          </a:bodyPr>
          <a:lstStyle/>
          <a:p>
            <a:r>
              <a:rPr lang="ru-RU" sz="3000" dirty="0">
                <a:latin typeface="Georgia" panose="02040502050405020303" pitchFamily="18" charset="0"/>
              </a:rPr>
              <a:t> </a:t>
            </a:r>
            <a:r>
              <a:rPr lang="ru-RU" sz="3000" dirty="0" smtClean="0">
                <a:latin typeface="Georgia" panose="02040502050405020303" pitchFamily="18" charset="0"/>
              </a:rPr>
              <a:t>                                                      </a:t>
            </a:r>
            <a:endParaRPr lang="ru-RU" sz="3000" dirty="0">
              <a:latin typeface="Georgia" panose="02040502050405020303" pitchFamily="18" charset="0"/>
            </a:endParaRPr>
          </a:p>
        </p:txBody>
      </p:sp>
      <p:sp>
        <p:nvSpPr>
          <p:cNvPr id="12" name="Рамка 11">
            <a:extLst>
              <a:ext uri="{FF2B5EF4-FFF2-40B4-BE49-F238E27FC236}">
                <a16:creationId xmlns:a16="http://schemas.microsoft.com/office/drawing/2014/main" id="{492F8076-B0AB-4A7B-B909-E9D94F7227C3}"/>
              </a:ext>
            </a:extLst>
          </p:cNvPr>
          <p:cNvSpPr/>
          <p:nvPr/>
        </p:nvSpPr>
        <p:spPr>
          <a:xfrm>
            <a:off x="1361440" y="2419004"/>
            <a:ext cx="3137319" cy="1945962"/>
          </a:xfrm>
          <a:prstGeom prst="frame">
            <a:avLst/>
          </a:prstGeom>
          <a:solidFill>
            <a:srgbClr val="A97D70"/>
          </a:solidFill>
          <a:ln>
            <a:solidFill>
              <a:srgbClr val="A97D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dirty="0" smtClean="0">
                <a:solidFill>
                  <a:schemeClr val="tx1"/>
                </a:solidFill>
                <a:latin typeface="Georgia" panose="02040502050405020303" pitchFamily="18" charset="0"/>
              </a:rPr>
              <a:t>Что должно быть указано в документе о приемки?</a:t>
            </a:r>
            <a:endParaRPr lang="ru-RU" sz="2500" dirty="0">
              <a:solidFill>
                <a:schemeClr val="tx1"/>
              </a:solidFill>
              <a:latin typeface="Georgia" panose="02040502050405020303" pitchFamily="18" charset="0"/>
            </a:endParaRPr>
          </a:p>
        </p:txBody>
      </p:sp>
      <p:sp>
        <p:nvSpPr>
          <p:cNvPr id="14" name="Рамка 13">
            <a:extLst>
              <a:ext uri="{FF2B5EF4-FFF2-40B4-BE49-F238E27FC236}">
                <a16:creationId xmlns:a16="http://schemas.microsoft.com/office/drawing/2014/main" id="{882B2AF2-F867-4226-8F12-E8F6CF1A10E9}"/>
              </a:ext>
            </a:extLst>
          </p:cNvPr>
          <p:cNvSpPr/>
          <p:nvPr/>
        </p:nvSpPr>
        <p:spPr>
          <a:xfrm>
            <a:off x="4846793" y="498764"/>
            <a:ext cx="7158451" cy="5831015"/>
          </a:xfrm>
          <a:prstGeom prst="frame">
            <a:avLst>
              <a:gd name="adj1" fmla="val 1846"/>
            </a:avLst>
          </a:prstGeom>
          <a:solidFill>
            <a:srgbClr val="A97D70"/>
          </a:solidFill>
          <a:ln>
            <a:solidFill>
              <a:srgbClr val="A97D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dirty="0">
              <a:solidFill>
                <a:schemeClr val="tx1"/>
              </a:solidFill>
              <a:latin typeface="Georgia" panose="02040502050405020303" pitchFamily="18" charset="0"/>
            </a:endParaRPr>
          </a:p>
        </p:txBody>
      </p:sp>
      <p:sp>
        <p:nvSpPr>
          <p:cNvPr id="16" name="Стрелка: вправо 15">
            <a:extLst>
              <a:ext uri="{FF2B5EF4-FFF2-40B4-BE49-F238E27FC236}">
                <a16:creationId xmlns:a16="http://schemas.microsoft.com/office/drawing/2014/main" id="{5DA09C17-61DE-4155-A41D-51F596A88E6D}"/>
              </a:ext>
            </a:extLst>
          </p:cNvPr>
          <p:cNvSpPr/>
          <p:nvPr/>
        </p:nvSpPr>
        <p:spPr>
          <a:xfrm>
            <a:off x="4525856" y="3297102"/>
            <a:ext cx="293840" cy="263793"/>
          </a:xfrm>
          <a:prstGeom prst="rightArrow">
            <a:avLst/>
          </a:prstGeom>
          <a:solidFill>
            <a:srgbClr val="A97D70"/>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Georgia" panose="02040502050405020303" pitchFamily="18" charset="0"/>
            </a:endParaRPr>
          </a:p>
        </p:txBody>
      </p:sp>
      <p:sp>
        <p:nvSpPr>
          <p:cNvPr id="9" name="TextBox 8">
            <a:extLst>
              <a:ext uri="{FF2B5EF4-FFF2-40B4-BE49-F238E27FC236}">
                <a16:creationId xmlns:a16="http://schemas.microsoft.com/office/drawing/2014/main" id="{D6C5FFF6-59DF-40E2-9FDB-056E9587F026}"/>
              </a:ext>
            </a:extLst>
          </p:cNvPr>
          <p:cNvSpPr txBox="1"/>
          <p:nvPr/>
        </p:nvSpPr>
        <p:spPr>
          <a:xfrm>
            <a:off x="4954386" y="681644"/>
            <a:ext cx="6806850" cy="5262979"/>
          </a:xfrm>
          <a:prstGeom prst="rect">
            <a:avLst/>
          </a:prstGeom>
          <a:noFill/>
        </p:spPr>
        <p:txBody>
          <a:bodyPr wrap="square">
            <a:spAutoFit/>
          </a:bodyPr>
          <a:lstStyle/>
          <a:p>
            <a:pPr algn="just"/>
            <a:r>
              <a:rPr lang="ru-RU" sz="1600" dirty="0">
                <a:latin typeface="Georgia" panose="02040502050405020303" pitchFamily="18" charset="0"/>
              </a:rPr>
              <a:t>8) наименование страны происхождения поставленного товара (при осуществлении закупки товара, в том числе поставляемого заказчику при выполнении закупаемых работ, оказании закупаемых услуг);</a:t>
            </a:r>
          </a:p>
          <a:p>
            <a:pPr algn="just"/>
            <a:endParaRPr lang="ru-RU" sz="1600" dirty="0" smtClean="0">
              <a:latin typeface="Georgia" panose="02040502050405020303" pitchFamily="18" charset="0"/>
            </a:endParaRPr>
          </a:p>
          <a:p>
            <a:pPr algn="just"/>
            <a:r>
              <a:rPr lang="ru-RU" sz="1600" dirty="0" smtClean="0">
                <a:latin typeface="Georgia" panose="02040502050405020303" pitchFamily="18" charset="0"/>
              </a:rPr>
              <a:t>9) </a:t>
            </a:r>
            <a:r>
              <a:rPr lang="ru-RU" sz="1600" dirty="0">
                <a:latin typeface="Georgia" panose="02040502050405020303" pitchFamily="18" charset="0"/>
              </a:rPr>
              <a:t>информацию о количестве поставленного товара (при осуществлении закупки товара, в том числе поставляемого заказчику при выполнении закупаемых работ, оказании закупаемых услуг);</a:t>
            </a:r>
          </a:p>
          <a:p>
            <a:pPr algn="just"/>
            <a:endParaRPr lang="ru-RU" sz="1600" dirty="0" smtClean="0">
              <a:latin typeface="Georgia" panose="02040502050405020303" pitchFamily="18" charset="0"/>
            </a:endParaRPr>
          </a:p>
          <a:p>
            <a:pPr algn="just"/>
            <a:r>
              <a:rPr lang="ru-RU" sz="1600" dirty="0" smtClean="0">
                <a:latin typeface="Georgia" panose="02040502050405020303" pitchFamily="18" charset="0"/>
              </a:rPr>
              <a:t>10) </a:t>
            </a:r>
            <a:r>
              <a:rPr lang="ru-RU" sz="1600" dirty="0">
                <a:latin typeface="Georgia" panose="02040502050405020303" pitchFamily="18" charset="0"/>
              </a:rPr>
              <a:t>информацию об объеме выполненной работы, оказанной услуги;</a:t>
            </a:r>
          </a:p>
          <a:p>
            <a:pPr algn="just"/>
            <a:endParaRPr lang="ru-RU" sz="1600" dirty="0" smtClean="0">
              <a:latin typeface="Georgia" panose="02040502050405020303" pitchFamily="18" charset="0"/>
            </a:endParaRPr>
          </a:p>
          <a:p>
            <a:pPr algn="just"/>
            <a:r>
              <a:rPr lang="ru-RU" sz="1600" dirty="0" smtClean="0">
                <a:latin typeface="Georgia" panose="02040502050405020303" pitchFamily="18" charset="0"/>
              </a:rPr>
              <a:t>11) </a:t>
            </a:r>
            <a:r>
              <a:rPr lang="ru-RU" sz="1600" dirty="0">
                <a:latin typeface="Georgia" panose="02040502050405020303" pitchFamily="18" charset="0"/>
              </a:rPr>
              <a:t>стоимость исполненных поставщиком (подрядчиком, исполнителем) обязательств, предусмотренных контрактом, с указанием цены за единицу поставленного товара (при осуществлении закупки товара, в том числе поставляемого заказчику при выполнении закупаемых работ, оказании закупаемых услуг), выполненной работы, оказанной услуги;</a:t>
            </a:r>
          </a:p>
          <a:p>
            <a:pPr algn="just"/>
            <a:endParaRPr lang="ru-RU" sz="1600" dirty="0" smtClean="0">
              <a:latin typeface="Georgia" panose="02040502050405020303" pitchFamily="18" charset="0"/>
            </a:endParaRPr>
          </a:p>
          <a:p>
            <a:pPr algn="just"/>
            <a:r>
              <a:rPr lang="ru-RU" sz="1600" dirty="0" smtClean="0">
                <a:latin typeface="Georgia" panose="02040502050405020303" pitchFamily="18" charset="0"/>
              </a:rPr>
              <a:t>12) </a:t>
            </a:r>
            <a:r>
              <a:rPr lang="ru-RU" sz="1600" dirty="0">
                <a:latin typeface="Georgia" panose="02040502050405020303" pitchFamily="18" charset="0"/>
              </a:rPr>
              <a:t>иную информацию с учетом требований, установленных в соответствии с частью 3 статьи 5 настоящего Федерального закона;</a:t>
            </a:r>
          </a:p>
        </p:txBody>
      </p:sp>
      <p:pic>
        <p:nvPicPr>
          <p:cNvPr id="3" name="Рисунок 2"/>
          <p:cNvPicPr>
            <a:picLocks noChangeAspect="1"/>
          </p:cNvPicPr>
          <p:nvPr/>
        </p:nvPicPr>
        <p:blipFill>
          <a:blip r:embed="rId2"/>
          <a:stretch>
            <a:fillRect/>
          </a:stretch>
        </p:blipFill>
        <p:spPr>
          <a:xfrm>
            <a:off x="223508" y="0"/>
            <a:ext cx="1920406" cy="1883827"/>
          </a:xfrm>
          <a:prstGeom prst="rect">
            <a:avLst/>
          </a:prstGeom>
        </p:spPr>
      </p:pic>
    </p:spTree>
    <p:extLst>
      <p:ext uri="{BB962C8B-B14F-4D97-AF65-F5344CB8AC3E}">
        <p14:creationId xmlns:p14="http://schemas.microsoft.com/office/powerpoint/2010/main" val="4237219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1164" y="288493"/>
            <a:ext cx="10972800" cy="1143000"/>
          </a:xfrm>
        </p:spPr>
        <p:txBody>
          <a:bodyPr>
            <a:normAutofit fontScale="90000"/>
          </a:bodyPr>
          <a:lstStyle/>
          <a:p>
            <a:r>
              <a:rPr lang="ru-RU" sz="3600" dirty="0" smtClean="0"/>
              <a:t>                       </a:t>
            </a:r>
            <a:br>
              <a:rPr lang="ru-RU" sz="3600" dirty="0" smtClean="0"/>
            </a:br>
            <a:r>
              <a:rPr lang="ru-RU" sz="3600" dirty="0"/>
              <a:t> </a:t>
            </a:r>
            <a:r>
              <a:rPr lang="ru-RU" sz="3600" dirty="0" smtClean="0"/>
              <a:t>                    </a:t>
            </a:r>
            <a:r>
              <a:rPr lang="ru-RU" sz="3600" b="1" dirty="0" smtClean="0">
                <a:solidFill>
                  <a:srgbClr val="C00000"/>
                </a:solidFill>
              </a:rPr>
              <a:t>Электронная </a:t>
            </a:r>
            <a:r>
              <a:rPr lang="ru-RU" sz="3600" b="1" dirty="0">
                <a:solidFill>
                  <a:srgbClr val="C00000"/>
                </a:solidFill>
              </a:rPr>
              <a:t>приемка в 2022 году важные моменты: </a:t>
            </a:r>
            <a:r>
              <a:rPr lang="ru-RU" dirty="0"/>
              <a:t/>
            </a:r>
            <a:br>
              <a:rPr lang="ru-RU" dirty="0"/>
            </a:br>
            <a:endParaRPr lang="ru-RU" dirty="0"/>
          </a:p>
        </p:txBody>
      </p:sp>
      <p:sp>
        <p:nvSpPr>
          <p:cNvPr id="3" name="Объект 2"/>
          <p:cNvSpPr>
            <a:spLocks noGrp="1"/>
          </p:cNvSpPr>
          <p:nvPr>
            <p:ph idx="1"/>
          </p:nvPr>
        </p:nvSpPr>
        <p:spPr>
          <a:xfrm>
            <a:off x="1919536" y="1124746"/>
            <a:ext cx="8686800" cy="5544615"/>
          </a:xfrm>
        </p:spPr>
        <p:txBody>
          <a:bodyPr>
            <a:normAutofit/>
          </a:bodyPr>
          <a:lstStyle/>
          <a:p>
            <a:pPr marL="0" indent="0" algn="just">
              <a:buNone/>
            </a:pPr>
            <a:endParaRPr lang="ru-RU" sz="1800" b="1" dirty="0">
              <a:latin typeface="Calibri" panose="020F0502020204030204" pitchFamily="34" charset="0"/>
            </a:endParaRPr>
          </a:p>
          <a:p>
            <a:pPr marL="0" indent="0" algn="just">
              <a:buNone/>
            </a:pPr>
            <a:r>
              <a:rPr lang="ru-RU" sz="1800" b="1" dirty="0">
                <a:latin typeface="Calibri" panose="020F0502020204030204" pitchFamily="34" charset="0"/>
              </a:rPr>
              <a:t>1</a:t>
            </a:r>
            <a:r>
              <a:rPr lang="ru-RU" sz="1800" b="1" dirty="0" smtClean="0">
                <a:latin typeface="Calibri" panose="020F0502020204030204" pitchFamily="34" charset="0"/>
              </a:rPr>
              <a:t>) </a:t>
            </a:r>
            <a:r>
              <a:rPr lang="ru-RU" sz="1800" b="1" dirty="0">
                <a:latin typeface="Calibri" panose="020F0502020204030204" pitchFamily="34" charset="0"/>
              </a:rPr>
              <a:t>Если приемку проводит один человек, достаточно подписать акт или отказ электронной подписью и разместить его в ЕИС. </a:t>
            </a:r>
          </a:p>
          <a:p>
            <a:pPr marL="0" indent="0" algn="just">
              <a:buNone/>
            </a:pPr>
            <a:r>
              <a:rPr lang="ru-RU" sz="1800" b="1" dirty="0">
                <a:solidFill>
                  <a:srgbClr val="C00000"/>
                </a:solidFill>
                <a:latin typeface="Calibri" panose="020F0502020204030204" pitchFamily="34" charset="0"/>
              </a:rPr>
              <a:t>Не забудьте уполномочить пользователя в личном кабинете заказчика и получить ЭЦП</a:t>
            </a:r>
            <a:r>
              <a:rPr lang="ru-RU" sz="1800" b="1" dirty="0" smtClean="0">
                <a:solidFill>
                  <a:srgbClr val="C00000"/>
                </a:solidFill>
                <a:latin typeface="Calibri" panose="020F0502020204030204" pitchFamily="34" charset="0"/>
              </a:rPr>
              <a:t>!!!</a:t>
            </a:r>
          </a:p>
          <a:p>
            <a:pPr marL="0" indent="0" algn="just">
              <a:buNone/>
            </a:pPr>
            <a:r>
              <a:rPr lang="ru-RU" sz="1800" b="1" dirty="0">
                <a:latin typeface="Calibri" panose="020F0502020204030204" pitchFamily="34" charset="0"/>
              </a:rPr>
              <a:t>2</a:t>
            </a:r>
            <a:r>
              <a:rPr lang="ru-RU" sz="1800" b="1" dirty="0" smtClean="0">
                <a:latin typeface="Calibri" panose="020F0502020204030204" pitchFamily="34" charset="0"/>
              </a:rPr>
              <a:t>) </a:t>
            </a:r>
            <a:r>
              <a:rPr lang="ru-RU" sz="1800" b="1" dirty="0">
                <a:latin typeface="Calibri" panose="020F0502020204030204" pitchFamily="34" charset="0"/>
              </a:rPr>
              <a:t>Члены приемочной комиссии подписывают документ о приемке или мотивированный отказ своими ЭЦП и размещают в ЕИС.</a:t>
            </a:r>
          </a:p>
          <a:p>
            <a:pPr marL="0" indent="0" algn="just">
              <a:buNone/>
            </a:pPr>
            <a:r>
              <a:rPr lang="ru-RU" sz="1800" b="1" dirty="0">
                <a:latin typeface="Calibri" panose="020F0502020204030204" pitchFamily="34" charset="0"/>
              </a:rPr>
              <a:t>Если приемочная комиссия включает членов, не являющихся работниками заказчика, допускается подписание документа о приемке и мотивированного отказа без использования ЭЦП и ЕИС</a:t>
            </a:r>
            <a:r>
              <a:rPr lang="ru-RU" sz="1800" b="1" dirty="0" smtClean="0">
                <a:latin typeface="Calibri" panose="020F0502020204030204" pitchFamily="34" charset="0"/>
              </a:rPr>
              <a:t>!!!</a:t>
            </a:r>
            <a:endParaRPr lang="ru-RU" sz="1800" b="1" dirty="0">
              <a:solidFill>
                <a:srgbClr val="C00000"/>
              </a:solidFill>
              <a:latin typeface="Calibri" panose="020F0502020204030204" pitchFamily="34" charset="0"/>
            </a:endParaRPr>
          </a:p>
          <a:p>
            <a:pPr marL="0" indent="0" algn="just">
              <a:buNone/>
            </a:pPr>
            <a:endParaRPr lang="ru-RU" sz="1800" b="1" dirty="0" smtClean="0">
              <a:solidFill>
                <a:srgbClr val="C00000"/>
              </a:solidFill>
              <a:latin typeface="Calibri" panose="020F0502020204030204" pitchFamily="34" charset="0"/>
            </a:endParaRPr>
          </a:p>
          <a:p>
            <a:pPr marL="0" indent="0" algn="just">
              <a:buNone/>
            </a:pPr>
            <a:r>
              <a:rPr lang="ru-RU" sz="1800" b="1" dirty="0" smtClean="0">
                <a:solidFill>
                  <a:srgbClr val="C00000"/>
                </a:solidFill>
                <a:latin typeface="Calibri" panose="020F0502020204030204" pitchFamily="34" charset="0"/>
              </a:rPr>
              <a:t>3) </a:t>
            </a:r>
            <a:r>
              <a:rPr lang="ru-RU" sz="1800" b="1" dirty="0">
                <a:solidFill>
                  <a:srgbClr val="C00000"/>
                </a:solidFill>
                <a:latin typeface="Calibri" panose="020F0502020204030204" pitchFamily="34" charset="0"/>
              </a:rPr>
              <a:t>Помните при осуществлении приемки Т, Р, У экспертиза всегда обязательна (ч.3 ст.94): внутренняя или внешняя!!! Часто задаваемые вопросы:</a:t>
            </a:r>
          </a:p>
          <a:p>
            <a:pPr marL="0" indent="0" algn="just">
              <a:buNone/>
            </a:pPr>
            <a:r>
              <a:rPr lang="ru-RU" sz="1800" b="1" dirty="0">
                <a:latin typeface="Calibri" panose="020F0502020204030204" pitchFamily="34" charset="0"/>
              </a:rPr>
              <a:t>Как оформить?</a:t>
            </a:r>
          </a:p>
          <a:p>
            <a:pPr marL="0" indent="0" algn="just">
              <a:buNone/>
            </a:pPr>
            <a:r>
              <a:rPr lang="ru-RU" sz="1800" b="1" dirty="0">
                <a:latin typeface="Calibri" panose="020F0502020204030204" pitchFamily="34" charset="0"/>
              </a:rPr>
              <a:t>Кто может проводить внутреннюю приемку?</a:t>
            </a:r>
          </a:p>
          <a:p>
            <a:pPr marL="0" indent="0" algn="just">
              <a:buNone/>
            </a:pPr>
            <a:endParaRPr lang="ru-RU" sz="1800" b="1" dirty="0">
              <a:solidFill>
                <a:srgbClr val="C00000"/>
              </a:solidFill>
              <a:latin typeface="Calibri" panose="020F0502020204030204" pitchFamily="34" charset="0"/>
            </a:endParaRPr>
          </a:p>
          <a:p>
            <a:pPr marL="0" indent="0" algn="just">
              <a:buNone/>
            </a:pPr>
            <a:endParaRPr lang="ru-RU" sz="1800" b="1" dirty="0" smtClean="0">
              <a:solidFill>
                <a:srgbClr val="0070C0"/>
              </a:solidFill>
              <a:latin typeface="Calibri" panose="020F0502020204030204" pitchFamily="34" charset="0"/>
            </a:endParaRPr>
          </a:p>
          <a:p>
            <a:pPr marL="0" indent="0" algn="just">
              <a:buNone/>
            </a:pPr>
            <a:endParaRPr lang="ru-RU" sz="1800" b="1" dirty="0">
              <a:solidFill>
                <a:srgbClr val="0070C0"/>
              </a:solidFill>
              <a:latin typeface="Calibri" panose="020F0502020204030204" pitchFamily="34" charset="0"/>
            </a:endParaRPr>
          </a:p>
          <a:p>
            <a:pPr marL="0" indent="0" algn="just">
              <a:buNone/>
            </a:pPr>
            <a:endParaRPr lang="ru-RU" sz="1800" b="1" dirty="0">
              <a:solidFill>
                <a:srgbClr val="FF0000"/>
              </a:solidFill>
              <a:latin typeface="Calibri" panose="020F0502020204030204" pitchFamily="34" charset="0"/>
            </a:endParaRPr>
          </a:p>
          <a:p>
            <a:pPr marL="0" indent="0" algn="just">
              <a:buNone/>
            </a:pPr>
            <a:endParaRPr lang="ru-RU" sz="1800" i="1" dirty="0">
              <a:latin typeface="Calibri" panose="020F0502020204030204" pitchFamily="34" charset="0"/>
            </a:endParaRPr>
          </a:p>
          <a:p>
            <a:pPr marL="0" indent="0" algn="just">
              <a:buNone/>
            </a:pPr>
            <a:endParaRPr lang="ru-RU" sz="1800" i="1" u="sng"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pic>
        <p:nvPicPr>
          <p:cNvPr id="6" name="Рисунок 5"/>
          <p:cNvPicPr>
            <a:picLocks noChangeAspect="1"/>
          </p:cNvPicPr>
          <p:nvPr/>
        </p:nvPicPr>
        <p:blipFill>
          <a:blip r:embed="rId2"/>
          <a:stretch>
            <a:fillRect/>
          </a:stretch>
        </p:blipFill>
        <p:spPr>
          <a:xfrm>
            <a:off x="1" y="-11327"/>
            <a:ext cx="1919536" cy="1881691"/>
          </a:xfrm>
          <a:prstGeom prst="rect">
            <a:avLst/>
          </a:prstGeom>
        </p:spPr>
      </p:pic>
    </p:spTree>
    <p:extLst>
      <p:ext uri="{BB962C8B-B14F-4D97-AF65-F5344CB8AC3E}">
        <p14:creationId xmlns:p14="http://schemas.microsoft.com/office/powerpoint/2010/main" val="40305739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E22121-5CCD-42A9-91BA-2AF8FFE67422}"/>
              </a:ext>
            </a:extLst>
          </p:cNvPr>
          <p:cNvSpPr>
            <a:spLocks noGrp="1"/>
          </p:cNvSpPr>
          <p:nvPr>
            <p:ph type="title"/>
          </p:nvPr>
        </p:nvSpPr>
        <p:spPr>
          <a:xfrm>
            <a:off x="1361440" y="256542"/>
            <a:ext cx="10556240" cy="1051282"/>
          </a:xfrm>
        </p:spPr>
        <p:txBody>
          <a:bodyPr>
            <a:normAutofit/>
          </a:bodyPr>
          <a:lstStyle/>
          <a:p>
            <a:r>
              <a:rPr lang="ru-RU" sz="3000" dirty="0">
                <a:latin typeface="Georgia" panose="02040502050405020303" pitchFamily="18" charset="0"/>
              </a:rPr>
              <a:t> </a:t>
            </a:r>
            <a:r>
              <a:rPr lang="ru-RU" sz="3000" dirty="0" smtClean="0">
                <a:latin typeface="Georgia" panose="02040502050405020303" pitchFamily="18" charset="0"/>
              </a:rPr>
              <a:t>                                                      </a:t>
            </a:r>
            <a:endParaRPr lang="ru-RU" sz="3000" dirty="0">
              <a:latin typeface="Georgia" panose="02040502050405020303" pitchFamily="18" charset="0"/>
            </a:endParaRPr>
          </a:p>
        </p:txBody>
      </p:sp>
      <p:sp>
        <p:nvSpPr>
          <p:cNvPr id="12" name="Рамка 11">
            <a:extLst>
              <a:ext uri="{FF2B5EF4-FFF2-40B4-BE49-F238E27FC236}">
                <a16:creationId xmlns:a16="http://schemas.microsoft.com/office/drawing/2014/main" id="{492F8076-B0AB-4A7B-B909-E9D94F7227C3}"/>
              </a:ext>
            </a:extLst>
          </p:cNvPr>
          <p:cNvSpPr/>
          <p:nvPr/>
        </p:nvSpPr>
        <p:spPr>
          <a:xfrm>
            <a:off x="1341095" y="2700849"/>
            <a:ext cx="3157664" cy="1456298"/>
          </a:xfrm>
          <a:prstGeom prst="frame">
            <a:avLst/>
          </a:prstGeom>
          <a:solidFill>
            <a:srgbClr val="A97D70"/>
          </a:solidFill>
          <a:ln>
            <a:solidFill>
              <a:srgbClr val="A97D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dirty="0" smtClean="0">
                <a:solidFill>
                  <a:schemeClr val="tx1"/>
                </a:solidFill>
                <a:latin typeface="Georgia" panose="02040502050405020303" pitchFamily="18" charset="0"/>
              </a:rPr>
              <a:t>Как оформить экспертизу?</a:t>
            </a:r>
            <a:endParaRPr lang="ru-RU" sz="2500" dirty="0">
              <a:solidFill>
                <a:schemeClr val="tx1"/>
              </a:solidFill>
              <a:latin typeface="Georgia" panose="02040502050405020303" pitchFamily="18" charset="0"/>
            </a:endParaRPr>
          </a:p>
        </p:txBody>
      </p:sp>
      <p:sp>
        <p:nvSpPr>
          <p:cNvPr id="14" name="Рамка 13">
            <a:extLst>
              <a:ext uri="{FF2B5EF4-FFF2-40B4-BE49-F238E27FC236}">
                <a16:creationId xmlns:a16="http://schemas.microsoft.com/office/drawing/2014/main" id="{882B2AF2-F867-4226-8F12-E8F6CF1A10E9}"/>
              </a:ext>
            </a:extLst>
          </p:cNvPr>
          <p:cNvSpPr/>
          <p:nvPr/>
        </p:nvSpPr>
        <p:spPr>
          <a:xfrm>
            <a:off x="4846793" y="498764"/>
            <a:ext cx="7158451" cy="5831015"/>
          </a:xfrm>
          <a:prstGeom prst="frame">
            <a:avLst>
              <a:gd name="adj1" fmla="val 1846"/>
            </a:avLst>
          </a:prstGeom>
          <a:solidFill>
            <a:srgbClr val="A97D70"/>
          </a:solidFill>
          <a:ln>
            <a:solidFill>
              <a:srgbClr val="A97D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500" dirty="0">
              <a:solidFill>
                <a:schemeClr val="tx1"/>
              </a:solidFill>
              <a:latin typeface="Georgia" panose="02040502050405020303" pitchFamily="18" charset="0"/>
            </a:endParaRPr>
          </a:p>
        </p:txBody>
      </p:sp>
      <p:sp>
        <p:nvSpPr>
          <p:cNvPr id="16" name="Стрелка: вправо 15">
            <a:extLst>
              <a:ext uri="{FF2B5EF4-FFF2-40B4-BE49-F238E27FC236}">
                <a16:creationId xmlns:a16="http://schemas.microsoft.com/office/drawing/2014/main" id="{5DA09C17-61DE-4155-A41D-51F596A88E6D}"/>
              </a:ext>
            </a:extLst>
          </p:cNvPr>
          <p:cNvSpPr/>
          <p:nvPr/>
        </p:nvSpPr>
        <p:spPr>
          <a:xfrm>
            <a:off x="4525856" y="3297102"/>
            <a:ext cx="293840" cy="263793"/>
          </a:xfrm>
          <a:prstGeom prst="rightArrow">
            <a:avLst/>
          </a:prstGeom>
          <a:solidFill>
            <a:srgbClr val="A97D70"/>
          </a:solid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Georgia" panose="02040502050405020303" pitchFamily="18" charset="0"/>
            </a:endParaRPr>
          </a:p>
        </p:txBody>
      </p:sp>
      <p:sp>
        <p:nvSpPr>
          <p:cNvPr id="9" name="TextBox 8">
            <a:extLst>
              <a:ext uri="{FF2B5EF4-FFF2-40B4-BE49-F238E27FC236}">
                <a16:creationId xmlns:a16="http://schemas.microsoft.com/office/drawing/2014/main" id="{D6C5FFF6-59DF-40E2-9FDB-056E9587F026}"/>
              </a:ext>
            </a:extLst>
          </p:cNvPr>
          <p:cNvSpPr txBox="1"/>
          <p:nvPr/>
        </p:nvSpPr>
        <p:spPr>
          <a:xfrm>
            <a:off x="4954386" y="681644"/>
            <a:ext cx="6806850" cy="5262979"/>
          </a:xfrm>
          <a:prstGeom prst="rect">
            <a:avLst/>
          </a:prstGeom>
          <a:noFill/>
        </p:spPr>
        <p:txBody>
          <a:bodyPr wrap="square">
            <a:spAutoFit/>
          </a:bodyPr>
          <a:lstStyle/>
          <a:p>
            <a:pPr algn="just"/>
            <a:r>
              <a:rPr lang="ru-RU" sz="1600" dirty="0" smtClean="0">
                <a:latin typeface="Georgia" panose="02040502050405020303" pitchFamily="18" charset="0"/>
              </a:rPr>
              <a:t>1. </a:t>
            </a:r>
            <a:r>
              <a:rPr lang="ru-RU" sz="1600" dirty="0">
                <a:latin typeface="Georgia" panose="02040502050405020303" pitchFamily="18" charset="0"/>
              </a:rPr>
              <a:t>Э</a:t>
            </a:r>
            <a:r>
              <a:rPr lang="ru-RU" sz="1600" dirty="0" smtClean="0">
                <a:latin typeface="Georgia" panose="02040502050405020303" pitchFamily="18" charset="0"/>
              </a:rPr>
              <a:t>кспертиза бывает внутренняя </a:t>
            </a:r>
            <a:r>
              <a:rPr lang="ru-RU" sz="1600" dirty="0">
                <a:latin typeface="Georgia" panose="02040502050405020303" pitchFamily="18" charset="0"/>
              </a:rPr>
              <a:t>или </a:t>
            </a:r>
            <a:r>
              <a:rPr lang="ru-RU" sz="1600" dirty="0" smtClean="0">
                <a:latin typeface="Georgia" panose="02040502050405020303" pitchFamily="18" charset="0"/>
              </a:rPr>
              <a:t>внешняя (одна из них всегда обязательна).</a:t>
            </a:r>
          </a:p>
          <a:p>
            <a:pPr algn="just"/>
            <a:endParaRPr lang="ru-RU" sz="1600" dirty="0" smtClean="0">
              <a:latin typeface="Georgia" panose="02040502050405020303" pitchFamily="18" charset="0"/>
            </a:endParaRPr>
          </a:p>
          <a:p>
            <a:pPr algn="just"/>
            <a:r>
              <a:rPr lang="ru-RU" sz="1600" dirty="0" smtClean="0">
                <a:latin typeface="Georgia" panose="02040502050405020303" pitchFamily="18" charset="0"/>
              </a:rPr>
              <a:t>2. По результатам внешней экспертизы должно быть заключение эксперта экспертного учреждения (ваше право).</a:t>
            </a:r>
          </a:p>
          <a:p>
            <a:pPr algn="just"/>
            <a:endParaRPr lang="ru-RU" sz="1600" dirty="0" smtClean="0">
              <a:latin typeface="Georgia" panose="02040502050405020303" pitchFamily="18" charset="0"/>
            </a:endParaRPr>
          </a:p>
          <a:p>
            <a:pPr algn="just"/>
            <a:r>
              <a:rPr lang="ru-RU" sz="1600" dirty="0" smtClean="0">
                <a:latin typeface="Georgia" panose="02040502050405020303" pitchFamily="18" charset="0"/>
              </a:rPr>
              <a:t>3. Внутренняя экспертиза оформляется согласно локального акт Заказчика – Положение о порядке проведения приёмки и экспертизы (далее – Положение). Законом о контрактной системе не урегулирован вопрос проведения внутренней экспертизы, все зависит от того каков порядок будет прописан в Положении.</a:t>
            </a:r>
          </a:p>
          <a:p>
            <a:pPr algn="ctr"/>
            <a:endParaRPr lang="ru-RU" sz="1600" u="sng" dirty="0" smtClean="0">
              <a:latin typeface="Georgia" panose="02040502050405020303" pitchFamily="18" charset="0"/>
            </a:endParaRPr>
          </a:p>
          <a:p>
            <a:pPr algn="ctr"/>
            <a:r>
              <a:rPr lang="ru-RU" sz="1600" u="sng" dirty="0" smtClean="0">
                <a:latin typeface="Georgia" panose="02040502050405020303" pitchFamily="18" charset="0"/>
              </a:rPr>
              <a:t>Варианты:</a:t>
            </a:r>
          </a:p>
          <a:p>
            <a:pPr algn="just"/>
            <a:r>
              <a:rPr lang="ru-RU" sz="1600" dirty="0" smtClean="0">
                <a:latin typeface="Georgia" panose="02040502050405020303" pitchFamily="18" charset="0"/>
              </a:rPr>
              <a:t>1) На каждый документ о приемки делается заключение эксперта, в котором указывается, что поставленный товар, выполненная работа или оказанная услуга соответствует условия контракта (не удобен, т.к. трудоемок и большой расход бумаги);</a:t>
            </a:r>
          </a:p>
          <a:p>
            <a:pPr algn="just"/>
            <a:endParaRPr lang="ru-RU" sz="1600" dirty="0" smtClean="0">
              <a:latin typeface="Georgia" panose="02040502050405020303" pitchFamily="18" charset="0"/>
            </a:endParaRPr>
          </a:p>
          <a:p>
            <a:pPr algn="just"/>
            <a:r>
              <a:rPr lang="ru-RU" sz="1600" dirty="0" smtClean="0">
                <a:latin typeface="Georgia" panose="02040502050405020303" pitchFamily="18" charset="0"/>
              </a:rPr>
              <a:t>2) На документе о приемки в правом нижнем углу ставится штамп или запись от руки «Экспертиза проведена», с обязательным указанием даты, подписи, ФИО внутреннего эксперта.</a:t>
            </a:r>
            <a:endParaRPr lang="ru-RU" sz="1600" dirty="0">
              <a:latin typeface="Georgia" panose="02040502050405020303" pitchFamily="18" charset="0"/>
            </a:endParaRPr>
          </a:p>
        </p:txBody>
      </p:sp>
      <p:pic>
        <p:nvPicPr>
          <p:cNvPr id="7" name="Рисунок 6"/>
          <p:cNvPicPr>
            <a:picLocks noChangeAspect="1"/>
          </p:cNvPicPr>
          <p:nvPr/>
        </p:nvPicPr>
        <p:blipFill>
          <a:blip r:embed="rId2"/>
          <a:stretch>
            <a:fillRect/>
          </a:stretch>
        </p:blipFill>
        <p:spPr>
          <a:xfrm>
            <a:off x="1" y="-11327"/>
            <a:ext cx="1919536" cy="1881691"/>
          </a:xfrm>
          <a:prstGeom prst="rect">
            <a:avLst/>
          </a:prstGeom>
        </p:spPr>
      </p:pic>
    </p:spTree>
    <p:extLst>
      <p:ext uri="{BB962C8B-B14F-4D97-AF65-F5344CB8AC3E}">
        <p14:creationId xmlns:p14="http://schemas.microsoft.com/office/powerpoint/2010/main" val="271538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1124746"/>
            <a:ext cx="8686800" cy="5544615"/>
          </a:xfrm>
        </p:spPr>
        <p:txBody>
          <a:bodyPr>
            <a:normAutofit/>
          </a:bodyPr>
          <a:lstStyle/>
          <a:p>
            <a:pPr marL="0" indent="0" algn="just">
              <a:buNone/>
            </a:pP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9. </a:t>
            </a:r>
            <a:r>
              <a:rPr lang="ru-RU" sz="1800" b="1" dirty="0" smtClean="0">
                <a:solidFill>
                  <a:srgbClr val="FF0000"/>
                </a:solidFill>
                <a:latin typeface="Calibri" panose="020F0502020204030204" pitchFamily="34" charset="0"/>
              </a:rPr>
              <a:t>По новому обмен документами – ч. 16 ст. 94 вступает в силу с 01.07.2022 года!!!</a:t>
            </a:r>
          </a:p>
          <a:p>
            <a:pPr marL="0" indent="0" algn="just">
              <a:buNone/>
            </a:pPr>
            <a:r>
              <a:rPr lang="ru-RU" sz="1800" b="1" i="1" dirty="0">
                <a:latin typeface="Calibri" panose="020F0502020204030204" pitchFamily="34" charset="0"/>
              </a:rPr>
              <a:t>В случае обмена документами при применении мер ответственности и совершении иных действий в связи с нарушением поставщиком (подрядчиком, исполнителем) или заказчиком условий контракта в отношении контракта, заключенного по результатам электронных процедур</a:t>
            </a:r>
            <a:r>
              <a:rPr lang="ru-RU" sz="1800" i="1" dirty="0">
                <a:latin typeface="Calibri" panose="020F0502020204030204" pitchFamily="34" charset="0"/>
              </a:rPr>
              <a:t>, закрытых электронных процедур (за исключением закрытых электронных процедур, проводимых в случае, предусмотренном пунктом 5 части 11 статьи 24 настоящего Федерального закона), </a:t>
            </a:r>
            <a:r>
              <a:rPr lang="ru-RU" sz="1800" b="1" i="1" dirty="0">
                <a:latin typeface="Calibri" panose="020F0502020204030204" pitchFamily="34" charset="0"/>
              </a:rPr>
              <a:t>такой обмен осуществляется с использованием </a:t>
            </a:r>
            <a:r>
              <a:rPr lang="ru-RU" sz="1800" b="1" i="1" dirty="0" smtClean="0">
                <a:latin typeface="Calibri" panose="020F0502020204030204" pitchFamily="34" charset="0"/>
              </a:rPr>
              <a:t>ЕИС </a:t>
            </a:r>
            <a:r>
              <a:rPr lang="ru-RU" sz="1800" b="1" i="1" dirty="0">
                <a:latin typeface="Calibri" panose="020F0502020204030204" pitchFamily="34" charset="0"/>
              </a:rPr>
              <a:t>путем направления электронных уведомлений</a:t>
            </a:r>
            <a:r>
              <a:rPr lang="ru-RU" sz="1800" i="1" dirty="0">
                <a:latin typeface="Calibri" panose="020F0502020204030204" pitchFamily="34" charset="0"/>
              </a:rPr>
              <a:t>. </a:t>
            </a:r>
            <a:endParaRPr lang="ru-RU" sz="1800" i="1" dirty="0" smtClean="0">
              <a:latin typeface="Calibri" panose="020F0502020204030204" pitchFamily="34" charset="0"/>
            </a:endParaRPr>
          </a:p>
          <a:p>
            <a:pPr marL="0" indent="0" algn="just">
              <a:buNone/>
            </a:pPr>
            <a:endParaRPr lang="ru-RU" sz="1800" i="1" u="sng" dirty="0" smtClean="0">
              <a:latin typeface="Calibri" panose="020F0502020204030204" pitchFamily="34" charset="0"/>
            </a:endParaRPr>
          </a:p>
          <a:p>
            <a:pPr marL="0" indent="0" algn="just">
              <a:buNone/>
            </a:pPr>
            <a:r>
              <a:rPr lang="ru-RU" sz="1800" i="1" u="sng" dirty="0" smtClean="0">
                <a:latin typeface="Calibri" panose="020F0502020204030204" pitchFamily="34" charset="0"/>
              </a:rPr>
              <a:t>Такие </a:t>
            </a:r>
            <a:r>
              <a:rPr lang="ru-RU" sz="1800" i="1" u="sng" dirty="0">
                <a:latin typeface="Calibri" panose="020F0502020204030204" pitchFamily="34" charset="0"/>
              </a:rPr>
              <a:t>уведомления формируются с использованием </a:t>
            </a:r>
            <a:r>
              <a:rPr lang="ru-RU" sz="1800" i="1" u="sng" dirty="0" smtClean="0">
                <a:latin typeface="Calibri" panose="020F0502020204030204" pitchFamily="34" charset="0"/>
              </a:rPr>
              <a:t>ЕИС, </a:t>
            </a:r>
            <a:r>
              <a:rPr lang="ru-RU" sz="1800" i="1" u="sng" dirty="0">
                <a:latin typeface="Calibri" panose="020F0502020204030204" pitchFamily="34" charset="0"/>
              </a:rPr>
              <a:t>подписываются усиленной электронной подписью лица, имеющего право действовать от имени заказчика, поставщика (подрядчика, исполнителя), и размещаются в единой информационной системе без размещения на официальном сайте.</a:t>
            </a:r>
          </a:p>
          <a:p>
            <a:pPr marL="0" indent="0" algn="just">
              <a:buNone/>
            </a:pPr>
            <a:endParaRPr lang="ru-RU" sz="1800" i="1" u="sng"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381794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1124746"/>
            <a:ext cx="8686800" cy="5544615"/>
          </a:xfrm>
        </p:spPr>
        <p:txBody>
          <a:bodyPr>
            <a:normAutofit lnSpcReduction="10000"/>
          </a:bodyPr>
          <a:lstStyle/>
          <a:p>
            <a:pPr marL="0" indent="0" algn="just">
              <a:buNone/>
            </a:pPr>
            <a:endParaRPr lang="ru-RU" sz="1900" b="1" dirty="0" smtClean="0">
              <a:latin typeface="Calibri" panose="020F0502020204030204" pitchFamily="34" charset="0"/>
            </a:endParaRPr>
          </a:p>
          <a:p>
            <a:pPr marL="0" indent="0" algn="just">
              <a:buNone/>
            </a:pPr>
            <a:r>
              <a:rPr lang="ru-RU" sz="1900" b="1" dirty="0" smtClean="0">
                <a:latin typeface="Calibri" panose="020F0502020204030204" pitchFamily="34" charset="0"/>
              </a:rPr>
              <a:t>10</a:t>
            </a:r>
            <a:r>
              <a:rPr lang="ru-RU" sz="1900" b="1" dirty="0">
                <a:latin typeface="Calibri" panose="020F0502020204030204" pitchFamily="34" charset="0"/>
              </a:rPr>
              <a:t>. </a:t>
            </a:r>
            <a:r>
              <a:rPr lang="ru-RU" sz="1900" b="1" dirty="0" smtClean="0">
                <a:solidFill>
                  <a:srgbClr val="FF0000"/>
                </a:solidFill>
                <a:latin typeface="Calibri" panose="020F0502020204030204" pitchFamily="34" charset="0"/>
              </a:rPr>
              <a:t>Обеспечение исполнения контракта:</a:t>
            </a:r>
          </a:p>
          <a:p>
            <a:pPr marL="0" indent="0" algn="just">
              <a:buNone/>
            </a:pPr>
            <a:r>
              <a:rPr lang="ru-RU" sz="1900" b="1" dirty="0" smtClean="0">
                <a:latin typeface="Calibri" panose="020F0502020204030204" pitchFamily="34" charset="0"/>
              </a:rPr>
              <a:t>1) В </a:t>
            </a:r>
            <a:r>
              <a:rPr lang="ru-RU" sz="1900" b="1" dirty="0">
                <a:latin typeface="Calibri" panose="020F0502020204030204" pitchFamily="34" charset="0"/>
              </a:rPr>
              <a:t>части 3 статьи 4 – </a:t>
            </a:r>
            <a:r>
              <a:rPr lang="ru-RU" sz="1900" b="1" strike="sngStrike" dirty="0">
                <a:latin typeface="Calibri" panose="020F0502020204030204" pitchFamily="34" charset="0"/>
              </a:rPr>
              <a:t>банковская гарантия </a:t>
            </a:r>
            <a:r>
              <a:rPr lang="ru-RU" sz="1900" b="1" dirty="0" smtClean="0">
                <a:latin typeface="Calibri" panose="020F0502020204030204" pitchFamily="34" charset="0"/>
              </a:rPr>
              <a:t>– </a:t>
            </a:r>
            <a:r>
              <a:rPr lang="ru-RU" sz="1900" b="1" dirty="0">
                <a:latin typeface="Calibri" panose="020F0502020204030204" pitchFamily="34" charset="0"/>
              </a:rPr>
              <a:t>независимая гарантия.</a:t>
            </a:r>
          </a:p>
          <a:p>
            <a:pPr marL="0" indent="0" algn="just">
              <a:buNone/>
            </a:pPr>
            <a:r>
              <a:rPr lang="ru-RU" sz="1900" b="1" dirty="0" smtClean="0">
                <a:latin typeface="Calibri" panose="020F0502020204030204" pitchFamily="34" charset="0"/>
              </a:rPr>
              <a:t>2) В </a:t>
            </a:r>
            <a:r>
              <a:rPr lang="ru-RU" sz="1900" b="1" dirty="0">
                <a:latin typeface="Calibri" panose="020F0502020204030204" pitchFamily="34" charset="0"/>
              </a:rPr>
              <a:t>случае установления заказчиком </a:t>
            </a:r>
            <a:r>
              <a:rPr lang="ru-RU" sz="1900" b="1" dirty="0" smtClean="0">
                <a:latin typeface="Calibri" panose="020F0502020204030204" pitchFamily="34" charset="0"/>
              </a:rPr>
              <a:t>требования </a:t>
            </a:r>
            <a:r>
              <a:rPr lang="ru-RU" sz="1900" b="1" dirty="0">
                <a:latin typeface="Calibri" panose="020F0502020204030204" pitchFamily="34" charset="0"/>
              </a:rPr>
              <a:t>обеспечения исполнения контракта размер такого обеспечения устанавливается </a:t>
            </a:r>
            <a:r>
              <a:rPr lang="ru-RU" sz="1900" b="1" dirty="0" smtClean="0">
                <a:solidFill>
                  <a:srgbClr val="FF0000"/>
                </a:solidFill>
                <a:latin typeface="Calibri" panose="020F0502020204030204" pitchFamily="34" charset="0"/>
              </a:rPr>
              <a:t>в </a:t>
            </a:r>
            <a:r>
              <a:rPr lang="ru-RU" sz="1900" b="1" dirty="0">
                <a:solidFill>
                  <a:srgbClr val="FF0000"/>
                </a:solidFill>
                <a:latin typeface="Calibri" panose="020F0502020204030204" pitchFamily="34" charset="0"/>
              </a:rPr>
              <a:t>размере </a:t>
            </a:r>
            <a:r>
              <a:rPr lang="ru-RU" sz="1900" b="1" dirty="0" smtClean="0">
                <a:solidFill>
                  <a:srgbClr val="FF0000"/>
                </a:solidFill>
                <a:latin typeface="Calibri" panose="020F0502020204030204" pitchFamily="34" charset="0"/>
              </a:rPr>
              <a:t>от 0,5 % до 30 % НМЦК</a:t>
            </a:r>
            <a:r>
              <a:rPr lang="ru-RU" sz="1900" b="1" dirty="0" smtClean="0">
                <a:latin typeface="Calibri" panose="020F0502020204030204" pitchFamily="34" charset="0"/>
              </a:rPr>
              <a:t>, при </a:t>
            </a:r>
            <a:r>
              <a:rPr lang="ru-RU" sz="1900" b="1" dirty="0">
                <a:latin typeface="Calibri" panose="020F0502020204030204" pitchFamily="34" charset="0"/>
              </a:rPr>
              <a:t>этом, если</a:t>
            </a:r>
            <a:r>
              <a:rPr lang="ru-RU" sz="1900" b="1" dirty="0" smtClean="0">
                <a:latin typeface="Calibri" panose="020F0502020204030204" pitchFamily="34" charset="0"/>
              </a:rPr>
              <a:t>:</a:t>
            </a:r>
            <a:endParaRPr lang="ru-RU" sz="1900" b="1" dirty="0">
              <a:latin typeface="Calibri" panose="020F0502020204030204" pitchFamily="34" charset="0"/>
            </a:endParaRPr>
          </a:p>
          <a:p>
            <a:pPr marL="0" indent="0" algn="just">
              <a:buNone/>
            </a:pPr>
            <a:r>
              <a:rPr lang="ru-RU" sz="1900" i="1" dirty="0">
                <a:latin typeface="Calibri" panose="020F0502020204030204" pitchFamily="34" charset="0"/>
              </a:rPr>
              <a:t>-</a:t>
            </a:r>
            <a:r>
              <a:rPr lang="ru-RU" sz="1900" i="1" dirty="0" smtClean="0">
                <a:latin typeface="Calibri" panose="020F0502020204030204" pitchFamily="34" charset="0"/>
              </a:rPr>
              <a:t> </a:t>
            </a:r>
            <a:r>
              <a:rPr lang="ru-RU" sz="1900" i="1" dirty="0">
                <a:latin typeface="Calibri" panose="020F0502020204030204" pitchFamily="34" charset="0"/>
              </a:rPr>
              <a:t>контрактом предусмотрена выплата аванса, размер обеспечения исполнения контракта устанавливается не менее чем в размере </a:t>
            </a:r>
            <a:r>
              <a:rPr lang="ru-RU" sz="1900" i="1" dirty="0" smtClean="0">
                <a:latin typeface="Calibri" panose="020F0502020204030204" pitchFamily="34" charset="0"/>
              </a:rPr>
              <a:t>аванса;</a:t>
            </a:r>
            <a:endParaRPr lang="ru-RU" sz="1900" i="1" dirty="0">
              <a:latin typeface="Calibri" panose="020F0502020204030204" pitchFamily="34" charset="0"/>
            </a:endParaRPr>
          </a:p>
          <a:p>
            <a:pPr marL="0" indent="0" algn="just">
              <a:buNone/>
            </a:pPr>
            <a:r>
              <a:rPr lang="ru-RU" sz="1900" i="1" dirty="0">
                <a:latin typeface="Calibri" panose="020F0502020204030204" pitchFamily="34" charset="0"/>
              </a:rPr>
              <a:t>-</a:t>
            </a:r>
            <a:r>
              <a:rPr lang="ru-RU" sz="1900" i="1" dirty="0" smtClean="0">
                <a:latin typeface="Calibri" panose="020F0502020204030204" pitchFamily="34" charset="0"/>
              </a:rPr>
              <a:t> </a:t>
            </a:r>
            <a:r>
              <a:rPr lang="ru-RU" sz="1900" i="1" dirty="0">
                <a:latin typeface="Calibri" panose="020F0502020204030204" pitchFamily="34" charset="0"/>
              </a:rPr>
              <a:t>аванс превышает </a:t>
            </a:r>
            <a:r>
              <a:rPr lang="ru-RU" sz="1900" i="1" dirty="0" smtClean="0">
                <a:latin typeface="Calibri" panose="020F0502020204030204" pitchFamily="34" charset="0"/>
              </a:rPr>
              <a:t>30% НМЦК, </a:t>
            </a:r>
            <a:r>
              <a:rPr lang="ru-RU" sz="1900" i="1" dirty="0">
                <a:latin typeface="Calibri" panose="020F0502020204030204" pitchFamily="34" charset="0"/>
              </a:rPr>
              <a:t>размер обеспечения исполнения контракта устанавливается в размере </a:t>
            </a:r>
            <a:r>
              <a:rPr lang="ru-RU" sz="1900" i="1" dirty="0" smtClean="0">
                <a:latin typeface="Calibri" panose="020F0502020204030204" pitchFamily="34" charset="0"/>
              </a:rPr>
              <a:t>аванса.</a:t>
            </a:r>
            <a:endParaRPr lang="ru-RU" sz="1900" i="1" dirty="0">
              <a:latin typeface="Calibri" panose="020F0502020204030204" pitchFamily="34" charset="0"/>
            </a:endParaRPr>
          </a:p>
          <a:p>
            <a:pPr marL="0" indent="0" algn="just">
              <a:buNone/>
            </a:pPr>
            <a:r>
              <a:rPr lang="ru-RU" sz="1900" b="1" dirty="0" smtClean="0">
                <a:latin typeface="Calibri" panose="020F0502020204030204" pitchFamily="34" charset="0"/>
              </a:rPr>
              <a:t>3) Если </a:t>
            </a:r>
            <a:r>
              <a:rPr lang="ru-RU" sz="1900" b="1" dirty="0">
                <a:latin typeface="Calibri" panose="020F0502020204030204" pitchFamily="34" charset="0"/>
              </a:rPr>
              <a:t>контракт заключается по результатам определения поставщика </a:t>
            </a:r>
            <a:r>
              <a:rPr lang="ru-RU" sz="1900" b="1" dirty="0" smtClean="0">
                <a:latin typeface="Calibri" panose="020F0502020204030204" pitchFamily="34" charset="0"/>
              </a:rPr>
              <a:t>СМП, СОНКО и </a:t>
            </a:r>
            <a:r>
              <a:rPr lang="ru-RU" sz="1900" b="1" dirty="0">
                <a:latin typeface="Calibri" panose="020F0502020204030204" pitchFamily="34" charset="0"/>
              </a:rPr>
              <a:t>заказчиком установлено требование обеспечения исполнения контракта, размер такого обеспечения устанавливается </a:t>
            </a:r>
            <a:r>
              <a:rPr lang="ru-RU" sz="1900" b="1" u="sng" dirty="0" smtClean="0">
                <a:latin typeface="Calibri" panose="020F0502020204030204" pitchFamily="34" charset="0"/>
              </a:rPr>
              <a:t>от </a:t>
            </a:r>
            <a:r>
              <a:rPr lang="ru-RU" sz="1900" b="1" u="sng" dirty="0">
                <a:latin typeface="Calibri" panose="020F0502020204030204" pitchFamily="34" charset="0"/>
              </a:rPr>
              <a:t>цены </a:t>
            </a:r>
            <a:r>
              <a:rPr lang="ru-RU" sz="1900" b="1" u="sng" dirty="0" smtClean="0">
                <a:latin typeface="Calibri" panose="020F0502020204030204" pitchFamily="34" charset="0"/>
              </a:rPr>
              <a:t>контракта!!!</a:t>
            </a:r>
          </a:p>
          <a:p>
            <a:pPr marL="0" indent="0" algn="just">
              <a:buNone/>
            </a:pPr>
            <a:r>
              <a:rPr lang="ru-RU" sz="1900" b="1" dirty="0" smtClean="0">
                <a:latin typeface="Calibri" panose="020F0502020204030204" pitchFamily="34" charset="0"/>
              </a:rPr>
              <a:t>4) </a:t>
            </a:r>
            <a:r>
              <a:rPr lang="ru-RU" sz="1900" b="1" dirty="0">
                <a:solidFill>
                  <a:srgbClr val="FF0000"/>
                </a:solidFill>
                <a:latin typeface="Calibri" panose="020F0502020204030204" pitchFamily="34" charset="0"/>
              </a:rPr>
              <a:t>Помните!!! </a:t>
            </a:r>
            <a:r>
              <a:rPr lang="ru-RU" sz="1900" b="1" dirty="0">
                <a:latin typeface="Calibri" panose="020F0502020204030204" pitchFamily="34" charset="0"/>
              </a:rPr>
              <a:t>Участник закупки, с которым заключается контракт по результатам определения поставщика </a:t>
            </a:r>
            <a:r>
              <a:rPr lang="ru-RU" sz="1900" b="1" dirty="0" smtClean="0">
                <a:latin typeface="Calibri" panose="020F0502020204030204" pitchFamily="34" charset="0"/>
              </a:rPr>
              <a:t>СМП и СОНКО освобождается </a:t>
            </a:r>
            <a:r>
              <a:rPr lang="ru-RU" sz="1900" b="1" dirty="0">
                <a:latin typeface="Calibri" panose="020F0502020204030204" pitchFamily="34" charset="0"/>
              </a:rPr>
              <a:t>от предоставления обеспечения исполнения контракта, в том числе с учетом положений статьи </a:t>
            </a:r>
            <a:r>
              <a:rPr lang="ru-RU" sz="1900" b="1" dirty="0" smtClean="0">
                <a:latin typeface="Calibri" panose="020F0502020204030204" pitchFamily="34" charset="0"/>
              </a:rPr>
              <a:t>37, </a:t>
            </a:r>
            <a:r>
              <a:rPr lang="ru-RU" sz="1900" b="1" dirty="0">
                <a:latin typeface="Calibri" panose="020F0502020204030204" pitchFamily="34" charset="0"/>
              </a:rPr>
              <a:t>от обеспечения гарантийных обязательств в </a:t>
            </a:r>
            <a:r>
              <a:rPr lang="ru-RU" sz="1900" b="1" dirty="0" smtClean="0">
                <a:latin typeface="Calibri" panose="020F0502020204030204" pitchFamily="34" charset="0"/>
              </a:rPr>
              <a:t>случае подтверждения своей добросовестности.</a:t>
            </a:r>
            <a:endParaRPr lang="ru-RU" sz="1800" i="1" u="sng"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42560844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1124746"/>
            <a:ext cx="8686800" cy="5544615"/>
          </a:xfrm>
        </p:spPr>
        <p:txBody>
          <a:bodyPr>
            <a:normAutofit/>
          </a:bodyPr>
          <a:lstStyle/>
          <a:p>
            <a:pPr marL="0" indent="0" algn="just">
              <a:buNone/>
            </a:pP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11. </a:t>
            </a:r>
            <a:r>
              <a:rPr lang="ru-RU" sz="1800" b="1" dirty="0" smtClean="0">
                <a:solidFill>
                  <a:srgbClr val="0070C0"/>
                </a:solidFill>
                <a:latin typeface="Calibri" panose="020F0502020204030204" pitchFamily="34" charset="0"/>
              </a:rPr>
              <a:t> </a:t>
            </a:r>
            <a:r>
              <a:rPr lang="ru-RU" sz="1800" b="1" dirty="0" smtClean="0">
                <a:solidFill>
                  <a:srgbClr val="FF0000"/>
                </a:solidFill>
                <a:latin typeface="Calibri" panose="020F0502020204030204" pitchFamily="34" charset="0"/>
              </a:rPr>
              <a:t>Антидемпинговые меры:</a:t>
            </a:r>
          </a:p>
          <a:p>
            <a:pPr marL="0" indent="0" algn="just">
              <a:buNone/>
            </a:pPr>
            <a:r>
              <a:rPr lang="ru-RU" sz="1800" b="1" dirty="0" smtClean="0">
                <a:latin typeface="Calibri" panose="020F0502020204030204" pitchFamily="34" charset="0"/>
              </a:rPr>
              <a:t>В </a:t>
            </a:r>
            <a:r>
              <a:rPr lang="ru-RU" sz="1800" b="1" dirty="0">
                <a:latin typeface="Calibri" panose="020F0502020204030204" pitchFamily="34" charset="0"/>
              </a:rPr>
              <a:t>новой редакции Закона № 44-ФЗ </a:t>
            </a:r>
            <a:r>
              <a:rPr lang="ru-RU" sz="1800" b="1" dirty="0" smtClean="0">
                <a:latin typeface="Calibri" panose="020F0502020204030204" pitchFamily="34" charset="0"/>
              </a:rPr>
              <a:t>появляется условие </a:t>
            </a:r>
            <a:r>
              <a:rPr lang="ru-RU" sz="1800" b="1" dirty="0">
                <a:latin typeface="Calibri" panose="020F0502020204030204" pitchFamily="34" charset="0"/>
              </a:rPr>
              <a:t>о том, что с учетом такого увеличения </a:t>
            </a:r>
            <a:r>
              <a:rPr lang="ru-RU" sz="1800" b="1" dirty="0" smtClean="0">
                <a:latin typeface="Calibri" panose="020F0502020204030204" pitchFamily="34" charset="0"/>
              </a:rPr>
              <a:t>размер предоставляемого </a:t>
            </a:r>
            <a:r>
              <a:rPr lang="ru-RU" sz="1800" b="1" dirty="0">
                <a:latin typeface="Calibri" panose="020F0502020204030204" pitchFamily="34" charset="0"/>
              </a:rPr>
              <a:t>участником обеспечения должен составлять не менее 10% НМЦК (цены контракта в </a:t>
            </a:r>
            <a:r>
              <a:rPr lang="ru-RU" sz="1800" b="1" dirty="0" smtClean="0">
                <a:latin typeface="Calibri" panose="020F0502020204030204" pitchFamily="34" charset="0"/>
              </a:rPr>
              <a:t>случае осуществления </a:t>
            </a:r>
            <a:r>
              <a:rPr lang="ru-RU" sz="1800" b="1" dirty="0">
                <a:latin typeface="Calibri" panose="020F0502020204030204" pitchFamily="34" charset="0"/>
              </a:rPr>
              <a:t>закупки для СМП, СОНКО</a:t>
            </a:r>
            <a:r>
              <a:rPr lang="ru-RU" sz="1800" b="1" dirty="0" smtClean="0">
                <a:latin typeface="Calibri" panose="020F0502020204030204" pitchFamily="34" charset="0"/>
              </a:rPr>
              <a:t>).</a:t>
            </a:r>
          </a:p>
          <a:p>
            <a:pPr marL="0" indent="0" algn="just">
              <a:buNone/>
            </a:pPr>
            <a:r>
              <a:rPr lang="ru-RU" sz="1800" b="1" dirty="0">
                <a:latin typeface="Calibri" panose="020F0502020204030204" pitchFamily="34" charset="0"/>
              </a:rPr>
              <a:t> </a:t>
            </a:r>
            <a:r>
              <a:rPr lang="ru-RU" sz="1800" b="1" u="sng" dirty="0">
                <a:solidFill>
                  <a:srgbClr val="FF0000"/>
                </a:solidFill>
                <a:latin typeface="Calibri" panose="020F0502020204030204" pitchFamily="34" charset="0"/>
              </a:rPr>
              <a:t>Пример 1:</a:t>
            </a:r>
          </a:p>
          <a:p>
            <a:pPr marL="0" indent="0" algn="just">
              <a:buNone/>
            </a:pPr>
            <a:r>
              <a:rPr lang="ru-RU" sz="1800" b="1" i="1" dirty="0">
                <a:latin typeface="Calibri" panose="020F0502020204030204" pitchFamily="34" charset="0"/>
              </a:rPr>
              <a:t>ОИК (предусмотренный извещением) – 5% НМЦК</a:t>
            </a:r>
          </a:p>
          <a:p>
            <a:pPr marL="0" indent="0" algn="just">
              <a:buNone/>
            </a:pPr>
            <a:r>
              <a:rPr lang="ru-RU" sz="1800" b="1" i="1" dirty="0">
                <a:latin typeface="Calibri" panose="020F0502020204030204" pitchFamily="34" charset="0"/>
              </a:rPr>
              <a:t>ОИК (фактический при демпинге) – 7,5% НМЦК &lt; 10% </a:t>
            </a:r>
          </a:p>
          <a:p>
            <a:pPr marL="0" indent="0" algn="just">
              <a:buNone/>
            </a:pPr>
            <a:r>
              <a:rPr lang="ru-RU" sz="1800" b="1" i="1" dirty="0">
                <a:latin typeface="Calibri" panose="020F0502020204030204" pitchFamily="34" charset="0"/>
              </a:rPr>
              <a:t>нужно внести 10% НМЦК</a:t>
            </a:r>
          </a:p>
          <a:p>
            <a:pPr marL="0" indent="0" algn="just">
              <a:buNone/>
            </a:pPr>
            <a:r>
              <a:rPr lang="ru-RU" sz="1800" b="1" u="sng" dirty="0">
                <a:solidFill>
                  <a:srgbClr val="FF0000"/>
                </a:solidFill>
                <a:latin typeface="Calibri" panose="020F0502020204030204" pitchFamily="34" charset="0"/>
              </a:rPr>
              <a:t>Пример 2:</a:t>
            </a:r>
          </a:p>
          <a:p>
            <a:pPr marL="0" indent="0" algn="just">
              <a:buNone/>
            </a:pPr>
            <a:r>
              <a:rPr lang="ru-RU" sz="1800" b="1" i="1" dirty="0">
                <a:latin typeface="Calibri" panose="020F0502020204030204" pitchFamily="34" charset="0"/>
              </a:rPr>
              <a:t>ОИК (предусмотренный извещением) – 10% НМЦК</a:t>
            </a:r>
          </a:p>
          <a:p>
            <a:pPr marL="0" indent="0" algn="just">
              <a:buNone/>
            </a:pPr>
            <a:r>
              <a:rPr lang="ru-RU" sz="1800" b="1" i="1" dirty="0">
                <a:latin typeface="Calibri" panose="020F0502020204030204" pitchFamily="34" charset="0"/>
              </a:rPr>
              <a:t>ОИК (фактический при демпинге) – 15% НМЦК &gt; 10% </a:t>
            </a:r>
          </a:p>
          <a:p>
            <a:pPr marL="0" indent="0" algn="just">
              <a:buNone/>
            </a:pPr>
            <a:r>
              <a:rPr lang="ru-RU" sz="1800" b="1" i="1" dirty="0">
                <a:latin typeface="Calibri" panose="020F0502020204030204" pitchFamily="34" charset="0"/>
              </a:rPr>
              <a:t>нужно внести 15% НМЦК</a:t>
            </a:r>
            <a:endParaRPr lang="ru-RU" sz="1800" b="1" i="1" dirty="0" smtClean="0">
              <a:latin typeface="Calibri" panose="020F0502020204030204" pitchFamily="34" charset="0"/>
            </a:endParaRPr>
          </a:p>
          <a:p>
            <a:pPr marL="0" indent="0" algn="just">
              <a:buNone/>
            </a:pPr>
            <a:endParaRPr lang="ru-RU" sz="1800" i="1" u="sng" dirty="0">
              <a:solidFill>
                <a:srgbClr val="0070C0"/>
              </a:solidFill>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25964695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normAutofit fontScale="90000"/>
          </a:bodyPr>
          <a:lstStyle/>
          <a:p>
            <a:r>
              <a:rPr lang="en-US" dirty="0" smtClean="0">
                <a:solidFill>
                  <a:srgbClr val="C00000"/>
                </a:solidFill>
              </a:rPr>
              <a:t>        </a:t>
            </a:r>
            <a:r>
              <a:rPr lang="ru-RU" sz="3600" dirty="0">
                <a:solidFill>
                  <a:srgbClr val="C00000"/>
                </a:solidFill>
              </a:rPr>
              <a:t>Постановление Правительства </a:t>
            </a:r>
            <a:r>
              <a:rPr lang="ru-RU" sz="3600" dirty="0" smtClean="0">
                <a:solidFill>
                  <a:srgbClr val="C00000"/>
                </a:solidFill>
              </a:rPr>
              <a:t>РФ</a:t>
            </a:r>
            <a:br>
              <a:rPr lang="ru-RU" sz="3600" dirty="0" smtClean="0">
                <a:solidFill>
                  <a:srgbClr val="C00000"/>
                </a:solidFill>
              </a:rPr>
            </a:br>
            <a:r>
              <a:rPr lang="ru-RU" sz="3600" dirty="0" smtClean="0">
                <a:solidFill>
                  <a:srgbClr val="C00000"/>
                </a:solidFill>
              </a:rPr>
              <a:t> </a:t>
            </a:r>
            <a:r>
              <a:rPr lang="ru-RU" sz="3600" dirty="0">
                <a:solidFill>
                  <a:srgbClr val="C00000"/>
                </a:solidFill>
              </a:rPr>
              <a:t>от 09.06.2022 N </a:t>
            </a:r>
            <a:r>
              <a:rPr lang="ru-RU" sz="3600" dirty="0" smtClean="0">
                <a:solidFill>
                  <a:srgbClr val="C00000"/>
                </a:solidFill>
              </a:rPr>
              <a:t>1051</a:t>
            </a:r>
            <a:endParaRPr lang="ru-RU" sz="3600" dirty="0">
              <a:solidFill>
                <a:srgbClr val="C00000"/>
              </a:solidFill>
            </a:endParaRPr>
          </a:p>
        </p:txBody>
      </p:sp>
      <p:sp>
        <p:nvSpPr>
          <p:cNvPr id="3" name="Объект 2"/>
          <p:cNvSpPr>
            <a:spLocks noGrp="1"/>
          </p:cNvSpPr>
          <p:nvPr>
            <p:ph idx="1"/>
          </p:nvPr>
        </p:nvSpPr>
        <p:spPr>
          <a:xfrm>
            <a:off x="1919536" y="1124746"/>
            <a:ext cx="8686800" cy="5544615"/>
          </a:xfrm>
        </p:spPr>
        <p:txBody>
          <a:bodyPr>
            <a:normAutofit/>
          </a:bodyPr>
          <a:lstStyle/>
          <a:p>
            <a:pPr algn="just">
              <a:buAutoNum type="arabicPeriod"/>
            </a:pPr>
            <a:endParaRPr lang="en-US"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1. </a:t>
            </a:r>
            <a:r>
              <a:rPr lang="ru-RU" sz="1800" b="1" u="sng" dirty="0" smtClean="0">
                <a:latin typeface="Calibri" panose="020F0502020204030204" pitchFamily="34" charset="0"/>
              </a:rPr>
              <a:t>Нормирование </a:t>
            </a:r>
            <a:r>
              <a:rPr lang="ru-RU" sz="1800" b="1" u="sng" dirty="0">
                <a:latin typeface="Calibri" panose="020F0502020204030204" pitchFamily="34" charset="0"/>
              </a:rPr>
              <a:t>в </a:t>
            </a:r>
            <a:r>
              <a:rPr lang="ru-RU" sz="1800" b="1" u="sng" dirty="0" err="1" smtClean="0">
                <a:latin typeface="Calibri" panose="020F0502020204030204" pitchFamily="34" charset="0"/>
              </a:rPr>
              <a:t>госзакупках</a:t>
            </a:r>
            <a:r>
              <a:rPr lang="ru-RU" sz="1800" b="1" u="sng" dirty="0" smtClean="0">
                <a:latin typeface="Calibri" panose="020F0502020204030204" pitchFamily="34" charset="0"/>
              </a:rPr>
              <a:t>:</a:t>
            </a:r>
            <a:endParaRPr lang="ru-RU" sz="1800" b="1" u="sng" dirty="0">
              <a:latin typeface="Calibri" panose="020F0502020204030204" pitchFamily="34" charset="0"/>
            </a:endParaRPr>
          </a:p>
          <a:p>
            <a:pPr marL="0" indent="0" algn="just">
              <a:buNone/>
            </a:pPr>
            <a:r>
              <a:rPr lang="ru-RU" sz="1800" b="1" dirty="0" smtClean="0">
                <a:latin typeface="Calibri" panose="020F0502020204030204" pitchFamily="34" charset="0"/>
              </a:rPr>
              <a:t>1) Разрешено</a:t>
            </a:r>
            <a:r>
              <a:rPr lang="ru-RU" sz="1800" b="1" dirty="0">
                <a:latin typeface="Calibri" panose="020F0502020204030204" pitchFamily="34" charset="0"/>
              </a:rPr>
              <a:t> до 31 декабря 2022 года руководителям государственного, муниципального органа, органа управления внебюджетного фонда РФ и ряда других учреждений проводить </a:t>
            </a:r>
            <a:r>
              <a:rPr lang="ru-RU" sz="1800" b="1" dirty="0" err="1">
                <a:latin typeface="Calibri" panose="020F0502020204030204" pitchFamily="34" charset="0"/>
              </a:rPr>
              <a:t>госзакупки</a:t>
            </a:r>
            <a:r>
              <a:rPr lang="ru-RU" sz="1800" b="1" dirty="0">
                <a:latin typeface="Calibri" panose="020F0502020204030204" pitchFamily="34" charset="0"/>
              </a:rPr>
              <a:t> без учета цен, определенных в рамках нормирования. </a:t>
            </a: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2) </a:t>
            </a:r>
            <a:r>
              <a:rPr lang="ru-RU" sz="1800" b="1" dirty="0" smtClean="0">
                <a:solidFill>
                  <a:srgbClr val="C00000"/>
                </a:solidFill>
                <a:latin typeface="Calibri" panose="020F0502020204030204" pitchFamily="34" charset="0"/>
              </a:rPr>
              <a:t>Важно!!! </a:t>
            </a:r>
            <a:r>
              <a:rPr lang="ru-RU" sz="1800" b="1" dirty="0" smtClean="0">
                <a:latin typeface="Calibri" panose="020F0502020204030204" pitchFamily="34" charset="0"/>
              </a:rPr>
              <a:t>Послабление </a:t>
            </a:r>
            <a:r>
              <a:rPr lang="ru-RU" sz="1800" b="1" dirty="0">
                <a:latin typeface="Calibri" panose="020F0502020204030204" pitchFamily="34" charset="0"/>
              </a:rPr>
              <a:t>не касается цен, установленных правительством для федеральных закупок госорганов и ряда других субъектов</a:t>
            </a:r>
            <a:r>
              <a:rPr lang="ru-RU" sz="1800" b="1" dirty="0" smtClean="0">
                <a:latin typeface="Calibri" panose="020F0502020204030204" pitchFamily="34" charset="0"/>
              </a:rPr>
              <a:t>.</a:t>
            </a:r>
          </a:p>
          <a:p>
            <a:pPr marL="0" indent="0" algn="just">
              <a:buNone/>
            </a:pPr>
            <a:r>
              <a:rPr lang="ru-RU" sz="1800" b="1" dirty="0" smtClean="0">
                <a:latin typeface="Calibri" panose="020F0502020204030204" pitchFamily="34" charset="0"/>
              </a:rPr>
              <a:t>3) Руководители</a:t>
            </a:r>
            <a:r>
              <a:rPr lang="ru-RU" sz="1800" b="1" dirty="0">
                <a:latin typeface="Calibri" panose="020F0502020204030204" pitchFamily="34" charset="0"/>
              </a:rPr>
              <a:t> федеральных органов власти могут увеличить нормативы цен по состоянию на 1 января 2022 года по ряду позиций</a:t>
            </a:r>
            <a:r>
              <a:rPr lang="ru-RU" sz="1800" b="1" dirty="0" smtClean="0">
                <a:latin typeface="Calibri" panose="020F0502020204030204" pitchFamily="34" charset="0"/>
              </a:rPr>
              <a:t>:</a:t>
            </a:r>
          </a:p>
          <a:p>
            <a:pPr algn="just">
              <a:buFontTx/>
              <a:buChar char="-"/>
            </a:pPr>
            <a:r>
              <a:rPr lang="ru-RU" sz="1800" b="1" dirty="0" smtClean="0">
                <a:latin typeface="Calibri" panose="020F0502020204030204" pitchFamily="34" charset="0"/>
              </a:rPr>
              <a:t>в </a:t>
            </a:r>
            <a:r>
              <a:rPr lang="ru-RU" sz="1800" b="1" dirty="0">
                <a:latin typeface="Calibri" panose="020F0502020204030204" pitchFamily="34" charset="0"/>
              </a:rPr>
              <a:t>1,49 раза для средств связи и расходов на связь</a:t>
            </a:r>
            <a:r>
              <a:rPr lang="ru-RU" sz="1800" b="1" dirty="0" smtClean="0">
                <a:latin typeface="Calibri" panose="020F0502020204030204" pitchFamily="34" charset="0"/>
              </a:rPr>
              <a:t>;</a:t>
            </a:r>
          </a:p>
          <a:p>
            <a:pPr algn="just">
              <a:buFontTx/>
              <a:buChar char="-"/>
            </a:pPr>
            <a:r>
              <a:rPr lang="ru-RU" sz="1800" b="1" dirty="0" smtClean="0">
                <a:latin typeface="Calibri" panose="020F0502020204030204" pitchFamily="34" charset="0"/>
              </a:rPr>
              <a:t>1,084 </a:t>
            </a:r>
            <a:r>
              <a:rPr lang="ru-RU" sz="1800" b="1" dirty="0">
                <a:latin typeface="Calibri" panose="020F0502020204030204" pitchFamily="34" charset="0"/>
              </a:rPr>
              <a:t>раза для планшетных компьютеров, ноутбуков и расходов на связь</a:t>
            </a:r>
            <a:r>
              <a:rPr lang="ru-RU" sz="1800" b="1" dirty="0" smtClean="0">
                <a:latin typeface="Calibri" panose="020F0502020204030204" pitchFamily="34" charset="0"/>
              </a:rPr>
              <a:t>;</a:t>
            </a:r>
          </a:p>
          <a:p>
            <a:pPr algn="just">
              <a:buFontTx/>
              <a:buChar char="-"/>
            </a:pPr>
            <a:r>
              <a:rPr lang="ru-RU" sz="1800" b="1" dirty="0" smtClean="0">
                <a:latin typeface="Calibri" panose="020F0502020204030204" pitchFamily="34" charset="0"/>
              </a:rPr>
              <a:t>1</a:t>
            </a:r>
            <a:r>
              <a:rPr lang="ru-RU" sz="1800" b="1" dirty="0">
                <a:latin typeface="Calibri" panose="020F0502020204030204" pitchFamily="34" charset="0"/>
              </a:rPr>
              <a:t>, 855 раза для транспортных средств</a:t>
            </a:r>
            <a:r>
              <a:rPr lang="ru-RU" sz="1800" b="1" dirty="0" smtClean="0">
                <a:latin typeface="Calibri" panose="020F0502020204030204" pitchFamily="34" charset="0"/>
              </a:rPr>
              <a:t>.</a:t>
            </a:r>
          </a:p>
          <a:p>
            <a:pPr marL="0" indent="0" algn="just">
              <a:buNone/>
            </a:pPr>
            <a:r>
              <a:rPr lang="ru-RU" sz="1800" b="1" dirty="0" smtClean="0">
                <a:latin typeface="Calibri" panose="020F0502020204030204" pitchFamily="34" charset="0"/>
              </a:rPr>
              <a:t>4) В </a:t>
            </a:r>
            <a:r>
              <a:rPr lang="ru-RU" sz="1800" b="1" dirty="0">
                <a:latin typeface="Calibri" panose="020F0502020204030204" pitchFamily="34" charset="0"/>
              </a:rPr>
              <a:t>методике определения затрат уточнили, что руководители федеральных госорганов вправе изменить нормативы цен указанных товары и услуг. Повысить их можно не более чем на индекс потребительских цен по данным Росстата за период действия нормативов</a:t>
            </a:r>
            <a:r>
              <a:rPr lang="ru-RU" sz="1800" b="1" dirty="0" smtClean="0">
                <a:latin typeface="Calibri" panose="020F0502020204030204" pitchFamily="34" charset="0"/>
              </a:rPr>
              <a:t>. </a:t>
            </a:r>
            <a:endParaRPr lang="ru-RU" sz="1800" i="1" dirty="0">
              <a:latin typeface="Calibri" panose="020F0502020204030204" pitchFamily="34" charset="0"/>
            </a:endParaRPr>
          </a:p>
          <a:p>
            <a:pPr marL="0" indent="0" algn="just">
              <a:buNone/>
            </a:pPr>
            <a:endParaRPr lang="ru-RU" sz="1800" i="1" u="sng"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12512568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1124746"/>
            <a:ext cx="8686800" cy="5544615"/>
          </a:xfrm>
        </p:spPr>
        <p:txBody>
          <a:bodyPr>
            <a:normAutofit/>
          </a:bodyPr>
          <a:lstStyle/>
          <a:p>
            <a:pPr marL="0" indent="0" algn="just">
              <a:buNone/>
            </a:pP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12. </a:t>
            </a:r>
            <a:r>
              <a:rPr lang="ru-RU" sz="1800" b="1" dirty="0">
                <a:solidFill>
                  <a:srgbClr val="FF0000"/>
                </a:solidFill>
                <a:latin typeface="Calibri" panose="020F0502020204030204" pitchFamily="34" charset="0"/>
              </a:rPr>
              <a:t>Особенности закупок у ед. поставщика с учетом </a:t>
            </a:r>
            <a:r>
              <a:rPr lang="ru-RU" sz="1800" b="1" dirty="0" smtClean="0">
                <a:solidFill>
                  <a:srgbClr val="FF0000"/>
                </a:solidFill>
                <a:latin typeface="Calibri" panose="020F0502020204030204" pitchFamily="34" charset="0"/>
              </a:rPr>
              <a:t>изменений:</a:t>
            </a:r>
            <a:endParaRPr lang="ru-RU" sz="1800" b="1" dirty="0">
              <a:solidFill>
                <a:srgbClr val="FF0000"/>
              </a:solidFill>
              <a:latin typeface="Calibri" panose="020F0502020204030204" pitchFamily="34" charset="0"/>
            </a:endParaRPr>
          </a:p>
          <a:p>
            <a:pPr marL="0" indent="0" algn="just">
              <a:buNone/>
            </a:pPr>
            <a:r>
              <a:rPr lang="ru-RU" sz="1800" b="1" dirty="0" smtClean="0">
                <a:latin typeface="Calibri" panose="020F0502020204030204" pitchFamily="34" charset="0"/>
              </a:rPr>
              <a:t>ч</a:t>
            </a:r>
            <a:r>
              <a:rPr lang="ru-RU" sz="1800" b="1" dirty="0">
                <a:latin typeface="Calibri" panose="020F0502020204030204" pitchFamily="34" charset="0"/>
              </a:rPr>
              <a:t>. 4 ст. 93 ФЗ №44 – Обоснование ЦК</a:t>
            </a:r>
          </a:p>
          <a:p>
            <a:pPr marL="0" indent="0" algn="just">
              <a:buNone/>
            </a:pPr>
            <a:r>
              <a:rPr lang="ru-RU" sz="1800" b="1" dirty="0" smtClean="0">
                <a:solidFill>
                  <a:srgbClr val="0070C0"/>
                </a:solidFill>
                <a:latin typeface="Calibri" panose="020F0502020204030204" pitchFamily="34" charset="0"/>
              </a:rPr>
              <a:t>БЫЛО</a:t>
            </a:r>
            <a:r>
              <a:rPr lang="ru-RU" sz="1800" b="1" dirty="0">
                <a:solidFill>
                  <a:srgbClr val="0070C0"/>
                </a:solidFill>
                <a:latin typeface="Calibri" panose="020F0502020204030204" pitchFamily="34" charset="0"/>
              </a:rPr>
              <a:t>:</a:t>
            </a:r>
            <a:r>
              <a:rPr lang="ru-RU" sz="1800" b="1" dirty="0" smtClean="0">
                <a:latin typeface="Calibri" panose="020F0502020204030204" pitchFamily="34" charset="0"/>
              </a:rPr>
              <a:t> </a:t>
            </a:r>
            <a:r>
              <a:rPr lang="ru-RU" sz="1800" b="1" dirty="0">
                <a:latin typeface="Calibri" panose="020F0502020204030204" pitchFamily="34" charset="0"/>
              </a:rPr>
              <a:t>При осуществлении закупки у единственного поставщика (подрядчика, исполнителя) в случаях, предусмотренных пунктами 3, 4 и 5 (при осуществлении закупки товара на сумму, предусмотренную частью 12 настоящей статьи), 6, 9, 11, 12, 18, 22, 23, 30 - 32, 34, 35, 37 - 41, 46, 49 части 1 настоящей статьи, заказчик обязан определить и обосновать цену контракта в порядке, установленном настоящим Федеральным законом. При осуществлении закупки у единственного поставщика (подрядчика, исполнителя) в случаях, предусмотренных настоящей частью, контракт должен содержать обоснование цены контракта.</a:t>
            </a:r>
          </a:p>
          <a:p>
            <a:pPr marL="0" indent="0" algn="just">
              <a:buNone/>
            </a:pPr>
            <a:r>
              <a:rPr lang="ru-RU" sz="1800" b="1" dirty="0">
                <a:solidFill>
                  <a:srgbClr val="0070C0"/>
                </a:solidFill>
                <a:latin typeface="Calibri" panose="020F0502020204030204" pitchFamily="34" charset="0"/>
              </a:rPr>
              <a:t>НОВАЯ РЕДАКЦИЯ: </a:t>
            </a:r>
            <a:r>
              <a:rPr lang="ru-RU" sz="1800" b="1" dirty="0">
                <a:latin typeface="Calibri" panose="020F0502020204030204" pitchFamily="34" charset="0"/>
              </a:rPr>
              <a:t>При осуществлении закупки у единственного поставщика (подрядчика, исполнителя) заказчик определяет цену контракта, заключаемого с единственным поставщиком (подрядчиком, исполнителем), в соответствии с настоящим Федеральным законом. При этом в случаях, предусмотренных пунктами 3, 6, 11, 12, 16, 18, 19, 22, 23, 30 - 35, 37 - 41, 46 и 49 части 1 настоящей статьи, заказчик обосновывает такую цену в соответствии с настоящим Федеральным законом и включает в контракт обоснование цены контракта.";</a:t>
            </a:r>
          </a:p>
          <a:p>
            <a:pPr marL="0" indent="0" algn="just">
              <a:buNone/>
            </a:pPr>
            <a:endParaRPr lang="ru-RU" sz="1800" b="1"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8462510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1124746"/>
            <a:ext cx="8686800" cy="5544615"/>
          </a:xfrm>
        </p:spPr>
        <p:txBody>
          <a:bodyPr>
            <a:normAutofit/>
          </a:bodyPr>
          <a:lstStyle/>
          <a:p>
            <a:pPr marL="0" indent="0" algn="just">
              <a:buNone/>
            </a:pPr>
            <a:endParaRPr lang="ru-RU" sz="1800" b="1" dirty="0" smtClean="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r>
              <a:rPr lang="ru-RU" sz="1800" b="1" dirty="0" smtClean="0">
                <a:latin typeface="Calibri" panose="020F0502020204030204" pitchFamily="34" charset="0"/>
              </a:rPr>
              <a:t>12. </a:t>
            </a:r>
            <a:r>
              <a:rPr lang="ru-RU" sz="1800" b="1" dirty="0">
                <a:solidFill>
                  <a:srgbClr val="FF0000"/>
                </a:solidFill>
                <a:latin typeface="Calibri" panose="020F0502020204030204" pitchFamily="34" charset="0"/>
              </a:rPr>
              <a:t>Особенности закупок у ед. поставщика с учетом </a:t>
            </a:r>
            <a:r>
              <a:rPr lang="ru-RU" sz="1800" b="1" dirty="0" smtClean="0">
                <a:solidFill>
                  <a:srgbClr val="FF0000"/>
                </a:solidFill>
                <a:latin typeface="Calibri" panose="020F0502020204030204" pitchFamily="34" charset="0"/>
              </a:rPr>
              <a:t>изменений:</a:t>
            </a:r>
            <a:endParaRPr lang="ru-RU" sz="1800" b="1" dirty="0">
              <a:solidFill>
                <a:srgbClr val="FF0000"/>
              </a:solidFill>
              <a:latin typeface="Calibri" panose="020F0502020204030204" pitchFamily="34" charset="0"/>
            </a:endParaRPr>
          </a:p>
          <a:p>
            <a:pPr marL="0" indent="0" algn="just">
              <a:buNone/>
            </a:pPr>
            <a:r>
              <a:rPr lang="ru-RU" sz="1800" b="1" dirty="0" smtClean="0">
                <a:latin typeface="Calibri" panose="020F0502020204030204" pitchFamily="34" charset="0"/>
              </a:rPr>
              <a:t>п</a:t>
            </a:r>
            <a:r>
              <a:rPr lang="ru-RU" sz="1800" b="1" dirty="0">
                <a:latin typeface="Calibri" panose="020F0502020204030204" pitchFamily="34" charset="0"/>
              </a:rPr>
              <a:t>. 4 ч.5 ст. 93 ФЗ №44 –  согласование заключения контракта с контрольным органом в сфере закупок</a:t>
            </a:r>
            <a:r>
              <a:rPr lang="ru-RU" sz="1800" b="1" dirty="0" smtClean="0">
                <a:latin typeface="Calibri" panose="020F0502020204030204" pitchFamily="34" charset="0"/>
              </a:rPr>
              <a:t>.</a:t>
            </a:r>
            <a:endParaRPr lang="ru-RU" sz="1800" b="1" dirty="0">
              <a:latin typeface="Calibri" panose="020F0502020204030204" pitchFamily="34" charset="0"/>
            </a:endParaRPr>
          </a:p>
          <a:p>
            <a:pPr marL="0" indent="0" algn="just">
              <a:buNone/>
            </a:pPr>
            <a:r>
              <a:rPr lang="ru-RU" sz="1800" b="1" dirty="0">
                <a:latin typeface="Calibri" panose="020F0502020204030204" pitchFamily="34" charset="0"/>
              </a:rPr>
              <a:t>Постановление Правительства РФ от 30.06.2020 N 961 </a:t>
            </a:r>
          </a:p>
          <a:p>
            <a:pPr marL="0" indent="0" algn="just">
              <a:buNone/>
            </a:pPr>
            <a:r>
              <a:rPr lang="ru-RU" sz="1800" b="1" i="1" dirty="0">
                <a:latin typeface="Calibri" panose="020F0502020204030204" pitchFamily="34" charset="0"/>
              </a:rPr>
              <a:t>Предельный размер НМЦК в случае признания конкурса, аукциона несостоявшимися по согласованию с контрольным органом в сфере закупок:</a:t>
            </a:r>
          </a:p>
          <a:p>
            <a:pPr marL="0" indent="0" algn="just">
              <a:buNone/>
            </a:pPr>
            <a:r>
              <a:rPr lang="ru-RU" sz="1800" b="1" i="1" u="sng" dirty="0">
                <a:latin typeface="Calibri" panose="020F0502020204030204" pitchFamily="34" charset="0"/>
              </a:rPr>
              <a:t>500 млн. рублей </a:t>
            </a:r>
            <a:r>
              <a:rPr lang="ru-RU" sz="1800" b="1" dirty="0">
                <a:latin typeface="Calibri" panose="020F0502020204030204" pitchFamily="34" charset="0"/>
              </a:rPr>
              <a:t>- при осуществлении закупки для обеспечения федеральных нужд;</a:t>
            </a:r>
          </a:p>
          <a:p>
            <a:pPr marL="0" indent="0" algn="just">
              <a:buNone/>
            </a:pPr>
            <a:r>
              <a:rPr lang="ru-RU" sz="1800" b="1" i="1" u="sng" dirty="0">
                <a:latin typeface="Calibri" panose="020F0502020204030204" pitchFamily="34" charset="0"/>
              </a:rPr>
              <a:t>250 млн. рублей </a:t>
            </a:r>
            <a:r>
              <a:rPr lang="ru-RU" sz="1800" b="1" dirty="0">
                <a:latin typeface="Calibri" panose="020F0502020204030204" pitchFamily="34" charset="0"/>
              </a:rPr>
              <a:t>- при осуществлении закупки для обеспечения нужд субъекта Российской Федерации, муниципальных нужд;</a:t>
            </a:r>
          </a:p>
          <a:p>
            <a:pPr marL="0" indent="0" algn="just">
              <a:buNone/>
            </a:pPr>
            <a:r>
              <a:rPr lang="ru-RU" sz="1800" b="1" i="1" u="sng" dirty="0">
                <a:latin typeface="Calibri" panose="020F0502020204030204" pitchFamily="34" charset="0"/>
              </a:rPr>
              <a:t>1 тыс. рублей </a:t>
            </a:r>
            <a:r>
              <a:rPr lang="ru-RU" sz="1800" b="1" dirty="0">
                <a:latin typeface="Calibri" panose="020F0502020204030204" pitchFamily="34" charset="0"/>
              </a:rPr>
              <a:t>- при признании открытого конкурса в электронной форме, открытого аукциона в электронной форме </a:t>
            </a:r>
            <a:r>
              <a:rPr lang="ru-RU" sz="1800" b="1" u="sng" dirty="0">
                <a:solidFill>
                  <a:srgbClr val="FF0000"/>
                </a:solidFill>
                <a:latin typeface="Calibri" panose="020F0502020204030204" pitchFamily="34" charset="0"/>
              </a:rPr>
              <a:t>несостоявшимися</a:t>
            </a:r>
            <a:r>
              <a:rPr lang="ru-RU" sz="1800" b="1" dirty="0">
                <a:latin typeface="Calibri" panose="020F0502020204030204" pitchFamily="34" charset="0"/>
              </a:rPr>
              <a:t>, а также при осуществлении закупки путем проведения закрытого способа определения поставщика (подрядчика, исполнителя), признанного несостоявшимся в случаях.</a:t>
            </a:r>
          </a:p>
          <a:p>
            <a:pPr marL="0" indent="0" algn="just">
              <a:buNone/>
            </a:pPr>
            <a:endParaRPr lang="ru-RU" sz="1800" b="1"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2651203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1124746"/>
            <a:ext cx="8686800" cy="5544615"/>
          </a:xfrm>
        </p:spPr>
        <p:txBody>
          <a:bodyPr>
            <a:normAutofit fontScale="92500" lnSpcReduction="20000"/>
          </a:bodyPr>
          <a:lstStyle/>
          <a:p>
            <a:pPr marL="0" indent="0" algn="just">
              <a:buNone/>
            </a:pPr>
            <a:endParaRPr lang="ru-RU" sz="1800" b="1" dirty="0" smtClean="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r>
              <a:rPr lang="ru-RU" sz="1800" b="1" dirty="0" smtClean="0">
                <a:latin typeface="Calibri" panose="020F0502020204030204" pitchFamily="34" charset="0"/>
              </a:rPr>
              <a:t>13. </a:t>
            </a:r>
            <a:r>
              <a:rPr lang="ru-RU" sz="1800" b="1" dirty="0">
                <a:solidFill>
                  <a:srgbClr val="FF0000"/>
                </a:solidFill>
                <a:latin typeface="Calibri" panose="020F0502020204030204" pitchFamily="34" charset="0"/>
              </a:rPr>
              <a:t>Особенности закупок у ед. поставщика с учетом </a:t>
            </a:r>
            <a:r>
              <a:rPr lang="ru-RU" sz="1800" b="1" dirty="0" smtClean="0">
                <a:solidFill>
                  <a:srgbClr val="FF0000"/>
                </a:solidFill>
                <a:latin typeface="Calibri" panose="020F0502020204030204" pitchFamily="34" charset="0"/>
              </a:rPr>
              <a:t>изменений:</a:t>
            </a:r>
            <a:endParaRPr lang="ru-RU" sz="1800" b="1" dirty="0">
              <a:solidFill>
                <a:srgbClr val="FF0000"/>
              </a:solidFill>
              <a:latin typeface="Calibri" panose="020F0502020204030204" pitchFamily="34" charset="0"/>
            </a:endParaRPr>
          </a:p>
          <a:p>
            <a:pPr marL="0" indent="0" algn="just">
              <a:buNone/>
            </a:pPr>
            <a:r>
              <a:rPr lang="ru-RU" sz="1800" b="1" u="sng" dirty="0" smtClean="0">
                <a:latin typeface="Calibri" panose="020F0502020204030204" pitchFamily="34" charset="0"/>
              </a:rPr>
              <a:t>Новая ст. 52 ФЗ44 - Открытый </a:t>
            </a:r>
            <a:r>
              <a:rPr lang="ru-RU" sz="1800" b="1" u="sng" dirty="0">
                <a:latin typeface="Calibri" panose="020F0502020204030204" pitchFamily="34" charset="0"/>
              </a:rPr>
              <a:t>конкурентный способ признается несостоявшимся в следующих случаях:</a:t>
            </a:r>
          </a:p>
          <a:p>
            <a:pPr marL="0" indent="0" algn="just">
              <a:buNone/>
            </a:pPr>
            <a:r>
              <a:rPr lang="ru-RU" sz="1800" i="1" dirty="0">
                <a:latin typeface="Calibri" panose="020F0502020204030204" pitchFamily="34" charset="0"/>
              </a:rPr>
              <a:t>1</a:t>
            </a:r>
            <a:r>
              <a:rPr lang="ru-RU" sz="1800" dirty="0">
                <a:latin typeface="Calibri" panose="020F0502020204030204" pitchFamily="34" charset="0"/>
              </a:rPr>
              <a:t>) по окончании срока подачи заявок на участие в закупке подана только одна заявка на участие в закупке;</a:t>
            </a:r>
          </a:p>
          <a:p>
            <a:pPr marL="0" indent="0" algn="just">
              <a:buNone/>
            </a:pPr>
            <a:r>
              <a:rPr lang="ru-RU" sz="1800" dirty="0">
                <a:latin typeface="Calibri" panose="020F0502020204030204" pitchFamily="34" charset="0"/>
              </a:rPr>
              <a:t>2) по результатам рассмотрения заявок на участие в закупке только одна заявка на участие в закупке соответствует требованиям, установленным в извещении об осуществлении закупки;</a:t>
            </a:r>
          </a:p>
          <a:p>
            <a:pPr marL="0" indent="0" algn="just">
              <a:buNone/>
            </a:pPr>
            <a:r>
              <a:rPr lang="ru-RU" sz="1800" dirty="0">
                <a:latin typeface="Calibri" panose="020F0502020204030204" pitchFamily="34" charset="0"/>
              </a:rPr>
              <a:t>3) по окончании срока подачи заявок на участие в закупке не подано ни одной заявки на участие в закупке;</a:t>
            </a:r>
          </a:p>
          <a:p>
            <a:pPr marL="0" indent="0" algn="just">
              <a:buNone/>
            </a:pPr>
            <a:r>
              <a:rPr lang="ru-RU" sz="1800" dirty="0">
                <a:latin typeface="Calibri" panose="020F0502020204030204" pitchFamily="34" charset="0"/>
              </a:rPr>
              <a:t>4) по результатам рассмотрения заявок на участие в закупке комиссия по осуществлению закупок отклонила все такие заявки;</a:t>
            </a:r>
          </a:p>
          <a:p>
            <a:pPr marL="0" indent="0" algn="just">
              <a:buNone/>
            </a:pPr>
            <a:r>
              <a:rPr lang="ru-RU" sz="1800" dirty="0">
                <a:latin typeface="Calibri" panose="020F0502020204030204" pitchFamily="34" charset="0"/>
              </a:rPr>
              <a:t>5) все участники закупки, не отозвавшие в соответствии с настоящим Федеральным законом заявку на участие в закупке, признаны уклонившимися от заключения контракта в соответствии с настоящим Федеральным законом;</a:t>
            </a:r>
          </a:p>
          <a:p>
            <a:pPr marL="0" indent="0" algn="just">
              <a:buNone/>
            </a:pPr>
            <a:r>
              <a:rPr lang="ru-RU" sz="1800" dirty="0">
                <a:latin typeface="Calibri" panose="020F0502020204030204" pitchFamily="34" charset="0"/>
              </a:rPr>
              <a:t>6) заказчик в соответствии с частями 9 и 10 статьи 31 настоящего Федерального закона отказался от заключения контракта с участником закупки, подавшим заявку на участие в закупке, которая является единственной, либо с участником закупки, подавшим заявку на участие в закупке, признанную в соответствии с настоящим Федеральным законом единственной соответствующей требованиям, установленным в извещении об осуществлении закупки.</a:t>
            </a: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36626523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1124746"/>
            <a:ext cx="8686800" cy="5544615"/>
          </a:xfrm>
        </p:spPr>
        <p:txBody>
          <a:bodyPr>
            <a:normAutofit/>
          </a:bodyPr>
          <a:lstStyle/>
          <a:p>
            <a:pPr marL="0" indent="0" algn="just">
              <a:buNone/>
            </a:pP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14. </a:t>
            </a:r>
            <a:r>
              <a:rPr lang="ru-RU" sz="1800" b="1" dirty="0" smtClean="0">
                <a:solidFill>
                  <a:srgbClr val="FF0000"/>
                </a:solidFill>
                <a:latin typeface="Calibri" panose="020F0502020204030204" pitchFamily="34" charset="0"/>
              </a:rPr>
              <a:t>Изменения в требования предъявляемые к участникам закупки:</a:t>
            </a:r>
          </a:p>
          <a:p>
            <a:pPr marL="0" indent="0" algn="just">
              <a:buNone/>
            </a:pPr>
            <a:r>
              <a:rPr lang="ru-RU" sz="1800" b="1" dirty="0" smtClean="0">
                <a:latin typeface="Calibri" panose="020F0502020204030204" pitchFamily="34" charset="0"/>
              </a:rPr>
              <a:t>1</a:t>
            </a:r>
            <a:r>
              <a:rPr lang="ru-RU" sz="1800" b="1" dirty="0">
                <a:latin typeface="Calibri" panose="020F0502020204030204" pitchFamily="34" charset="0"/>
              </a:rPr>
              <a:t>) </a:t>
            </a:r>
            <a:r>
              <a:rPr lang="ru-RU" sz="1800" b="1" u="sng" dirty="0">
                <a:latin typeface="Calibri" panose="020F0502020204030204" pitchFamily="34" charset="0"/>
              </a:rPr>
              <a:t>Внесены поправки в ч. 1 ст. 31 относительно требований предъявляемых к участникам закупок в следующей  редакции:</a:t>
            </a:r>
          </a:p>
          <a:p>
            <a:pPr marL="0" indent="0" algn="just">
              <a:buNone/>
            </a:pPr>
            <a:r>
              <a:rPr lang="ru-RU" sz="1800" b="1" dirty="0">
                <a:latin typeface="Calibri" panose="020F0502020204030204" pitchFamily="34" charset="0"/>
              </a:rPr>
              <a:t>При применении конкурентных способов, </a:t>
            </a:r>
            <a:r>
              <a:rPr lang="ru-RU" sz="1800" b="1" u="sng" dirty="0">
                <a:latin typeface="Calibri" panose="020F0502020204030204" pitchFamily="34" charset="0"/>
              </a:rPr>
              <a:t>при осуществлении закупки у единственного поставщика (подрядчика, исполнителя) в случаях, предусмотренных пунктами 4, 5, 18, 30, 42, 49, 54 и 59 части 1 статьи 93 !!!</a:t>
            </a:r>
            <a:r>
              <a:rPr lang="ru-RU" sz="1800" b="1" dirty="0">
                <a:latin typeface="Calibri" panose="020F0502020204030204" pitchFamily="34" charset="0"/>
              </a:rPr>
              <a:t>, заказчик устанавливает следующие единые требования к участникам закупки!!!</a:t>
            </a:r>
          </a:p>
          <a:p>
            <a:pPr marL="0" indent="0" algn="just">
              <a:buNone/>
            </a:pPr>
            <a:endParaRPr lang="ru-RU" sz="1800" b="1" dirty="0" smtClean="0">
              <a:solidFill>
                <a:srgbClr val="0070C0"/>
              </a:solidFill>
              <a:latin typeface="Calibri" panose="020F0502020204030204" pitchFamily="34" charset="0"/>
            </a:endParaRPr>
          </a:p>
          <a:p>
            <a:pPr marL="0" indent="0" algn="just">
              <a:buNone/>
            </a:pPr>
            <a:r>
              <a:rPr lang="ru-RU" sz="1800" b="1" dirty="0" smtClean="0">
                <a:solidFill>
                  <a:srgbClr val="0070C0"/>
                </a:solidFill>
                <a:latin typeface="Calibri" panose="020F0502020204030204" pitchFamily="34" charset="0"/>
              </a:rPr>
              <a:t>Обеспечение </a:t>
            </a:r>
            <a:r>
              <a:rPr lang="ru-RU" sz="1800" b="1" dirty="0">
                <a:solidFill>
                  <a:srgbClr val="0070C0"/>
                </a:solidFill>
                <a:latin typeface="Calibri" panose="020F0502020204030204" pitchFamily="34" charset="0"/>
              </a:rPr>
              <a:t>соответствия участников закупок единым требованиям при осуществлении закупок у единственного поставщика (подрядчика, исполнителя) осуществляется заказчиком в прежнем порядке, применявшемся до издания Закона N 360-ФЗ, в частности путем принятия заказчиком зависящих от него разумных и законных </a:t>
            </a:r>
            <a:r>
              <a:rPr lang="ru-RU" sz="1800" b="1" dirty="0" smtClean="0">
                <a:solidFill>
                  <a:srgbClr val="0070C0"/>
                </a:solidFill>
                <a:latin typeface="Calibri" panose="020F0502020204030204" pitchFamily="34" charset="0"/>
              </a:rPr>
              <a:t>мер </a:t>
            </a:r>
            <a:r>
              <a:rPr lang="ru-RU" sz="1800" b="1" dirty="0" smtClean="0">
                <a:latin typeface="Calibri" panose="020F0502020204030204" pitchFamily="34" charset="0"/>
              </a:rPr>
              <a:t>- Информационное </a:t>
            </a:r>
            <a:r>
              <a:rPr lang="ru-RU" sz="1800" b="1" dirty="0">
                <a:latin typeface="Calibri" panose="020F0502020204030204" pitchFamily="34" charset="0"/>
              </a:rPr>
              <a:t>письмо Минфина России от 14.02.2022 N </a:t>
            </a:r>
            <a:r>
              <a:rPr lang="ru-RU" sz="1800" b="1" dirty="0" smtClean="0">
                <a:latin typeface="Calibri" panose="020F0502020204030204" pitchFamily="34" charset="0"/>
              </a:rPr>
              <a:t>24-01-09/10138.</a:t>
            </a:r>
            <a:endParaRPr lang="ru-RU" sz="1800" b="1"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29821953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1124746"/>
            <a:ext cx="8686800" cy="5544615"/>
          </a:xfrm>
        </p:spPr>
        <p:txBody>
          <a:bodyPr>
            <a:normAutofit/>
          </a:bodyPr>
          <a:lstStyle/>
          <a:p>
            <a:pPr marL="0" indent="0" algn="just">
              <a:buNone/>
            </a:pPr>
            <a:endParaRPr lang="ru-RU" sz="1800" b="1" dirty="0" smtClean="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r>
              <a:rPr lang="ru-RU" sz="1800" b="1" dirty="0" smtClean="0">
                <a:latin typeface="Calibri" panose="020F0502020204030204" pitchFamily="34" charset="0"/>
              </a:rPr>
              <a:t>14. </a:t>
            </a:r>
            <a:r>
              <a:rPr lang="ru-RU" sz="1800" b="1" dirty="0" smtClean="0">
                <a:solidFill>
                  <a:srgbClr val="FF0000"/>
                </a:solidFill>
                <a:latin typeface="Calibri" panose="020F0502020204030204" pitchFamily="34" charset="0"/>
              </a:rPr>
              <a:t>Изменения в требования предъявляемые к участникам закупки:</a:t>
            </a:r>
          </a:p>
          <a:p>
            <a:pPr marL="0" indent="0" algn="just">
              <a:buNone/>
            </a:pPr>
            <a:r>
              <a:rPr lang="ru-RU" sz="1800" b="1" dirty="0">
                <a:latin typeface="Calibri" panose="020F0502020204030204" pitchFamily="34" charset="0"/>
              </a:rPr>
              <a:t>2) </a:t>
            </a:r>
            <a:r>
              <a:rPr lang="ru-RU" sz="1800" b="1" dirty="0">
                <a:effectLst>
                  <a:outerShdw blurRad="38100" dist="38100" dir="2700000" algn="tl">
                    <a:srgbClr val="000000">
                      <a:alpha val="43137"/>
                    </a:srgbClr>
                  </a:outerShdw>
                </a:effectLst>
                <a:latin typeface="Calibri" panose="020F0502020204030204" pitchFamily="34" charset="0"/>
              </a:rPr>
              <a:t>Статья 31 Требования к участникам дополнена п. 2.1. в </a:t>
            </a:r>
            <a:r>
              <a:rPr lang="ru-RU" sz="1800" b="1" dirty="0" smtClean="0">
                <a:effectLst>
                  <a:outerShdw blurRad="38100" dist="38100" dir="2700000" algn="tl">
                    <a:srgbClr val="000000">
                      <a:alpha val="43137"/>
                    </a:srgbClr>
                  </a:outerShdw>
                </a:effectLst>
                <a:latin typeface="Calibri" panose="020F0502020204030204" pitchFamily="34" charset="0"/>
              </a:rPr>
              <a:t>редакции</a:t>
            </a:r>
            <a:r>
              <a:rPr lang="ru-RU" sz="1800" b="1" dirty="0">
                <a:effectLst>
                  <a:outerShdw blurRad="38100" dist="38100" dir="2700000" algn="tl">
                    <a:srgbClr val="000000">
                      <a:alpha val="43137"/>
                    </a:srgbClr>
                  </a:outerShdw>
                </a:effectLst>
                <a:latin typeface="Calibri" panose="020F0502020204030204" pitchFamily="34" charset="0"/>
              </a:rPr>
              <a:t>!</a:t>
            </a:r>
          </a:p>
          <a:p>
            <a:pPr marL="0" indent="0" algn="just">
              <a:buNone/>
            </a:pPr>
            <a:r>
              <a:rPr lang="ru-RU" sz="1800" b="1" dirty="0">
                <a:solidFill>
                  <a:srgbClr val="0070C0"/>
                </a:solidFill>
                <a:latin typeface="Calibri" panose="020F0502020204030204" pitchFamily="34" charset="0"/>
              </a:rPr>
              <a:t>Если при применении конкурентных способов НМЦК 20 млн. рублей и более </a:t>
            </a:r>
            <a:r>
              <a:rPr lang="ru-RU" sz="1800" b="1" dirty="0">
                <a:latin typeface="Calibri" panose="020F0502020204030204" pitchFamily="34" charset="0"/>
              </a:rPr>
              <a:t>(</a:t>
            </a:r>
            <a:r>
              <a:rPr lang="ru-RU" sz="1800" b="1" u="sng" dirty="0">
                <a:latin typeface="Calibri" panose="020F0502020204030204" pitchFamily="34" charset="0"/>
              </a:rPr>
              <a:t>за исключением случая осуществления закупок в отношении участников которых Правительством РФ установлены дополнительные требования в соответствии с частью 2 настоящей статьи</a:t>
            </a:r>
            <a:r>
              <a:rPr lang="ru-RU" sz="1800" b="1" dirty="0">
                <a:latin typeface="Calibri" panose="020F0502020204030204" pitchFamily="34" charset="0"/>
              </a:rPr>
              <a:t>) </a:t>
            </a:r>
            <a:r>
              <a:rPr lang="ru-RU" sz="1800" b="1" dirty="0" smtClean="0">
                <a:solidFill>
                  <a:srgbClr val="0070C0"/>
                </a:solidFill>
                <a:latin typeface="Calibri" panose="020F0502020204030204" pitchFamily="34" charset="0"/>
              </a:rPr>
              <a:t>заказчик устанавливает </a:t>
            </a:r>
            <a:r>
              <a:rPr lang="ru-RU" sz="1800" b="1" dirty="0">
                <a:solidFill>
                  <a:srgbClr val="0070C0"/>
                </a:solidFill>
                <a:latin typeface="Calibri" panose="020F0502020204030204" pitchFamily="34" charset="0"/>
              </a:rPr>
              <a:t>дополнительное требование об исполнении участником закупки (с учетом правопреемства) в течение 3 лет до даты подачи заявки на участие в закупке контракта или договора, заключенного по ФЗ №223 </a:t>
            </a:r>
            <a:r>
              <a:rPr lang="ru-RU" sz="1800" b="1" dirty="0">
                <a:latin typeface="Calibri" panose="020F0502020204030204" pitchFamily="34" charset="0"/>
              </a:rPr>
              <a:t>при условии исполнения таким участником закупки требований об уплате неустоек (штрафов, пеней), предъявленных при исполнении таких контракта, договора. </a:t>
            </a:r>
          </a:p>
          <a:p>
            <a:pPr marL="0" indent="0" algn="just">
              <a:buNone/>
            </a:pPr>
            <a:r>
              <a:rPr lang="ru-RU" sz="1800" b="1" dirty="0">
                <a:solidFill>
                  <a:srgbClr val="00B050"/>
                </a:solidFill>
                <a:latin typeface="Calibri" panose="020F0502020204030204" pitchFamily="34" charset="0"/>
              </a:rPr>
              <a:t>Стоимость исполненных обязательств по таким </a:t>
            </a:r>
            <a:r>
              <a:rPr lang="ru-RU" sz="1800" b="1" dirty="0" smtClean="0">
                <a:solidFill>
                  <a:srgbClr val="00B050"/>
                </a:solidFill>
                <a:latin typeface="Calibri" panose="020F0502020204030204" pitchFamily="34" charset="0"/>
              </a:rPr>
              <a:t>контрактам, договорам </a:t>
            </a:r>
            <a:r>
              <a:rPr lang="ru-RU" sz="1800" b="1" dirty="0">
                <a:solidFill>
                  <a:srgbClr val="00B050"/>
                </a:solidFill>
                <a:latin typeface="Calibri" panose="020F0502020204030204" pitchFamily="34" charset="0"/>
              </a:rPr>
              <a:t>должна составлять не менее 20 % НМЦК!!!</a:t>
            </a: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15478780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1124746"/>
            <a:ext cx="8686800" cy="5544615"/>
          </a:xfrm>
        </p:spPr>
        <p:txBody>
          <a:bodyPr>
            <a:normAutofit/>
          </a:bodyPr>
          <a:lstStyle/>
          <a:p>
            <a:pPr marL="0" indent="0" algn="just">
              <a:buNone/>
            </a:pPr>
            <a:endParaRPr lang="ru-RU" sz="1800" b="1" dirty="0" smtClean="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r>
              <a:rPr lang="ru-RU" sz="1800" b="1" dirty="0" smtClean="0">
                <a:latin typeface="Calibri" panose="020F0502020204030204" pitchFamily="34" charset="0"/>
              </a:rPr>
              <a:t>14. </a:t>
            </a:r>
            <a:r>
              <a:rPr lang="ru-RU" sz="1800" b="1" dirty="0" smtClean="0">
                <a:solidFill>
                  <a:srgbClr val="FF0000"/>
                </a:solidFill>
                <a:latin typeface="Calibri" panose="020F0502020204030204" pitchFamily="34" charset="0"/>
              </a:rPr>
              <a:t>Изменения в требования предъявляемые к участникам закупки:</a:t>
            </a:r>
          </a:p>
          <a:p>
            <a:pPr marL="0" indent="0" algn="just">
              <a:buNone/>
            </a:pPr>
            <a:r>
              <a:rPr lang="ru-RU" sz="1800" b="1" dirty="0" smtClean="0">
                <a:latin typeface="Calibri" panose="020F0502020204030204" pitchFamily="34" charset="0"/>
              </a:rPr>
              <a:t>3</a:t>
            </a:r>
            <a:r>
              <a:rPr lang="ru-RU" sz="1800" b="1" dirty="0">
                <a:latin typeface="Calibri" panose="020F0502020204030204" pitchFamily="34" charset="0"/>
              </a:rPr>
              <a:t>) </a:t>
            </a:r>
            <a:r>
              <a:rPr lang="ru-RU" sz="1800" b="1" dirty="0" smtClean="0">
                <a:latin typeface="Calibri" panose="020F0502020204030204" pitchFamily="34" charset="0"/>
              </a:rPr>
              <a:t>ПП </a:t>
            </a:r>
            <a:r>
              <a:rPr lang="ru-RU" sz="1800" b="1" dirty="0">
                <a:latin typeface="Calibri" panose="020F0502020204030204" pitchFamily="34" charset="0"/>
              </a:rPr>
              <a:t>№ </a:t>
            </a:r>
            <a:r>
              <a:rPr lang="ru-RU" sz="1800" b="1" dirty="0" smtClean="0">
                <a:latin typeface="Calibri" panose="020F0502020204030204" pitchFamily="34" charset="0"/>
              </a:rPr>
              <a:t>2571 утверждены</a:t>
            </a:r>
            <a:r>
              <a:rPr lang="ru-RU" sz="1800" b="1" dirty="0">
                <a:latin typeface="Calibri" panose="020F0502020204030204" pitchFamily="34" charset="0"/>
              </a:rPr>
              <a:t> </a:t>
            </a:r>
            <a:r>
              <a:rPr lang="ru-RU" sz="1800" b="1" dirty="0" smtClean="0">
                <a:latin typeface="Calibri" panose="020F0502020204030204" pitchFamily="34" charset="0"/>
              </a:rPr>
              <a:t>новые </a:t>
            </a:r>
            <a:r>
              <a:rPr lang="ru-RU" sz="1800" b="1" dirty="0">
                <a:latin typeface="Calibri" panose="020F0502020204030204" pitchFamily="34" charset="0"/>
              </a:rPr>
              <a:t>дополнительные требования к участникам конкурентных закупок, применяемые после 1 января 2022 года.</a:t>
            </a:r>
          </a:p>
          <a:p>
            <a:pPr marL="0" indent="0" algn="just">
              <a:buNone/>
            </a:pP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Постановлением </a:t>
            </a:r>
            <a:r>
              <a:rPr lang="ru-RU" sz="1800" b="1" dirty="0">
                <a:latin typeface="Calibri" panose="020F0502020204030204" pitchFamily="34" charset="0"/>
              </a:rPr>
              <a:t>№ </a:t>
            </a:r>
            <a:r>
              <a:rPr lang="ru-RU" sz="1800" b="1" dirty="0" smtClean="0">
                <a:latin typeface="Calibri" panose="020F0502020204030204" pitchFamily="34" charset="0"/>
              </a:rPr>
              <a:t>2571 расширен перечень случаев</a:t>
            </a:r>
            <a:r>
              <a:rPr lang="ru-RU" sz="1800" b="1" dirty="0">
                <a:latin typeface="Calibri" panose="020F0502020204030204" pitchFamily="34" charset="0"/>
              </a:rPr>
              <a:t>, когда </a:t>
            </a:r>
            <a:r>
              <a:rPr lang="ru-RU" sz="1800" b="1" dirty="0" smtClean="0">
                <a:latin typeface="Calibri" panose="020F0502020204030204" pitchFamily="34" charset="0"/>
              </a:rPr>
              <a:t>нужно </a:t>
            </a:r>
            <a:r>
              <a:rPr lang="ru-RU" sz="1800" b="1" dirty="0">
                <a:latin typeface="Calibri" panose="020F0502020204030204" pitchFamily="34" charset="0"/>
              </a:rPr>
              <a:t>устанавливать </a:t>
            </a:r>
            <a:r>
              <a:rPr lang="ru-RU" sz="1800" b="1" dirty="0" smtClean="0">
                <a:latin typeface="Calibri" panose="020F0502020204030204" pitchFamily="34" charset="0"/>
              </a:rPr>
              <a:t>доп. требования</a:t>
            </a:r>
            <a:r>
              <a:rPr lang="ru-RU" sz="1800" b="1" dirty="0">
                <a:latin typeface="Calibri" panose="020F0502020204030204" pitchFamily="34" charset="0"/>
              </a:rPr>
              <a:t>: </a:t>
            </a:r>
            <a:r>
              <a:rPr lang="ru-RU" sz="1800" b="1" dirty="0" smtClean="0">
                <a:latin typeface="Calibri" panose="020F0502020204030204" pitchFamily="34" charset="0"/>
              </a:rPr>
              <a:t>в </a:t>
            </a:r>
            <a:r>
              <a:rPr lang="ru-RU" sz="1800" b="1" dirty="0">
                <a:latin typeface="Calibri" panose="020F0502020204030204" pitchFamily="34" charset="0"/>
              </a:rPr>
              <a:t>нем теперь содержится 36 позиций, относящихся к сферам культуры и культурного наследия, градостроительной и </a:t>
            </a:r>
            <a:r>
              <a:rPr lang="ru-RU" sz="1800" b="1" dirty="0" smtClean="0">
                <a:latin typeface="Calibri" panose="020F0502020204030204" pitchFamily="34" charset="0"/>
              </a:rPr>
              <a:t>дорожной деятельности</a:t>
            </a:r>
            <a:r>
              <a:rPr lang="ru-RU" sz="1800" b="1" dirty="0">
                <a:latin typeface="Calibri" panose="020F0502020204030204" pitchFamily="34" charset="0"/>
              </a:rPr>
              <a:t>, обороны и безопасности государства, использования атомной энергии, здравоохранения, </a:t>
            </a:r>
            <a:r>
              <a:rPr lang="ru-RU" sz="1800" b="1" dirty="0" smtClean="0">
                <a:latin typeface="Calibri" panose="020F0502020204030204" pitchFamily="34" charset="0"/>
              </a:rPr>
              <a:t>образования и науки.</a:t>
            </a: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28569258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6246" y="-9209"/>
            <a:ext cx="2761727" cy="226790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1124746"/>
            <a:ext cx="8686800" cy="5544615"/>
          </a:xfrm>
        </p:spPr>
        <p:txBody>
          <a:bodyPr>
            <a:normAutofit/>
          </a:bodyPr>
          <a:lstStyle/>
          <a:p>
            <a:pPr marL="0" indent="0" algn="just">
              <a:buNone/>
            </a:pP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15. </a:t>
            </a:r>
            <a:r>
              <a:rPr lang="ru-RU" sz="1800" b="1" dirty="0" smtClean="0">
                <a:solidFill>
                  <a:srgbClr val="FF0000"/>
                </a:solidFill>
                <a:latin typeface="Calibri" panose="020F0502020204030204" pitchFamily="34" charset="0"/>
              </a:rPr>
              <a:t>Изменения по контракту:</a:t>
            </a:r>
          </a:p>
          <a:p>
            <a:pPr algn="just">
              <a:buAutoNum type="arabicParenR"/>
            </a:pPr>
            <a:r>
              <a:rPr lang="ru-RU" sz="1800" b="1" dirty="0" smtClean="0">
                <a:solidFill>
                  <a:srgbClr val="0070C0"/>
                </a:solidFill>
                <a:latin typeface="Calibri" panose="020F0502020204030204" pitchFamily="34" charset="0"/>
              </a:rPr>
              <a:t>Факультативные </a:t>
            </a:r>
            <a:r>
              <a:rPr lang="ru-RU" sz="1800" b="1" dirty="0">
                <a:solidFill>
                  <a:srgbClr val="0070C0"/>
                </a:solidFill>
                <a:latin typeface="Calibri" panose="020F0502020204030204" pitchFamily="34" charset="0"/>
              </a:rPr>
              <a:t>условия </a:t>
            </a:r>
            <a:r>
              <a:rPr lang="ru-RU" sz="1800" b="1" dirty="0" smtClean="0">
                <a:solidFill>
                  <a:srgbClr val="0070C0"/>
                </a:solidFill>
                <a:latin typeface="Calibri" panose="020F0502020204030204" pitchFamily="34" charset="0"/>
              </a:rPr>
              <a:t>контракта</a:t>
            </a:r>
            <a:r>
              <a:rPr lang="ru-RU" sz="1800" b="1" dirty="0" smtClean="0">
                <a:latin typeface="Calibri" panose="020F0502020204030204" pitchFamily="34" charset="0"/>
              </a:rPr>
              <a:t>:</a:t>
            </a:r>
          </a:p>
          <a:p>
            <a:pPr algn="just">
              <a:buFontTx/>
              <a:buChar char="-"/>
            </a:pPr>
            <a:r>
              <a:rPr lang="ru-RU" sz="1800" b="1" dirty="0" smtClean="0">
                <a:latin typeface="Calibri" panose="020F0502020204030204" pitchFamily="34" charset="0"/>
              </a:rPr>
              <a:t>условие </a:t>
            </a:r>
            <a:r>
              <a:rPr lang="ru-RU" sz="1800" b="1" dirty="0">
                <a:latin typeface="Calibri" panose="020F0502020204030204" pitchFamily="34" charset="0"/>
              </a:rPr>
              <a:t>о возможности </a:t>
            </a:r>
            <a:r>
              <a:rPr lang="ru-RU" sz="1800" b="1" dirty="0" smtClean="0">
                <a:latin typeface="Calibri" panose="020F0502020204030204" pitchFamily="34" charset="0"/>
              </a:rPr>
              <a:t>применения </a:t>
            </a:r>
            <a:r>
              <a:rPr lang="ru-RU" sz="1800" b="1" dirty="0">
                <a:latin typeface="Calibri" panose="020F0502020204030204" pitchFamily="34" charset="0"/>
              </a:rPr>
              <a:t>одностороннего отказа от исполнения </a:t>
            </a:r>
            <a:r>
              <a:rPr lang="ru-RU" sz="1800" b="1" dirty="0" smtClean="0">
                <a:latin typeface="Calibri" panose="020F0502020204030204" pitchFamily="34" charset="0"/>
              </a:rPr>
              <a:t>контракта;</a:t>
            </a:r>
          </a:p>
          <a:p>
            <a:pPr algn="just">
              <a:buFontTx/>
              <a:buChar char="-"/>
            </a:pPr>
            <a:r>
              <a:rPr lang="ru-RU" sz="1800" b="1" dirty="0" smtClean="0">
                <a:latin typeface="Calibri" panose="020F0502020204030204" pitchFamily="34" charset="0"/>
              </a:rPr>
              <a:t>Новое! </a:t>
            </a:r>
            <a:r>
              <a:rPr lang="ru-RU" sz="1800" b="1" dirty="0">
                <a:latin typeface="Calibri" panose="020F0502020204030204" pitchFamily="34" charset="0"/>
              </a:rPr>
              <a:t>условие об удержании суммы </a:t>
            </a:r>
            <a:r>
              <a:rPr lang="ru-RU" sz="1800" b="1" dirty="0" smtClean="0">
                <a:latin typeface="Calibri" panose="020F0502020204030204" pitchFamily="34" charset="0"/>
              </a:rPr>
              <a:t>неисполненных </a:t>
            </a:r>
            <a:r>
              <a:rPr lang="ru-RU" sz="1800" b="1" dirty="0">
                <a:latin typeface="Calibri" panose="020F0502020204030204" pitchFamily="34" charset="0"/>
              </a:rPr>
              <a:t>поставщиком (подрядчиком, исполнителем) </a:t>
            </a:r>
            <a:r>
              <a:rPr lang="ru-RU" sz="1800" b="1" dirty="0" smtClean="0">
                <a:latin typeface="Calibri" panose="020F0502020204030204" pitchFamily="34" charset="0"/>
              </a:rPr>
              <a:t>требований </a:t>
            </a:r>
            <a:r>
              <a:rPr lang="ru-RU" sz="1800" b="1" dirty="0">
                <a:latin typeface="Calibri" panose="020F0502020204030204" pitchFamily="34" charset="0"/>
              </a:rPr>
              <a:t>об уплате неустоек (штрафов, пеней), предъявленных </a:t>
            </a:r>
            <a:r>
              <a:rPr lang="ru-RU" sz="1800" b="1" dirty="0" smtClean="0">
                <a:latin typeface="Calibri" panose="020F0502020204030204" pitchFamily="34" charset="0"/>
              </a:rPr>
              <a:t>заказчиком</a:t>
            </a:r>
            <a:r>
              <a:rPr lang="ru-RU" sz="1800" b="1" dirty="0">
                <a:latin typeface="Calibri" panose="020F0502020204030204" pitchFamily="34" charset="0"/>
              </a:rPr>
              <a:t>, из суммы, подлежащей оплате поставщику </a:t>
            </a:r>
            <a:r>
              <a:rPr lang="ru-RU" sz="1800" b="1" dirty="0" smtClean="0">
                <a:latin typeface="Calibri" panose="020F0502020204030204" pitchFamily="34" charset="0"/>
              </a:rPr>
              <a:t>(</a:t>
            </a:r>
            <a:r>
              <a:rPr lang="ru-RU" sz="1800" b="1" dirty="0">
                <a:latin typeface="Calibri" panose="020F0502020204030204" pitchFamily="34" charset="0"/>
              </a:rPr>
              <a:t>подрядчику, исполнителю). </a:t>
            </a:r>
            <a:endParaRPr lang="ru-RU" sz="1800" b="1" dirty="0" smtClean="0">
              <a:latin typeface="Calibri" panose="020F0502020204030204" pitchFamily="34" charset="0"/>
            </a:endParaRPr>
          </a:p>
          <a:p>
            <a:pPr marL="0" indent="0" algn="just">
              <a:buNone/>
            </a:pPr>
            <a:endParaRPr lang="ru-RU" sz="1800" b="1" dirty="0" smtClean="0">
              <a:solidFill>
                <a:srgbClr val="0070C0"/>
              </a:solidFill>
              <a:latin typeface="Calibri" panose="020F0502020204030204" pitchFamily="34" charset="0"/>
            </a:endParaRPr>
          </a:p>
          <a:p>
            <a:pPr marL="0" indent="0" algn="just">
              <a:buNone/>
            </a:pPr>
            <a:r>
              <a:rPr lang="ru-RU" sz="1800" b="1" dirty="0" smtClean="0">
                <a:solidFill>
                  <a:srgbClr val="0070C0"/>
                </a:solidFill>
                <a:latin typeface="Calibri" panose="020F0502020204030204" pitchFamily="34" charset="0"/>
              </a:rPr>
              <a:t>2)  Возможность </a:t>
            </a:r>
            <a:r>
              <a:rPr lang="ru-RU" sz="1800" b="1" dirty="0">
                <a:solidFill>
                  <a:srgbClr val="0070C0"/>
                </a:solidFill>
                <a:latin typeface="Calibri" panose="020F0502020204030204" pitchFamily="34" charset="0"/>
              </a:rPr>
              <a:t>закупки дополнительного </a:t>
            </a:r>
            <a:r>
              <a:rPr lang="ru-RU" sz="1800" b="1" dirty="0" smtClean="0">
                <a:solidFill>
                  <a:srgbClr val="0070C0"/>
                </a:solidFill>
                <a:latin typeface="Calibri" panose="020F0502020204030204" pitchFamily="34" charset="0"/>
              </a:rPr>
              <a:t>объема - в </a:t>
            </a:r>
            <a:r>
              <a:rPr lang="ru-RU" sz="1800" b="1" dirty="0">
                <a:solidFill>
                  <a:srgbClr val="0070C0"/>
                </a:solidFill>
                <a:latin typeface="Calibri" panose="020F0502020204030204" pitchFamily="34" charset="0"/>
              </a:rPr>
              <a:t>новой редакции ст. 51 Закона № </a:t>
            </a:r>
            <a:r>
              <a:rPr lang="ru-RU" sz="1800" b="1" dirty="0" smtClean="0">
                <a:solidFill>
                  <a:srgbClr val="0070C0"/>
                </a:solidFill>
                <a:latin typeface="Calibri" panose="020F0502020204030204" pitchFamily="34" charset="0"/>
              </a:rPr>
              <a:t>44-ФЗ.</a:t>
            </a:r>
            <a:endParaRPr lang="ru-RU" sz="1800" b="1" dirty="0">
              <a:solidFill>
                <a:srgbClr val="0070C0"/>
              </a:solidFill>
              <a:latin typeface="Calibri" panose="020F0502020204030204" pitchFamily="34" charset="0"/>
            </a:endParaRPr>
          </a:p>
          <a:p>
            <a:pPr algn="just">
              <a:buFontTx/>
              <a:buChar char="-"/>
            </a:pPr>
            <a:endParaRPr lang="ru-RU" sz="1800" b="1" dirty="0" smtClean="0">
              <a:latin typeface="Calibri" panose="020F0502020204030204" pitchFamily="34" charset="0"/>
            </a:endParaRPr>
          </a:p>
          <a:p>
            <a:pPr algn="just">
              <a:buFontTx/>
              <a:buChar char="-"/>
            </a:pPr>
            <a:endParaRPr lang="ru-RU" sz="1800" b="1" dirty="0" smtClean="0">
              <a:latin typeface="Calibri" panose="020F0502020204030204" pitchFamily="34" charset="0"/>
            </a:endParaRPr>
          </a:p>
          <a:p>
            <a:pPr marL="0" indent="0" algn="just">
              <a:buNone/>
            </a:pPr>
            <a:endParaRPr lang="ru-RU" sz="1800" b="1" dirty="0" smtClean="0">
              <a:latin typeface="Calibri" panose="020F0502020204030204" pitchFamily="34" charset="0"/>
            </a:endParaRPr>
          </a:p>
        </p:txBody>
      </p:sp>
    </p:spTree>
    <p:extLst>
      <p:ext uri="{BB962C8B-B14F-4D97-AF65-F5344CB8AC3E}">
        <p14:creationId xmlns:p14="http://schemas.microsoft.com/office/powerpoint/2010/main" val="115543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1124746"/>
            <a:ext cx="8686800" cy="5544615"/>
          </a:xfrm>
        </p:spPr>
        <p:txBody>
          <a:bodyPr>
            <a:normAutofit/>
          </a:bodyPr>
          <a:lstStyle/>
          <a:p>
            <a:pPr marL="0" indent="0" algn="just">
              <a:buNone/>
            </a:pP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16. </a:t>
            </a:r>
            <a:r>
              <a:rPr lang="ru-RU" sz="1800" b="1" dirty="0" smtClean="0">
                <a:solidFill>
                  <a:srgbClr val="FF0000"/>
                </a:solidFill>
                <a:latin typeface="Calibri" panose="020F0502020204030204" pitchFamily="34" charset="0"/>
              </a:rPr>
              <a:t>Изменение условий контракта:</a:t>
            </a:r>
          </a:p>
          <a:p>
            <a:pPr marL="0" indent="0" algn="just">
              <a:buNone/>
            </a:pPr>
            <a:r>
              <a:rPr lang="ru-RU" sz="1800" b="1" u="sng" dirty="0">
                <a:latin typeface="Calibri" panose="020F0502020204030204" pitchFamily="34" charset="0"/>
              </a:rPr>
              <a:t>Изменение существенных условий контракта при его исполнении не допускается!!! Исключение:  случаи предусмотренные ч. 1 ст. 95 ФЗ №44:</a:t>
            </a:r>
          </a:p>
          <a:p>
            <a:pPr marL="0" indent="0" algn="just">
              <a:buNone/>
            </a:pPr>
            <a:r>
              <a:rPr lang="ru-RU" sz="1800" b="1" dirty="0">
                <a:solidFill>
                  <a:srgbClr val="0070C0"/>
                </a:solidFill>
                <a:latin typeface="Calibri" panose="020F0502020204030204" pitchFamily="34" charset="0"/>
              </a:rPr>
              <a:t>Пункт 1 утратил силу с 1 января 2022 года!</a:t>
            </a:r>
          </a:p>
          <a:p>
            <a:pPr marL="0" indent="0" algn="just">
              <a:buNone/>
            </a:pPr>
            <a:r>
              <a:rPr lang="ru-RU" sz="1800" b="1" dirty="0">
                <a:latin typeface="Calibri" panose="020F0502020204030204" pitchFamily="34" charset="0"/>
              </a:rPr>
              <a:t>1.1. при снижении цены контракта без изменения предусмотренных контрактом количества товара, объема работы или услуги, качества поставляемого товара, выполняемой работы, оказываемой услуги и иных условий контракта;</a:t>
            </a:r>
          </a:p>
          <a:p>
            <a:pPr marL="0" indent="0" algn="just">
              <a:buNone/>
            </a:pPr>
            <a:r>
              <a:rPr lang="ru-RU" sz="1800" b="1" dirty="0">
                <a:latin typeface="Calibri" panose="020F0502020204030204" pitchFamily="34" charset="0"/>
              </a:rPr>
              <a:t> </a:t>
            </a:r>
          </a:p>
          <a:p>
            <a:pPr marL="0" indent="0" algn="just">
              <a:buNone/>
            </a:pPr>
            <a:r>
              <a:rPr lang="ru-RU" sz="1800" b="1" dirty="0">
                <a:latin typeface="Calibri" panose="020F0502020204030204" pitchFamily="34" charset="0"/>
              </a:rPr>
              <a:t>1.2.  +/- 10 % за исключением строительных работ, реконструкции и </a:t>
            </a:r>
            <a:r>
              <a:rPr lang="ru-RU" sz="1800" b="1" dirty="0" err="1">
                <a:latin typeface="Calibri" panose="020F0502020204030204" pitchFamily="34" charset="0"/>
              </a:rPr>
              <a:t>кап.ремонта</a:t>
            </a:r>
            <a:endParaRPr lang="ru-RU" sz="1800" b="1" dirty="0">
              <a:latin typeface="Calibri" panose="020F0502020204030204" pitchFamily="34" charset="0"/>
            </a:endParaRPr>
          </a:p>
          <a:p>
            <a:pPr marL="0" indent="0" algn="just">
              <a:buNone/>
            </a:pPr>
            <a:r>
              <a:rPr lang="ru-RU" sz="1800" b="1" dirty="0">
                <a:latin typeface="Calibri" panose="020F0502020204030204" pitchFamily="34" charset="0"/>
              </a:rPr>
              <a:t> </a:t>
            </a:r>
          </a:p>
          <a:p>
            <a:pPr marL="0" indent="0" algn="just">
              <a:buNone/>
            </a:pPr>
            <a:r>
              <a:rPr lang="ru-RU" sz="1800" b="1" dirty="0">
                <a:latin typeface="Calibri" panose="020F0502020204030204" pitchFamily="34" charset="0"/>
              </a:rPr>
              <a:t>1.3.  при изменении объема и (или) видов выполняемых работ по контракту, предметом которого является выполнение работ по строительству, реконструкции, капитальному ремонту, сносу объекта капитального строительства, проведению работ по сохранению объектов культурного наследия. При этом допускается изменение с учетом положений бюджетного законодательства Российской Федерации цены контракта не более чем на десять процентов цены контракта;";</a:t>
            </a: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24283044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1124746"/>
            <a:ext cx="8686800" cy="5544615"/>
          </a:xfrm>
        </p:spPr>
        <p:txBody>
          <a:bodyPr>
            <a:normAutofit/>
          </a:bodyPr>
          <a:lstStyle/>
          <a:p>
            <a:pPr marL="0" indent="0" algn="just">
              <a:buNone/>
            </a:pPr>
            <a:endParaRPr lang="ru-RU" sz="1800" b="1" dirty="0" smtClean="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r>
              <a:rPr lang="ru-RU" sz="1800" b="1" dirty="0" smtClean="0">
                <a:latin typeface="Calibri" panose="020F0502020204030204" pitchFamily="34" charset="0"/>
              </a:rPr>
              <a:t>17. </a:t>
            </a:r>
            <a:r>
              <a:rPr lang="ru-RU" sz="1800" b="1" dirty="0" smtClean="0">
                <a:solidFill>
                  <a:srgbClr val="FF0000"/>
                </a:solidFill>
                <a:latin typeface="Calibri" panose="020F0502020204030204" pitchFamily="34" charset="0"/>
              </a:rPr>
              <a:t>Изменение условий контракта:</a:t>
            </a:r>
          </a:p>
          <a:p>
            <a:pPr algn="just">
              <a:buFontTx/>
              <a:buChar char="-"/>
            </a:pPr>
            <a:r>
              <a:rPr lang="ru-RU" sz="1800" b="1" dirty="0" smtClean="0">
                <a:solidFill>
                  <a:srgbClr val="0070C0"/>
                </a:solidFill>
                <a:latin typeface="Calibri" panose="020F0502020204030204" pitchFamily="34" charset="0"/>
              </a:rPr>
              <a:t>НОВЫЙ</a:t>
            </a:r>
            <a:r>
              <a:rPr lang="ru-RU" sz="1800" b="1" dirty="0">
                <a:solidFill>
                  <a:srgbClr val="0070C0"/>
                </a:solidFill>
                <a:latin typeface="Calibri" panose="020F0502020204030204" pitchFamily="34" charset="0"/>
              </a:rPr>
              <a:t>! </a:t>
            </a:r>
            <a:r>
              <a:rPr lang="ru-RU" sz="1800" b="1" dirty="0">
                <a:latin typeface="Calibri" panose="020F0502020204030204" pitchFamily="34" charset="0"/>
              </a:rPr>
              <a:t>Пункт 11 ч.1 ст. 95 если при исполнении контракта, предусмотренного частью 16 (при условии, что контракт жизненного цикла предусматривает проектирование, строительство, реконструкцию, капитальный ремонт объекта капитального строительства) и частью 16.1 статьи 34 настоящего Федерального закона, сметная стоимость строительства, реконструкции, капитального ремонта, определенная по результатам проверки на предмет достоверности ее определения в ходе проведения государственной экспертизы проектной документации, превышает цену такого контракта. </a:t>
            </a:r>
            <a:endParaRPr lang="ru-RU" sz="1800" b="1" dirty="0" smtClean="0">
              <a:latin typeface="Calibri" panose="020F0502020204030204" pitchFamily="34" charset="0"/>
            </a:endParaRPr>
          </a:p>
          <a:p>
            <a:pPr algn="just">
              <a:buFontTx/>
              <a:buChar char="-"/>
            </a:pPr>
            <a:r>
              <a:rPr lang="ru-RU" sz="1800" b="1" dirty="0">
                <a:solidFill>
                  <a:srgbClr val="0070C0"/>
                </a:solidFill>
                <a:latin typeface="Calibri" panose="020F0502020204030204" pitchFamily="34" charset="0"/>
              </a:rPr>
              <a:t>НОВЫЙ! </a:t>
            </a:r>
            <a:r>
              <a:rPr lang="ru-RU" sz="1800" b="1" dirty="0">
                <a:latin typeface="Calibri" panose="020F0502020204030204" pitchFamily="34" charset="0"/>
              </a:rPr>
              <a:t>Пункт 12 ч.1 ст. 95, если при исполнении контракта изменяется срок исполнения отдельного этапа (отдельных этапов) исполнения контракта в рамках срока исполнения контракта, предусмотренного при его заключении;</a:t>
            </a:r>
          </a:p>
          <a:p>
            <a:pPr algn="just">
              <a:buFontTx/>
              <a:buChar char="-"/>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16900403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
            </a:r>
            <a:br>
              <a:rPr lang="ru-RU" dirty="0"/>
            </a:br>
            <a:endParaRPr lang="ru-RU" dirty="0"/>
          </a:p>
        </p:txBody>
      </p:sp>
      <p:sp>
        <p:nvSpPr>
          <p:cNvPr id="3" name="Объект 2"/>
          <p:cNvSpPr>
            <a:spLocks noGrp="1"/>
          </p:cNvSpPr>
          <p:nvPr>
            <p:ph idx="1"/>
          </p:nvPr>
        </p:nvSpPr>
        <p:spPr>
          <a:xfrm>
            <a:off x="1919536" y="1124746"/>
            <a:ext cx="8686800" cy="5544615"/>
          </a:xfrm>
        </p:spPr>
        <p:txBody>
          <a:bodyPr>
            <a:normAutofit/>
          </a:bodyPr>
          <a:lstStyle/>
          <a:p>
            <a:pPr marL="0" indent="0" algn="just">
              <a:buNone/>
            </a:pP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18. </a:t>
            </a:r>
            <a:r>
              <a:rPr lang="ru-RU" sz="1800" b="1" dirty="0" smtClean="0">
                <a:solidFill>
                  <a:srgbClr val="FF0000"/>
                </a:solidFill>
                <a:latin typeface="Calibri" panose="020F0502020204030204" pitchFamily="34" charset="0"/>
              </a:rPr>
              <a:t>Изменение </a:t>
            </a:r>
            <a:r>
              <a:rPr lang="ru-RU" sz="1800" b="1" dirty="0" smtClean="0">
                <a:solidFill>
                  <a:srgbClr val="FF0000"/>
                </a:solidFill>
                <a:latin typeface="Calibri" panose="020F0502020204030204" pitchFamily="34" charset="0"/>
              </a:rPr>
              <a:t>условий контракта:</a:t>
            </a:r>
          </a:p>
          <a:p>
            <a:pPr algn="just">
              <a:buFontTx/>
              <a:buChar char="-"/>
            </a:pPr>
            <a:r>
              <a:rPr lang="ru-RU" sz="1800" b="1" dirty="0" smtClean="0">
                <a:solidFill>
                  <a:srgbClr val="0070C0"/>
                </a:solidFill>
                <a:latin typeface="Calibri" panose="020F0502020204030204" pitchFamily="34" charset="0"/>
              </a:rPr>
              <a:t>НОВЫЙ</a:t>
            </a:r>
            <a:r>
              <a:rPr lang="ru-RU" sz="1800" b="1" dirty="0">
                <a:solidFill>
                  <a:srgbClr val="0070C0"/>
                </a:solidFill>
                <a:latin typeface="Calibri" panose="020F0502020204030204" pitchFamily="34" charset="0"/>
              </a:rPr>
              <a:t>!</a:t>
            </a:r>
            <a:r>
              <a:rPr lang="ru-RU" sz="1800" b="1" dirty="0">
                <a:latin typeface="Calibri" panose="020F0502020204030204" pitchFamily="34" charset="0"/>
              </a:rPr>
              <a:t> Пункт 13 ч.1 ст. 95,  если при исполнении заключенного на срок не менее одного года контракта, предметом которого является выполнение научно-исследовательских, опытно-конструкторских или технологических работ, цена которого составляет или превышает предельный размер (предельные размеры) цены, установленный Правительством Российской Федерации, возникли независящие от сторон контракта обстоятельства, влекущие невозможность его исполнения. Предусмотренное настоящим пунктом изменение осуществляется при наличии в письменной форме обоснования такого изменения на основании решения Правительства Российской Федерации, высшего исполнительного органа государственной власти субъекта Российской Федерации, местной администрации при осуществлении закупки для федеральных нужд, нужд субъекта Российской Федерации, муниципальных нужд соответственно и при условии, что такое изменение не приведет к увеличению срока исполнения контракта и (или) цены контракта более чем на тридцать процентов</a:t>
            </a:r>
            <a:r>
              <a:rPr lang="ru-RU" sz="1800" b="1" dirty="0" smtClean="0">
                <a:latin typeface="Calibri" panose="020F0502020204030204" pitchFamily="34" charset="0"/>
              </a:rPr>
              <a:t>.</a:t>
            </a:r>
          </a:p>
          <a:p>
            <a:pPr marL="0" indent="0" algn="just">
              <a:buNone/>
            </a:pPr>
            <a:r>
              <a:rPr lang="ru-RU" sz="1800" b="1" dirty="0" smtClean="0">
                <a:latin typeface="Calibri" panose="020F0502020204030204" pitchFamily="34" charset="0"/>
              </a:rPr>
              <a:t>19</a:t>
            </a:r>
            <a:r>
              <a:rPr lang="ru-RU" sz="1800" b="1" dirty="0" smtClean="0">
                <a:latin typeface="Calibri" panose="020F0502020204030204" pitchFamily="34" charset="0"/>
              </a:rPr>
              <a:t>. </a:t>
            </a:r>
            <a:r>
              <a:rPr lang="ru-RU" sz="1800" b="1" dirty="0" smtClean="0">
                <a:solidFill>
                  <a:srgbClr val="FF0000"/>
                </a:solidFill>
                <a:latin typeface="Calibri" panose="020F0502020204030204" pitchFamily="34" charset="0"/>
              </a:rPr>
              <a:t>Существенные изменения процедуры одностороннего отказа.</a:t>
            </a:r>
            <a:endParaRPr lang="ru-RU" sz="1800" b="1" dirty="0">
              <a:solidFill>
                <a:srgbClr val="FF0000"/>
              </a:solidFill>
              <a:latin typeface="Calibri" panose="020F0502020204030204" pitchFamily="34" charset="0"/>
            </a:endParaRPr>
          </a:p>
          <a:p>
            <a:pPr algn="just">
              <a:buFontTx/>
              <a:buChar char="-"/>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Tree>
    <p:extLst>
      <p:ext uri="{BB962C8B-B14F-4D97-AF65-F5344CB8AC3E}">
        <p14:creationId xmlns:p14="http://schemas.microsoft.com/office/powerpoint/2010/main" val="4253902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normAutofit/>
          </a:bodyPr>
          <a:lstStyle/>
          <a:p>
            <a:r>
              <a:rPr lang="en-US" dirty="0" smtClean="0">
                <a:solidFill>
                  <a:srgbClr val="C00000"/>
                </a:solidFill>
              </a:rPr>
              <a:t>        </a:t>
            </a:r>
            <a:r>
              <a:rPr lang="ru-RU" sz="3200" dirty="0" smtClean="0">
                <a:solidFill>
                  <a:srgbClr val="C00000"/>
                </a:solidFill>
              </a:rPr>
              <a:t>Допустимо ли дробление сделки?</a:t>
            </a:r>
            <a:endParaRPr lang="ru-RU" sz="3200" dirty="0">
              <a:solidFill>
                <a:srgbClr val="C00000"/>
              </a:solidFill>
            </a:endParaRPr>
          </a:p>
        </p:txBody>
      </p:sp>
      <p:sp>
        <p:nvSpPr>
          <p:cNvPr id="3" name="Объект 2"/>
          <p:cNvSpPr>
            <a:spLocks noGrp="1"/>
          </p:cNvSpPr>
          <p:nvPr>
            <p:ph idx="1"/>
          </p:nvPr>
        </p:nvSpPr>
        <p:spPr>
          <a:xfrm>
            <a:off x="1919536" y="1124746"/>
            <a:ext cx="8686800" cy="5544615"/>
          </a:xfrm>
        </p:spPr>
        <p:txBody>
          <a:bodyPr>
            <a:normAutofit/>
          </a:bodyPr>
          <a:lstStyle/>
          <a:p>
            <a:pPr algn="just">
              <a:buAutoNum type="arabicPeriod"/>
            </a:pPr>
            <a:endParaRPr lang="en-US" sz="1800" b="1" dirty="0" smtClean="0">
              <a:latin typeface="Calibri" panose="020F0502020204030204" pitchFamily="34" charset="0"/>
            </a:endParaRPr>
          </a:p>
          <a:p>
            <a:pPr marL="0" indent="0" algn="just">
              <a:buNone/>
            </a:pPr>
            <a:r>
              <a:rPr lang="ru-RU" sz="1800" b="1" u="sng" dirty="0" smtClean="0">
                <a:solidFill>
                  <a:srgbClr val="C00000"/>
                </a:solidFill>
                <a:latin typeface="Calibri" panose="020F0502020204030204" pitchFamily="34" charset="0"/>
              </a:rPr>
              <a:t>Новое!!!</a:t>
            </a:r>
            <a:r>
              <a:rPr lang="ru-RU" sz="1800" b="1" dirty="0" smtClean="0">
                <a:solidFill>
                  <a:srgbClr val="C00000"/>
                </a:solidFill>
                <a:latin typeface="Calibri" panose="020F0502020204030204" pitchFamily="34" charset="0"/>
              </a:rPr>
              <a:t> </a:t>
            </a:r>
            <a:r>
              <a:rPr lang="ru-RU" sz="1800" b="1" dirty="0" smtClean="0">
                <a:latin typeface="Calibri" panose="020F0502020204030204" pitchFamily="34" charset="0"/>
              </a:rPr>
              <a:t>Письмо </a:t>
            </a:r>
            <a:r>
              <a:rPr lang="ru-RU" sz="1800" b="1" dirty="0">
                <a:latin typeface="Calibri" panose="020F0502020204030204" pitchFamily="34" charset="0"/>
              </a:rPr>
              <a:t>Минфина России от 08.06.2022 N </a:t>
            </a:r>
            <a:r>
              <a:rPr lang="ru-RU" sz="1800" b="1" dirty="0" smtClean="0">
                <a:latin typeface="Calibri" panose="020F0502020204030204" pitchFamily="34" charset="0"/>
              </a:rPr>
              <a:t>24-01-07/54275:</a:t>
            </a:r>
          </a:p>
          <a:p>
            <a:pPr marL="0" indent="0" algn="just">
              <a:buNone/>
            </a:pP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Ведомство </a:t>
            </a:r>
            <a:r>
              <a:rPr lang="ru-RU" sz="1800" b="1" dirty="0">
                <a:latin typeface="Calibri" panose="020F0502020204030204" pitchFamily="34" charset="0"/>
              </a:rPr>
              <a:t>указало: </a:t>
            </a:r>
            <a:r>
              <a:rPr lang="ru-RU" sz="1800" dirty="0">
                <a:latin typeface="Calibri" panose="020F0502020204030204" pitchFamily="34" charset="0"/>
              </a:rPr>
              <a:t>для малых закупок у </a:t>
            </a:r>
            <a:r>
              <a:rPr lang="ru-RU" sz="1800" dirty="0" err="1" smtClean="0">
                <a:latin typeface="Calibri" panose="020F0502020204030204" pitchFamily="34" charset="0"/>
              </a:rPr>
              <a:t>ед.поставщика</a:t>
            </a:r>
            <a:r>
              <a:rPr lang="ru-RU" sz="1800" dirty="0" smtClean="0">
                <a:latin typeface="Calibri" panose="020F0502020204030204" pitchFamily="34" charset="0"/>
              </a:rPr>
              <a:t> </a:t>
            </a:r>
            <a:r>
              <a:rPr lang="ru-RU" sz="1800" dirty="0">
                <a:latin typeface="Calibri" panose="020F0502020204030204" pitchFamily="34" charset="0"/>
              </a:rPr>
              <a:t>по п. п. 4 и 5 ч. 1 ст. 93 Закона N 44-ФЗ </a:t>
            </a:r>
            <a:r>
              <a:rPr lang="ru-RU" sz="1800" u="sng" dirty="0">
                <a:latin typeface="Calibri" panose="020F0502020204030204" pitchFamily="34" charset="0"/>
              </a:rPr>
              <a:t>есть ограничения только по годовому объему и цене отдельного контракта.</a:t>
            </a:r>
            <a:r>
              <a:rPr lang="ru-RU" sz="1800" dirty="0">
                <a:latin typeface="Calibri" panose="020F0502020204030204" pitchFamily="34" charset="0"/>
              </a:rPr>
              <a:t> С их учетом по этим основаниям заказчик вправе приобретать в том числе одноименные товары, работы и услуги</a:t>
            </a:r>
            <a:r>
              <a:rPr lang="ru-RU" sz="1800" dirty="0" smtClean="0">
                <a:latin typeface="Calibri" panose="020F0502020204030204" pitchFamily="34" charset="0"/>
              </a:rPr>
              <a:t>.</a:t>
            </a:r>
          </a:p>
          <a:p>
            <a:pPr marL="0" indent="0" algn="just">
              <a:buNone/>
            </a:pPr>
            <a:r>
              <a:rPr lang="ru-RU" sz="1800" dirty="0" smtClean="0">
                <a:latin typeface="Calibri" panose="020F0502020204030204" pitchFamily="34" charset="0"/>
              </a:rPr>
              <a:t>Чтобы </a:t>
            </a:r>
            <a:r>
              <a:rPr lang="ru-RU" sz="1800" dirty="0">
                <a:latin typeface="Calibri" panose="020F0502020204030204" pitchFamily="34" charset="0"/>
              </a:rPr>
              <a:t>нарушить принцип обеспечения конкуренции, заказчик должен сделать то, что противоречит Закону N 44-ФЗ. </a:t>
            </a:r>
            <a:r>
              <a:rPr lang="ru-RU" sz="1800" dirty="0" smtClean="0">
                <a:latin typeface="Calibri" panose="020F0502020204030204" pitchFamily="34" charset="0"/>
              </a:rPr>
              <a:t>Поскольку </a:t>
            </a:r>
            <a:r>
              <a:rPr lang="ru-RU" sz="1800" dirty="0">
                <a:latin typeface="Calibri" panose="020F0502020204030204" pitchFamily="34" charset="0"/>
              </a:rPr>
              <a:t>он не запрещает совершать несколько одноименных сделок у </a:t>
            </a:r>
            <a:r>
              <a:rPr lang="ru-RU" sz="1800" dirty="0" err="1" smtClean="0">
                <a:latin typeface="Calibri" panose="020F0502020204030204" pitchFamily="34" charset="0"/>
              </a:rPr>
              <a:t>ед.поставщика</a:t>
            </a:r>
            <a:r>
              <a:rPr lang="ru-RU" sz="1800" dirty="0">
                <a:latin typeface="Calibri" panose="020F0502020204030204" pitchFamily="34" charset="0"/>
              </a:rPr>
              <a:t>, эти действия принцип не нарушают</a:t>
            </a:r>
            <a:r>
              <a:rPr lang="ru-RU" sz="1800" dirty="0" smtClean="0">
                <a:latin typeface="Calibri" panose="020F0502020204030204" pitchFamily="34" charset="0"/>
              </a:rPr>
              <a:t>.</a:t>
            </a:r>
          </a:p>
          <a:p>
            <a:pPr marL="0" indent="0" algn="just">
              <a:buNone/>
            </a:pP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Практика </a:t>
            </a:r>
            <a:r>
              <a:rPr lang="ru-RU" sz="1800" b="1" dirty="0">
                <a:latin typeface="Calibri" panose="020F0502020204030204" pitchFamily="34" charset="0"/>
              </a:rPr>
              <a:t>по данному вопросу </a:t>
            </a:r>
            <a:r>
              <a:rPr lang="ru-RU" sz="1800" b="1" dirty="0" smtClean="0">
                <a:latin typeface="Calibri" panose="020F0502020204030204" pitchFamily="34" charset="0"/>
              </a:rPr>
              <a:t>неоднозначна!!!</a:t>
            </a:r>
          </a:p>
        </p:txBody>
      </p:sp>
    </p:spTree>
    <p:extLst>
      <p:ext uri="{BB962C8B-B14F-4D97-AF65-F5344CB8AC3E}">
        <p14:creationId xmlns:p14="http://schemas.microsoft.com/office/powerpoint/2010/main" val="42493743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2815" y="1531399"/>
            <a:ext cx="10886243" cy="5255926"/>
          </a:xfrm>
          <a:prstGeom prst="rect">
            <a:avLst/>
          </a:prstGeom>
          <a:noFill/>
        </p:spPr>
        <p:txBody>
          <a:bodyPr wrap="square" rtlCol="0">
            <a:spAutoFit/>
          </a:bodyPr>
          <a:lstStyle/>
          <a:p>
            <a:pPr algn="ctr">
              <a:buClr>
                <a:schemeClr val="accent2">
                  <a:lumMod val="50000"/>
                </a:schemeClr>
              </a:buClr>
            </a:pPr>
            <a:r>
              <a:rPr lang="ru-RU" sz="1835" b="1" dirty="0" smtClean="0">
                <a:latin typeface="Exo 2" panose="00000500000000000000" pitchFamily="2" charset="-52"/>
              </a:rPr>
              <a:t>ч. 9 ст. 95 ФЗ №44 - </a:t>
            </a:r>
            <a:r>
              <a:rPr lang="ru-RU" sz="1835" b="1" u="sng" dirty="0" smtClean="0">
                <a:solidFill>
                  <a:srgbClr val="C00000"/>
                </a:solidFill>
                <a:latin typeface="Exo 2" panose="00000500000000000000" pitchFamily="2" charset="-52"/>
              </a:rPr>
              <a:t>Заказчик вправе</a:t>
            </a:r>
            <a:r>
              <a:rPr lang="ru-RU" sz="1835" b="1" dirty="0" smtClean="0">
                <a:latin typeface="Exo 2" panose="00000500000000000000" pitchFamily="2" charset="-52"/>
              </a:rPr>
              <a:t> принять решение об одностороннем отказе от исполнения контракта:</a:t>
            </a:r>
          </a:p>
          <a:p>
            <a:pPr algn="ctr">
              <a:buClr>
                <a:schemeClr val="accent2">
                  <a:lumMod val="50000"/>
                </a:schemeClr>
              </a:buClr>
            </a:pPr>
            <a:endParaRPr lang="ru-RU" sz="1835" b="1" dirty="0" smtClean="0">
              <a:latin typeface="Exo 2" panose="00000500000000000000" pitchFamily="2" charset="-52"/>
            </a:endParaRPr>
          </a:p>
          <a:p>
            <a:pPr marL="457200" indent="-457200">
              <a:buClr>
                <a:schemeClr val="accent2">
                  <a:lumMod val="50000"/>
                </a:schemeClr>
              </a:buClr>
              <a:buAutoNum type="arabicParenR"/>
            </a:pPr>
            <a:r>
              <a:rPr lang="ru-RU" sz="1835" dirty="0" smtClean="0">
                <a:latin typeface="Exo 2" panose="00000500000000000000" pitchFamily="2" charset="-52"/>
              </a:rPr>
              <a:t>по основаниям, предусмотренным Гражданским кодексом Российской Федерации для одностороннего отказа от исполнения отдельных видов обязательств;</a:t>
            </a:r>
          </a:p>
          <a:p>
            <a:pPr marL="457200" indent="-457200">
              <a:buClr>
                <a:schemeClr val="accent2">
                  <a:lumMod val="50000"/>
                </a:schemeClr>
              </a:buClr>
              <a:buAutoNum type="arabicParenR"/>
            </a:pPr>
            <a:r>
              <a:rPr lang="ru-RU" sz="1835" dirty="0" smtClean="0">
                <a:latin typeface="Exo 2" panose="00000500000000000000" pitchFamily="2" charset="-52"/>
              </a:rPr>
              <a:t>при условии, если это было предусмотрено контрактом.</a:t>
            </a:r>
          </a:p>
          <a:p>
            <a:pPr algn="ctr">
              <a:buClr>
                <a:schemeClr val="accent2">
                  <a:lumMod val="50000"/>
                </a:schemeClr>
              </a:buClr>
            </a:pPr>
            <a:r>
              <a:rPr lang="ru-RU" sz="1835" dirty="0">
                <a:latin typeface="Exo 2" panose="00000500000000000000" pitchFamily="2" charset="-52"/>
              </a:rPr>
              <a:t>	</a:t>
            </a:r>
            <a:endParaRPr lang="ru-RU" sz="1835" dirty="0" smtClean="0">
              <a:latin typeface="Exo 2" panose="00000500000000000000" pitchFamily="2" charset="-52"/>
            </a:endParaRPr>
          </a:p>
          <a:p>
            <a:pPr algn="ctr">
              <a:buClr>
                <a:schemeClr val="accent2">
                  <a:lumMod val="50000"/>
                </a:schemeClr>
              </a:buClr>
            </a:pPr>
            <a:r>
              <a:rPr lang="ru-RU" sz="1835" b="1" dirty="0" smtClean="0">
                <a:latin typeface="Exo 2" panose="00000500000000000000" pitchFamily="2" charset="-52"/>
              </a:rPr>
              <a:t>ч. 15 ст.95 ФЗ №44 - </a:t>
            </a:r>
            <a:r>
              <a:rPr lang="ru-RU" sz="1835" b="1" u="sng" dirty="0" smtClean="0">
                <a:solidFill>
                  <a:srgbClr val="C00000"/>
                </a:solidFill>
                <a:latin typeface="Exo 2" panose="00000500000000000000" pitchFamily="2" charset="-52"/>
              </a:rPr>
              <a:t>Заказчик обязан</a:t>
            </a:r>
            <a:r>
              <a:rPr lang="ru-RU" sz="1835" b="1" dirty="0" smtClean="0">
                <a:latin typeface="Exo 2" panose="00000500000000000000" pitchFamily="2" charset="-52"/>
              </a:rPr>
              <a:t> принять решение об одностороннем отказе от исполнения контракта в случаях:</a:t>
            </a:r>
          </a:p>
          <a:p>
            <a:pPr>
              <a:buClr>
                <a:schemeClr val="accent2">
                  <a:lumMod val="50000"/>
                </a:schemeClr>
              </a:buClr>
            </a:pPr>
            <a:endParaRPr lang="ru-RU" sz="1835" dirty="0">
              <a:latin typeface="Exo 2" panose="00000500000000000000" pitchFamily="2" charset="-52"/>
            </a:endParaRPr>
          </a:p>
          <a:p>
            <a:pPr>
              <a:buClr>
                <a:schemeClr val="accent2">
                  <a:lumMod val="50000"/>
                </a:schemeClr>
              </a:buClr>
            </a:pPr>
            <a:r>
              <a:rPr lang="ru-RU" sz="1835" dirty="0" smtClean="0">
                <a:solidFill>
                  <a:schemeClr val="accent2">
                    <a:lumMod val="50000"/>
                  </a:schemeClr>
                </a:solidFill>
                <a:latin typeface="Exo 2" panose="00000500000000000000" pitchFamily="2" charset="-52"/>
              </a:rPr>
              <a:t>1) </a:t>
            </a:r>
            <a:r>
              <a:rPr lang="ru-RU" sz="1835" dirty="0" smtClean="0">
                <a:latin typeface="Exo 2" panose="00000500000000000000" pitchFamily="2" charset="-52"/>
              </a:rPr>
              <a:t>если в ходе исполнения контракта установлено, что </a:t>
            </a:r>
            <a:r>
              <a:rPr lang="ru-RU" sz="1835" u="sng" dirty="0" smtClean="0">
                <a:latin typeface="Exo 2" panose="00000500000000000000" pitchFamily="2" charset="-52"/>
              </a:rPr>
              <a:t>поставщик (подрядчик, исполнитель) и (или) поставляемый товар</a:t>
            </a:r>
            <a:r>
              <a:rPr lang="ru-RU" sz="1835" dirty="0" smtClean="0">
                <a:latin typeface="Exo 2" panose="00000500000000000000" pitchFamily="2" charset="-52"/>
              </a:rPr>
              <a:t> перестали соответствовать установленным извещением об осуществлении закупки требованиям к участникам закупки (за исключением требования, предусмотренного частью 1.1 (при наличии такого требования) статьи 31 настоящего Федерального закона) и (или) поставляемому товару;</a:t>
            </a:r>
          </a:p>
          <a:p>
            <a:pPr>
              <a:buClr>
                <a:schemeClr val="accent2">
                  <a:lumMod val="50000"/>
                </a:schemeClr>
              </a:buClr>
            </a:pPr>
            <a:endParaRPr lang="ru-RU" sz="1835" dirty="0">
              <a:latin typeface="Exo 2" panose="00000500000000000000" pitchFamily="2" charset="-52"/>
            </a:endParaRPr>
          </a:p>
          <a:p>
            <a:endParaRPr lang="ru-RU" sz="2359" dirty="0">
              <a:latin typeface="Exo 2" panose="00000500000000000000" pitchFamily="2" charset="-52"/>
            </a:endParaRPr>
          </a:p>
        </p:txBody>
      </p:sp>
      <p:sp>
        <p:nvSpPr>
          <p:cNvPr id="7" name="Заголовок 1">
            <a:extLst>
              <a:ext uri="{FF2B5EF4-FFF2-40B4-BE49-F238E27FC236}">
                <a16:creationId xmlns:a16="http://schemas.microsoft.com/office/drawing/2014/main" id="{7E5369A1-8CC3-42E2-BCBB-9D2BEB2519F1}"/>
              </a:ext>
            </a:extLst>
          </p:cNvPr>
          <p:cNvSpPr txBox="1">
            <a:spLocks/>
          </p:cNvSpPr>
          <p:nvPr/>
        </p:nvSpPr>
        <p:spPr>
          <a:xfrm>
            <a:off x="802691" y="632535"/>
            <a:ext cx="10087252" cy="861099"/>
          </a:xfrm>
          <a:prstGeom prst="rect">
            <a:avLst/>
          </a:prstGeom>
        </p:spPr>
        <p:txBody>
          <a:bodyPr wrap="square" lIns="0" tIns="0" rIns="0" bIns="0">
            <a:noAutofit/>
          </a:bodyPr>
          <a:lstStyle/>
          <a:p>
            <a:pPr algn="l" rtl="0">
              <a:spcBef>
                <a:spcPct val="0"/>
              </a:spcBef>
            </a:pPr>
            <a:r>
              <a:rPr lang="ru-RU" sz="2884" kern="0" dirty="0" smtClean="0">
                <a:latin typeface="Exo 2 Semi Bold" panose="00000700000000000000" pitchFamily="2" charset="-52"/>
                <a:cs typeface="Arial" panose="020B0604020202020204" pitchFamily="34" charset="0"/>
              </a:rPr>
              <a:t>            </a:t>
            </a:r>
            <a:r>
              <a:rPr lang="ru-RU" sz="2884" b="1" kern="0" dirty="0" smtClean="0">
                <a:latin typeface="Exo 2 Semi Bold" panose="00000700000000000000" pitchFamily="2" charset="-52"/>
                <a:cs typeface="Arial" panose="020B0604020202020204" pitchFamily="34" charset="0"/>
              </a:rPr>
              <a:t>Основания для принятия решения об</a:t>
            </a:r>
          </a:p>
          <a:p>
            <a:pPr algn="l" rtl="0">
              <a:spcBef>
                <a:spcPct val="0"/>
              </a:spcBef>
            </a:pPr>
            <a:r>
              <a:rPr lang="ru-RU" sz="2884" b="1" kern="0" dirty="0">
                <a:latin typeface="Exo 2 Semi Bold" panose="00000700000000000000" pitchFamily="2" charset="-52"/>
                <a:cs typeface="Arial" panose="020B0604020202020204" pitchFamily="34" charset="0"/>
              </a:rPr>
              <a:t> </a:t>
            </a:r>
            <a:r>
              <a:rPr lang="ru-RU" sz="2884" b="1" kern="0" dirty="0" smtClean="0">
                <a:latin typeface="Exo 2 Semi Bold" panose="00000700000000000000" pitchFamily="2" charset="-52"/>
                <a:cs typeface="Arial" panose="020B0604020202020204" pitchFamily="34" charset="0"/>
              </a:rPr>
              <a:t>                 одностороннем отказе:</a:t>
            </a:r>
            <a:endParaRPr lang="ru-RU" sz="2884" b="1" kern="0" dirty="0">
              <a:latin typeface="Exo 2 Semi Bold" panose="00000700000000000000" pitchFamily="2" charset="-52"/>
              <a:cs typeface="Arial" panose="020B0604020202020204" pitchFamily="34" charset="0"/>
            </a:endParaRPr>
          </a:p>
        </p:txBody>
      </p:sp>
      <p:pic>
        <p:nvPicPr>
          <p:cNvPr id="8" name="Рисунок 7"/>
          <p:cNvPicPr>
            <a:picLocks noChangeAspect="1"/>
          </p:cNvPicPr>
          <p:nvPr/>
        </p:nvPicPr>
        <p:blipFill>
          <a:blip r:embed="rId2"/>
          <a:stretch>
            <a:fillRect/>
          </a:stretch>
        </p:blipFill>
        <p:spPr>
          <a:xfrm>
            <a:off x="1098525" y="-195007"/>
            <a:ext cx="2057051" cy="1688641"/>
          </a:xfrm>
          <a:prstGeom prst="rect">
            <a:avLst/>
          </a:prstGeom>
        </p:spPr>
      </p:pic>
    </p:spTree>
    <p:extLst>
      <p:ext uri="{BB962C8B-B14F-4D97-AF65-F5344CB8AC3E}">
        <p14:creationId xmlns:p14="http://schemas.microsoft.com/office/powerpoint/2010/main" val="42057997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2815" y="1531399"/>
            <a:ext cx="10886243" cy="2633798"/>
          </a:xfrm>
          <a:prstGeom prst="rect">
            <a:avLst/>
          </a:prstGeom>
          <a:noFill/>
        </p:spPr>
        <p:txBody>
          <a:bodyPr wrap="square" rtlCol="0">
            <a:spAutoFit/>
          </a:bodyPr>
          <a:lstStyle/>
          <a:p>
            <a:pPr>
              <a:buClr>
                <a:schemeClr val="accent2">
                  <a:lumMod val="50000"/>
                </a:schemeClr>
              </a:buClr>
            </a:pPr>
            <a:endParaRPr lang="ru-RU" sz="1835" dirty="0" smtClean="0">
              <a:latin typeface="Exo 2" panose="00000500000000000000" pitchFamily="2" charset="-52"/>
            </a:endParaRPr>
          </a:p>
          <a:p>
            <a:pPr algn="ctr">
              <a:buClr>
                <a:schemeClr val="accent2">
                  <a:lumMod val="50000"/>
                </a:schemeClr>
              </a:buClr>
            </a:pPr>
            <a:r>
              <a:rPr lang="ru-RU" sz="1835" b="1" dirty="0" smtClean="0">
                <a:latin typeface="Exo 2" panose="00000500000000000000" pitchFamily="2" charset="-52"/>
              </a:rPr>
              <a:t>ч.19 ст. 95 ФЗ№44 - </a:t>
            </a:r>
            <a:r>
              <a:rPr lang="ru-RU" sz="1835" b="1" u="sng" dirty="0" smtClean="0">
                <a:solidFill>
                  <a:srgbClr val="C00000"/>
                </a:solidFill>
                <a:latin typeface="Exo 2" panose="00000500000000000000" pitchFamily="2" charset="-52"/>
              </a:rPr>
              <a:t>Поставщик (подрядчик, исполнитель) вправе </a:t>
            </a:r>
            <a:r>
              <a:rPr lang="ru-RU" sz="1835" b="1" dirty="0" smtClean="0">
                <a:latin typeface="Exo 2" panose="00000500000000000000" pitchFamily="2" charset="-52"/>
              </a:rPr>
              <a:t>принять решение об одностороннем отказе от исполнения контракта:</a:t>
            </a:r>
          </a:p>
          <a:p>
            <a:pPr algn="ctr">
              <a:buClr>
                <a:schemeClr val="accent2">
                  <a:lumMod val="50000"/>
                </a:schemeClr>
              </a:buClr>
            </a:pPr>
            <a:endParaRPr lang="ru-RU" sz="1835" b="1" dirty="0" smtClean="0">
              <a:latin typeface="Exo 2" panose="00000500000000000000" pitchFamily="2" charset="-52"/>
            </a:endParaRPr>
          </a:p>
          <a:p>
            <a:pPr marL="457200" indent="-457200">
              <a:buClr>
                <a:schemeClr val="accent2">
                  <a:lumMod val="50000"/>
                </a:schemeClr>
              </a:buClr>
              <a:buAutoNum type="arabicParenR"/>
            </a:pPr>
            <a:r>
              <a:rPr lang="ru-RU" sz="1835" dirty="0" smtClean="0">
                <a:latin typeface="Exo 2" panose="00000500000000000000" pitchFamily="2" charset="-52"/>
              </a:rPr>
              <a:t>по основаниям, предусмотренным Гражданским кодексом Российской Федерации для одностороннего отказа от исполнения отдельных видов обязательств;</a:t>
            </a:r>
          </a:p>
          <a:p>
            <a:pPr marL="457200" indent="-457200">
              <a:buClr>
                <a:schemeClr val="accent2">
                  <a:lumMod val="50000"/>
                </a:schemeClr>
              </a:buClr>
              <a:buAutoNum type="arabicParenR"/>
            </a:pPr>
            <a:endParaRPr lang="ru-RU" sz="1835" dirty="0" smtClean="0">
              <a:latin typeface="Exo 2" panose="00000500000000000000" pitchFamily="2" charset="-52"/>
            </a:endParaRPr>
          </a:p>
          <a:p>
            <a:pPr marL="457200" indent="-457200">
              <a:buClr>
                <a:schemeClr val="accent2">
                  <a:lumMod val="50000"/>
                </a:schemeClr>
              </a:buClr>
              <a:buAutoNum type="arabicParenR"/>
            </a:pPr>
            <a:r>
              <a:rPr lang="ru-RU" sz="1835" dirty="0" smtClean="0">
                <a:latin typeface="Exo 2" panose="00000500000000000000" pitchFamily="2" charset="-52"/>
              </a:rPr>
              <a:t>если в контракте было предусмотрено право заказчика принять решение об одностороннем отказе от исполнения контракта.</a:t>
            </a:r>
            <a:endParaRPr lang="ru-RU" sz="1835" dirty="0">
              <a:latin typeface="Exo 2" panose="00000500000000000000" pitchFamily="2" charset="-52"/>
            </a:endParaRPr>
          </a:p>
        </p:txBody>
      </p:sp>
      <p:sp>
        <p:nvSpPr>
          <p:cNvPr id="7" name="Заголовок 1">
            <a:extLst>
              <a:ext uri="{FF2B5EF4-FFF2-40B4-BE49-F238E27FC236}">
                <a16:creationId xmlns:a16="http://schemas.microsoft.com/office/drawing/2014/main" id="{7E5369A1-8CC3-42E2-BCBB-9D2BEB2519F1}"/>
              </a:ext>
            </a:extLst>
          </p:cNvPr>
          <p:cNvSpPr txBox="1">
            <a:spLocks/>
          </p:cNvSpPr>
          <p:nvPr/>
        </p:nvSpPr>
        <p:spPr>
          <a:xfrm>
            <a:off x="802691" y="632535"/>
            <a:ext cx="10087252" cy="861099"/>
          </a:xfrm>
          <a:prstGeom prst="rect">
            <a:avLst/>
          </a:prstGeom>
        </p:spPr>
        <p:txBody>
          <a:bodyPr wrap="square" lIns="0" tIns="0" rIns="0" bIns="0">
            <a:noAutofit/>
          </a:bodyPr>
          <a:lstStyle/>
          <a:p>
            <a:pPr algn="l" rtl="0">
              <a:spcBef>
                <a:spcPct val="0"/>
              </a:spcBef>
            </a:pPr>
            <a:r>
              <a:rPr lang="ru-RU" sz="2884" kern="0" dirty="0" smtClean="0">
                <a:latin typeface="Exo 2 Semi Bold" panose="00000700000000000000" pitchFamily="2" charset="-52"/>
                <a:cs typeface="Arial" panose="020B0604020202020204" pitchFamily="34" charset="0"/>
              </a:rPr>
              <a:t>            </a:t>
            </a:r>
            <a:r>
              <a:rPr lang="ru-RU" sz="2884" b="1" kern="0" dirty="0" smtClean="0">
                <a:latin typeface="Exo 2 Semi Bold" panose="00000700000000000000" pitchFamily="2" charset="-52"/>
                <a:cs typeface="Arial" panose="020B0604020202020204" pitchFamily="34" charset="0"/>
              </a:rPr>
              <a:t>Основания для принятия решения об</a:t>
            </a:r>
          </a:p>
          <a:p>
            <a:pPr algn="l" rtl="0">
              <a:spcBef>
                <a:spcPct val="0"/>
              </a:spcBef>
            </a:pPr>
            <a:r>
              <a:rPr lang="ru-RU" sz="2884" b="1" kern="0" dirty="0">
                <a:latin typeface="Exo 2 Semi Bold" panose="00000700000000000000" pitchFamily="2" charset="-52"/>
                <a:cs typeface="Arial" panose="020B0604020202020204" pitchFamily="34" charset="0"/>
              </a:rPr>
              <a:t> </a:t>
            </a:r>
            <a:r>
              <a:rPr lang="ru-RU" sz="2884" b="1" kern="0" dirty="0" smtClean="0">
                <a:latin typeface="Exo 2 Semi Bold" panose="00000700000000000000" pitchFamily="2" charset="-52"/>
                <a:cs typeface="Arial" panose="020B0604020202020204" pitchFamily="34" charset="0"/>
              </a:rPr>
              <a:t>                 одностороннем отказе:</a:t>
            </a:r>
            <a:endParaRPr lang="ru-RU" sz="2884" b="1" kern="0" dirty="0">
              <a:latin typeface="Exo 2 Semi Bold" panose="00000700000000000000" pitchFamily="2" charset="-52"/>
              <a:cs typeface="Arial" panose="020B0604020202020204" pitchFamily="34" charset="0"/>
            </a:endParaRPr>
          </a:p>
        </p:txBody>
      </p:sp>
      <p:pic>
        <p:nvPicPr>
          <p:cNvPr id="8" name="Рисунок 7"/>
          <p:cNvPicPr>
            <a:picLocks noChangeAspect="1"/>
          </p:cNvPicPr>
          <p:nvPr/>
        </p:nvPicPr>
        <p:blipFill>
          <a:blip r:embed="rId2"/>
          <a:stretch>
            <a:fillRect/>
          </a:stretch>
        </p:blipFill>
        <p:spPr>
          <a:xfrm>
            <a:off x="1098525" y="-195007"/>
            <a:ext cx="2057051" cy="1688641"/>
          </a:xfrm>
          <a:prstGeom prst="rect">
            <a:avLst/>
          </a:prstGeom>
        </p:spPr>
      </p:pic>
    </p:spTree>
    <p:extLst>
      <p:ext uri="{BB962C8B-B14F-4D97-AF65-F5344CB8AC3E}">
        <p14:creationId xmlns:p14="http://schemas.microsoft.com/office/powerpoint/2010/main" val="10980461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7E5369A1-8CC3-42E2-BCBB-9D2BEB2519F1}"/>
              </a:ext>
            </a:extLst>
          </p:cNvPr>
          <p:cNvSpPr txBox="1">
            <a:spLocks/>
          </p:cNvSpPr>
          <p:nvPr/>
        </p:nvSpPr>
        <p:spPr>
          <a:xfrm>
            <a:off x="802691" y="167951"/>
            <a:ext cx="10087252" cy="1325683"/>
          </a:xfrm>
          <a:prstGeom prst="rect">
            <a:avLst/>
          </a:prstGeom>
        </p:spPr>
        <p:txBody>
          <a:bodyPr wrap="square" lIns="0" tIns="0" rIns="0" bIns="0">
            <a:noAutofit/>
          </a:bodyPr>
          <a:lstStyle/>
          <a:p>
            <a:pPr algn="ctr" rtl="0">
              <a:spcBef>
                <a:spcPct val="0"/>
              </a:spcBef>
            </a:pPr>
            <a:endParaRPr lang="ru-RU" sz="2000" b="1" kern="0" dirty="0" smtClean="0">
              <a:latin typeface="Exo 2 Semi Bold" panose="00000700000000000000" pitchFamily="2" charset="-52"/>
              <a:cs typeface="Arial" panose="020B0604020202020204" pitchFamily="34" charset="0"/>
            </a:endParaRPr>
          </a:p>
          <a:p>
            <a:pPr algn="ctr" rtl="0">
              <a:spcBef>
                <a:spcPct val="0"/>
              </a:spcBef>
            </a:pPr>
            <a:r>
              <a:rPr lang="ru-RU" sz="2000" b="1" kern="0" dirty="0" smtClean="0">
                <a:latin typeface="Exo 2 Semi Bold" panose="00000700000000000000" pitchFamily="2" charset="-52"/>
                <a:cs typeface="Arial" panose="020B0604020202020204" pitchFamily="34" charset="0"/>
              </a:rPr>
              <a:t>Основания для принятия решения об</a:t>
            </a:r>
          </a:p>
          <a:p>
            <a:pPr algn="ctr" rtl="0">
              <a:spcBef>
                <a:spcPct val="0"/>
              </a:spcBef>
            </a:pPr>
            <a:r>
              <a:rPr lang="ru-RU" sz="2000" b="1" kern="0" dirty="0">
                <a:latin typeface="Exo 2 Semi Bold" panose="00000700000000000000" pitchFamily="2" charset="-52"/>
                <a:cs typeface="Arial" panose="020B0604020202020204" pitchFamily="34" charset="0"/>
              </a:rPr>
              <a:t> </a:t>
            </a:r>
            <a:r>
              <a:rPr lang="ru-RU" sz="2000" b="1" kern="0" dirty="0" smtClean="0">
                <a:latin typeface="Exo 2 Semi Bold" panose="00000700000000000000" pitchFamily="2" charset="-52"/>
                <a:cs typeface="Arial" panose="020B0604020202020204" pitchFamily="34" charset="0"/>
              </a:rPr>
              <a:t>одностороннем отказе:</a:t>
            </a:r>
            <a:endParaRPr lang="ru-RU" sz="2000" b="1" kern="0" dirty="0">
              <a:latin typeface="Exo 2 Semi Bold" panose="00000700000000000000" pitchFamily="2" charset="-52"/>
              <a:cs typeface="Arial" panose="020B0604020202020204" pitchFamily="34" charset="0"/>
            </a:endParaRPr>
          </a:p>
        </p:txBody>
      </p:sp>
      <p:graphicFrame>
        <p:nvGraphicFramePr>
          <p:cNvPr id="2" name="Таблица 1"/>
          <p:cNvGraphicFramePr>
            <a:graphicFrameLocks noGrp="1"/>
          </p:cNvGraphicFramePr>
          <p:nvPr>
            <p:extLst/>
          </p:nvPr>
        </p:nvGraphicFramePr>
        <p:xfrm>
          <a:off x="641838" y="1129739"/>
          <a:ext cx="11087100" cy="5459332"/>
        </p:xfrm>
        <a:graphic>
          <a:graphicData uri="http://schemas.openxmlformats.org/drawingml/2006/table">
            <a:tbl>
              <a:tblPr firstRow="1" bandRow="1">
                <a:tableStyleId>{5C22544A-7EE6-4342-B048-85BDC9FD1C3A}</a:tableStyleId>
              </a:tblPr>
              <a:tblGrid>
                <a:gridCol w="2967235">
                  <a:extLst>
                    <a:ext uri="{9D8B030D-6E8A-4147-A177-3AD203B41FA5}">
                      <a16:colId xmlns:a16="http://schemas.microsoft.com/office/drawing/2014/main" val="657118690"/>
                    </a:ext>
                  </a:extLst>
                </a:gridCol>
                <a:gridCol w="8119865">
                  <a:extLst>
                    <a:ext uri="{9D8B030D-6E8A-4147-A177-3AD203B41FA5}">
                      <a16:colId xmlns:a16="http://schemas.microsoft.com/office/drawing/2014/main" val="2144622747"/>
                    </a:ext>
                  </a:extLst>
                </a:gridCol>
              </a:tblGrid>
              <a:tr h="648174">
                <a:tc>
                  <a:txBody>
                    <a:bodyPr/>
                    <a:lstStyle/>
                    <a:p>
                      <a:pPr algn="ctr"/>
                      <a:endParaRPr lang="ru-RU" dirty="0" smtClean="0">
                        <a:solidFill>
                          <a:schemeClr val="tx1"/>
                        </a:solidFill>
                        <a:latin typeface="Exo 2" panose="00000500000000000000"/>
                      </a:endParaRPr>
                    </a:p>
                    <a:p>
                      <a:pPr algn="ctr"/>
                      <a:r>
                        <a:rPr lang="ru-RU" dirty="0" smtClean="0">
                          <a:solidFill>
                            <a:schemeClr val="tx1"/>
                          </a:solidFill>
                          <a:latin typeface="Exo 2" panose="00000500000000000000"/>
                        </a:rPr>
                        <a:t>Наименование</a:t>
                      </a:r>
                      <a:endParaRPr lang="ru-RU" dirty="0">
                        <a:solidFill>
                          <a:schemeClr val="tx1"/>
                        </a:solidFill>
                        <a:latin typeface="Exo 2" panose="00000500000000000000"/>
                      </a:endParaRPr>
                    </a:p>
                  </a:txBody>
                  <a:tcPr>
                    <a:solidFill>
                      <a:schemeClr val="accent2">
                        <a:lumMod val="60000"/>
                        <a:lumOff val="40000"/>
                      </a:schemeClr>
                    </a:solidFill>
                  </a:tcPr>
                </a:tc>
                <a:tc>
                  <a:txBody>
                    <a:bodyPr/>
                    <a:lstStyle/>
                    <a:p>
                      <a:pPr algn="ctr"/>
                      <a:endParaRPr lang="ru-RU" dirty="0" smtClean="0">
                        <a:solidFill>
                          <a:schemeClr val="tx1"/>
                        </a:solidFill>
                        <a:latin typeface="Exo 2" panose="00000500000000000000"/>
                      </a:endParaRPr>
                    </a:p>
                    <a:p>
                      <a:pPr algn="ctr"/>
                      <a:r>
                        <a:rPr lang="ru-RU" dirty="0" smtClean="0">
                          <a:solidFill>
                            <a:schemeClr val="tx1"/>
                          </a:solidFill>
                          <a:latin typeface="Exo 2" panose="00000500000000000000"/>
                        </a:rPr>
                        <a:t>Основания предусмотренные в ГК РФ</a:t>
                      </a:r>
                    </a:p>
                  </a:txBody>
                  <a:tcPr>
                    <a:solidFill>
                      <a:schemeClr val="accent2">
                        <a:lumMod val="60000"/>
                        <a:lumOff val="40000"/>
                      </a:schemeClr>
                    </a:solidFill>
                  </a:tcPr>
                </a:tc>
                <a:extLst>
                  <a:ext uri="{0D108BD9-81ED-4DB2-BD59-A6C34878D82A}">
                    <a16:rowId xmlns:a16="http://schemas.microsoft.com/office/drawing/2014/main" val="1659551895"/>
                  </a:ext>
                </a:extLst>
              </a:tr>
              <a:tr h="995503">
                <a:tc>
                  <a:txBody>
                    <a:bodyPr/>
                    <a:lstStyle/>
                    <a:p>
                      <a:r>
                        <a:rPr lang="ru-RU" dirty="0" smtClean="0">
                          <a:latin typeface="Exo 2" panose="00000500000000000000"/>
                        </a:rPr>
                        <a:t>При закупке товара</a:t>
                      </a:r>
                      <a:endParaRPr lang="ru-RU" dirty="0">
                        <a:latin typeface="Exo 2" panose="00000500000000000000"/>
                      </a:endParaRPr>
                    </a:p>
                  </a:txBody>
                  <a:tcPr>
                    <a:solidFill>
                      <a:schemeClr val="accent2">
                        <a:lumMod val="20000"/>
                        <a:lumOff val="80000"/>
                      </a:schemeClr>
                    </a:solidFill>
                  </a:tcPr>
                </a:tc>
                <a:tc>
                  <a:txBody>
                    <a:bodyPr/>
                    <a:lstStyle/>
                    <a:p>
                      <a:r>
                        <a:rPr lang="ru-RU" dirty="0" smtClean="0">
                          <a:latin typeface="Exo 2" panose="00000500000000000000"/>
                        </a:rPr>
                        <a:t>ст. 463 </a:t>
                      </a:r>
                      <a:r>
                        <a:rPr lang="ru-RU" sz="1400" dirty="0" smtClean="0">
                          <a:latin typeface="Exo 2" panose="00000500000000000000"/>
                        </a:rPr>
                        <a:t>(если продавец отказывается передать товар)</a:t>
                      </a:r>
                      <a:r>
                        <a:rPr lang="ru-RU" sz="1400" baseline="0" dirty="0" smtClean="0">
                          <a:latin typeface="Exo 2" panose="00000500000000000000"/>
                        </a:rPr>
                        <a:t> </a:t>
                      </a:r>
                    </a:p>
                    <a:p>
                      <a:r>
                        <a:rPr lang="ru-RU" baseline="0" dirty="0" smtClean="0">
                          <a:latin typeface="Exo 2" panose="00000500000000000000"/>
                        </a:rPr>
                        <a:t>ст. </a:t>
                      </a:r>
                      <a:r>
                        <a:rPr lang="ru-RU" dirty="0" smtClean="0">
                          <a:latin typeface="Exo 2" panose="00000500000000000000"/>
                        </a:rPr>
                        <a:t>523 </a:t>
                      </a:r>
                      <a:r>
                        <a:rPr lang="ru-RU" sz="1400" dirty="0" smtClean="0">
                          <a:latin typeface="Exo 2" panose="00000500000000000000"/>
                        </a:rPr>
                        <a:t>(поставка товаров ненадлежащего качества с недостатками, которые не могут быть устранены в приемлемый для покупателя срок;</a:t>
                      </a:r>
                      <a:r>
                        <a:rPr lang="ru-RU" sz="1400" baseline="0" dirty="0" smtClean="0">
                          <a:latin typeface="Exo 2" panose="00000500000000000000"/>
                        </a:rPr>
                        <a:t> </a:t>
                      </a:r>
                      <a:r>
                        <a:rPr lang="ru-RU" sz="1400" dirty="0" smtClean="0">
                          <a:latin typeface="Exo 2" panose="00000500000000000000"/>
                        </a:rPr>
                        <a:t>неоднократное нарушения сроков поставки товаров).</a:t>
                      </a:r>
                    </a:p>
                  </a:txBody>
                  <a:tcPr>
                    <a:solidFill>
                      <a:schemeClr val="accent2">
                        <a:lumMod val="20000"/>
                        <a:lumOff val="80000"/>
                      </a:schemeClr>
                    </a:solidFill>
                  </a:tcPr>
                </a:tc>
                <a:extLst>
                  <a:ext uri="{0D108BD9-81ED-4DB2-BD59-A6C34878D82A}">
                    <a16:rowId xmlns:a16="http://schemas.microsoft.com/office/drawing/2014/main" val="2571943027"/>
                  </a:ext>
                </a:extLst>
              </a:tr>
              <a:tr h="1666645">
                <a:tc>
                  <a:txBody>
                    <a:bodyPr/>
                    <a:lstStyle/>
                    <a:p>
                      <a:r>
                        <a:rPr lang="ru-RU" dirty="0" smtClean="0">
                          <a:latin typeface="Exo 2" panose="00000500000000000000"/>
                        </a:rPr>
                        <a:t>При выполнении работ</a:t>
                      </a:r>
                      <a:endParaRPr lang="ru-RU" dirty="0">
                        <a:latin typeface="Exo 2" panose="00000500000000000000"/>
                      </a:endParaRPr>
                    </a:p>
                  </a:txBody>
                  <a:tcPr>
                    <a:solidFill>
                      <a:schemeClr val="accent2">
                        <a:lumMod val="20000"/>
                        <a:lumOff val="80000"/>
                      </a:schemeClr>
                    </a:solidFill>
                  </a:tcPr>
                </a:tc>
                <a:tc>
                  <a:txBody>
                    <a:bodyPr/>
                    <a:lstStyle/>
                    <a:p>
                      <a:r>
                        <a:rPr lang="ru-RU" dirty="0" smtClean="0">
                          <a:latin typeface="Exo 2" panose="00000500000000000000"/>
                        </a:rPr>
                        <a:t>ст. 715</a:t>
                      </a:r>
                      <a:r>
                        <a:rPr lang="ru-RU" baseline="0" dirty="0" smtClean="0">
                          <a:latin typeface="Exo 2" panose="00000500000000000000"/>
                        </a:rPr>
                        <a:t> </a:t>
                      </a:r>
                      <a:r>
                        <a:rPr lang="ru-RU" sz="1400" baseline="0" dirty="0" smtClean="0">
                          <a:latin typeface="Exo 2" panose="00000500000000000000"/>
                        </a:rPr>
                        <a:t>(не приступает своевременно к исполнению договора подряда или выполняет работу настолько медленно, что окончание ее к сроку становится явно невозможным)</a:t>
                      </a:r>
                      <a:endParaRPr lang="ru-RU" dirty="0" smtClean="0">
                        <a:latin typeface="Exo 2" panose="00000500000000000000"/>
                      </a:endParaRPr>
                    </a:p>
                    <a:p>
                      <a:r>
                        <a:rPr lang="ru-RU" dirty="0" smtClean="0">
                          <a:latin typeface="Exo 2" panose="00000500000000000000"/>
                        </a:rPr>
                        <a:t>ст. 717</a:t>
                      </a:r>
                      <a:r>
                        <a:rPr lang="ru-RU" baseline="0" dirty="0" smtClean="0">
                          <a:latin typeface="Exo 2" panose="00000500000000000000"/>
                        </a:rPr>
                        <a:t> </a:t>
                      </a:r>
                      <a:r>
                        <a:rPr lang="ru-RU" sz="1400" baseline="0" dirty="0" smtClean="0">
                          <a:latin typeface="Exo 2" panose="00000500000000000000"/>
                        </a:rPr>
                        <a:t>(без причины)</a:t>
                      </a:r>
                      <a:endParaRPr lang="ru-RU" sz="1400" dirty="0" smtClean="0">
                        <a:latin typeface="Exo 2" panose="00000500000000000000"/>
                      </a:endParaRPr>
                    </a:p>
                    <a:p>
                      <a:r>
                        <a:rPr lang="ru-RU" dirty="0" smtClean="0">
                          <a:latin typeface="Exo 2" panose="00000500000000000000"/>
                        </a:rPr>
                        <a:t>Ст. 723 </a:t>
                      </a:r>
                      <a:r>
                        <a:rPr lang="ru-RU" sz="1400" dirty="0" smtClean="0">
                          <a:latin typeface="Exo 2" panose="00000500000000000000"/>
                        </a:rPr>
                        <a:t>(Если отступления в работе от условий договора подряда или иные недостатки результата работы в установленный заказчиком разумный срок не были устранены либо являются существенными и неустранимыми)</a:t>
                      </a:r>
                    </a:p>
                  </a:txBody>
                  <a:tcPr>
                    <a:solidFill>
                      <a:schemeClr val="accent2">
                        <a:lumMod val="20000"/>
                        <a:lumOff val="80000"/>
                      </a:schemeClr>
                    </a:solidFill>
                  </a:tcPr>
                </a:tc>
                <a:extLst>
                  <a:ext uri="{0D108BD9-81ED-4DB2-BD59-A6C34878D82A}">
                    <a16:rowId xmlns:a16="http://schemas.microsoft.com/office/drawing/2014/main" val="3347317055"/>
                  </a:ext>
                </a:extLst>
              </a:tr>
              <a:tr h="523233">
                <a:tc>
                  <a:txBody>
                    <a:bodyPr/>
                    <a:lstStyle/>
                    <a:p>
                      <a:r>
                        <a:rPr lang="ru-RU" dirty="0" smtClean="0">
                          <a:latin typeface="Exo 2" panose="00000500000000000000"/>
                        </a:rPr>
                        <a:t>При оказании</a:t>
                      </a:r>
                      <a:r>
                        <a:rPr lang="ru-RU" baseline="0" dirty="0" smtClean="0">
                          <a:latin typeface="Exo 2" panose="00000500000000000000"/>
                        </a:rPr>
                        <a:t> услуг</a:t>
                      </a:r>
                      <a:endParaRPr lang="ru-RU" dirty="0">
                        <a:latin typeface="Exo 2" panose="00000500000000000000"/>
                      </a:endParaRPr>
                    </a:p>
                  </a:txBody>
                  <a:tcPr>
                    <a:solidFill>
                      <a:schemeClr val="accent2">
                        <a:lumMod val="20000"/>
                        <a:lumOff val="80000"/>
                      </a:schemeClr>
                    </a:solidFill>
                  </a:tcPr>
                </a:tc>
                <a:tc>
                  <a:txBody>
                    <a:bodyPr/>
                    <a:lstStyle/>
                    <a:p>
                      <a:r>
                        <a:rPr lang="ru-RU" dirty="0" smtClean="0">
                          <a:latin typeface="Exo 2" panose="00000500000000000000"/>
                        </a:rPr>
                        <a:t>ст. 782 </a:t>
                      </a:r>
                      <a:r>
                        <a:rPr lang="ru-RU" sz="1400" dirty="0" smtClean="0">
                          <a:latin typeface="Exo 2" panose="00000500000000000000"/>
                        </a:rPr>
                        <a:t>(без причины) </a:t>
                      </a:r>
                      <a:r>
                        <a:rPr lang="ru-RU" dirty="0" smtClean="0">
                          <a:latin typeface="Exo 2" panose="00000500000000000000"/>
                        </a:rPr>
                        <a:t>+</a:t>
                      </a:r>
                      <a:r>
                        <a:rPr lang="ru-RU" baseline="0" dirty="0" smtClean="0">
                          <a:latin typeface="Exo 2" panose="00000500000000000000"/>
                        </a:rPr>
                        <a:t> ст. 715, 717,723.</a:t>
                      </a:r>
                      <a:endParaRPr lang="ru-RU" dirty="0">
                        <a:latin typeface="Exo 2" panose="00000500000000000000"/>
                      </a:endParaRPr>
                    </a:p>
                  </a:txBody>
                  <a:tcPr>
                    <a:solidFill>
                      <a:schemeClr val="accent2">
                        <a:lumMod val="20000"/>
                        <a:lumOff val="80000"/>
                      </a:schemeClr>
                    </a:solidFill>
                  </a:tcPr>
                </a:tc>
                <a:extLst>
                  <a:ext uri="{0D108BD9-81ED-4DB2-BD59-A6C34878D82A}">
                    <a16:rowId xmlns:a16="http://schemas.microsoft.com/office/drawing/2014/main" val="1049577832"/>
                  </a:ext>
                </a:extLst>
              </a:tr>
              <a:tr h="1465498">
                <a:tc>
                  <a:txBody>
                    <a:bodyPr/>
                    <a:lstStyle/>
                    <a:p>
                      <a:r>
                        <a:rPr lang="ru-RU" dirty="0" smtClean="0">
                          <a:latin typeface="Exo 2" panose="00000500000000000000"/>
                        </a:rPr>
                        <a:t>Для</a:t>
                      </a:r>
                      <a:r>
                        <a:rPr lang="ru-RU" baseline="0" dirty="0" smtClean="0">
                          <a:latin typeface="Exo 2" panose="00000500000000000000"/>
                        </a:rPr>
                        <a:t> поставщика</a:t>
                      </a:r>
                      <a:endParaRPr lang="ru-RU" dirty="0">
                        <a:latin typeface="Exo 2" panose="00000500000000000000"/>
                      </a:endParaRPr>
                    </a:p>
                  </a:txBody>
                  <a:tcPr>
                    <a:solidFill>
                      <a:schemeClr val="accent2">
                        <a:lumMod val="20000"/>
                        <a:lumOff val="80000"/>
                      </a:schemeClr>
                    </a:solidFill>
                  </a:tcPr>
                </a:tc>
                <a:tc>
                  <a:txBody>
                    <a:bodyPr/>
                    <a:lstStyle/>
                    <a:p>
                      <a:r>
                        <a:rPr lang="ru-RU" dirty="0" smtClean="0">
                          <a:latin typeface="Exo 2" panose="00000500000000000000"/>
                        </a:rPr>
                        <a:t>ст. 328</a:t>
                      </a:r>
                      <a:r>
                        <a:rPr lang="ru-RU" baseline="0" dirty="0" smtClean="0">
                          <a:latin typeface="Exo 2" panose="00000500000000000000"/>
                        </a:rPr>
                        <a:t> </a:t>
                      </a:r>
                      <a:r>
                        <a:rPr lang="ru-RU" sz="1400" baseline="0" dirty="0" smtClean="0">
                          <a:latin typeface="Exo 2" panose="00000500000000000000"/>
                        </a:rPr>
                        <a:t>(не исполнение встречного обязательства)</a:t>
                      </a:r>
                    </a:p>
                    <a:p>
                      <a:r>
                        <a:rPr lang="ru-RU" baseline="0" dirty="0" smtClean="0">
                          <a:latin typeface="Exo 2" panose="00000500000000000000"/>
                        </a:rPr>
                        <a:t>ст. 719 </a:t>
                      </a:r>
                      <a:r>
                        <a:rPr lang="ru-RU" sz="1400" baseline="0" dirty="0" smtClean="0">
                          <a:latin typeface="Exo 2" panose="00000500000000000000"/>
                        </a:rPr>
                        <a:t>(подрядчик вправе не приступать к работе, а начатую работу приостановить в случаях, когда нарушение заказчиком своих обязанностей по договору подряда, в частности </a:t>
                      </a:r>
                      <a:r>
                        <a:rPr lang="ru-RU" sz="1400" baseline="0" dirty="0" err="1" smtClean="0">
                          <a:latin typeface="Exo 2" panose="00000500000000000000"/>
                        </a:rPr>
                        <a:t>непредоставление</a:t>
                      </a:r>
                      <a:r>
                        <a:rPr lang="ru-RU" sz="1400" baseline="0" dirty="0" smtClean="0">
                          <a:latin typeface="Exo 2" panose="00000500000000000000"/>
                        </a:rPr>
                        <a:t> материала, оборудования, технической документации, препятствует исполнению договора подрядчиком)</a:t>
                      </a:r>
                    </a:p>
                    <a:p>
                      <a:endParaRPr lang="ru-RU" dirty="0">
                        <a:latin typeface="Exo 2" panose="00000500000000000000"/>
                      </a:endParaRPr>
                    </a:p>
                  </a:txBody>
                  <a:tcPr>
                    <a:solidFill>
                      <a:schemeClr val="accent2">
                        <a:lumMod val="20000"/>
                        <a:lumOff val="80000"/>
                      </a:schemeClr>
                    </a:solidFill>
                  </a:tcPr>
                </a:tc>
                <a:extLst>
                  <a:ext uri="{0D108BD9-81ED-4DB2-BD59-A6C34878D82A}">
                    <a16:rowId xmlns:a16="http://schemas.microsoft.com/office/drawing/2014/main" val="3135331091"/>
                  </a:ext>
                </a:extLst>
              </a:tr>
            </a:tbl>
          </a:graphicData>
        </a:graphic>
      </p:graphicFrame>
      <p:pic>
        <p:nvPicPr>
          <p:cNvPr id="6" name="Рисунок 5"/>
          <p:cNvPicPr>
            <a:picLocks noChangeAspect="1"/>
          </p:cNvPicPr>
          <p:nvPr/>
        </p:nvPicPr>
        <p:blipFill>
          <a:blip r:embed="rId2"/>
          <a:stretch>
            <a:fillRect/>
          </a:stretch>
        </p:blipFill>
        <p:spPr>
          <a:xfrm>
            <a:off x="1053002" y="-15703"/>
            <a:ext cx="1279651" cy="1145442"/>
          </a:xfrm>
          <a:prstGeom prst="rect">
            <a:avLst/>
          </a:prstGeom>
        </p:spPr>
      </p:pic>
    </p:spTree>
    <p:extLst>
      <p:ext uri="{BB962C8B-B14F-4D97-AF65-F5344CB8AC3E}">
        <p14:creationId xmlns:p14="http://schemas.microsoft.com/office/powerpoint/2010/main" val="36852986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2815" y="1531399"/>
            <a:ext cx="10886243" cy="4842864"/>
          </a:xfrm>
          <a:prstGeom prst="rect">
            <a:avLst/>
          </a:prstGeom>
          <a:noFill/>
        </p:spPr>
        <p:txBody>
          <a:bodyPr wrap="square" rtlCol="0">
            <a:spAutoFit/>
          </a:bodyPr>
          <a:lstStyle/>
          <a:p>
            <a:pPr algn="ctr">
              <a:buClr>
                <a:schemeClr val="accent2">
                  <a:lumMod val="50000"/>
                </a:schemeClr>
              </a:buClr>
            </a:pPr>
            <a:r>
              <a:rPr lang="ru-RU" sz="1835" b="1" dirty="0" smtClean="0">
                <a:solidFill>
                  <a:srgbClr val="C00000"/>
                </a:solidFill>
                <a:latin typeface="Exo 2" panose="00000500000000000000" pitchFamily="2" charset="-52"/>
              </a:rPr>
              <a:t>ч. 12 ст. 95 – признана утратившей силу!!!</a:t>
            </a:r>
          </a:p>
          <a:p>
            <a:pPr algn="just">
              <a:buClr>
                <a:schemeClr val="accent2">
                  <a:lumMod val="50000"/>
                </a:schemeClr>
              </a:buClr>
            </a:pPr>
            <a:r>
              <a:rPr lang="ru-RU" sz="1600" b="1" dirty="0" smtClean="0">
                <a:latin typeface="Exo 2" panose="00000500000000000000" pitchFamily="2" charset="-52"/>
              </a:rPr>
              <a:t>Ст. 95 дополнена частями 12.1 и 12.2 следующего содержания:</a:t>
            </a:r>
          </a:p>
          <a:p>
            <a:pPr algn="just">
              <a:buClr>
                <a:schemeClr val="accent2">
                  <a:lumMod val="50000"/>
                </a:schemeClr>
              </a:buClr>
            </a:pPr>
            <a:r>
              <a:rPr lang="ru-RU" sz="1600" b="1" dirty="0" smtClean="0">
                <a:latin typeface="Exo 2" panose="00000500000000000000" pitchFamily="2" charset="-52"/>
              </a:rPr>
              <a:t>"12.1. </a:t>
            </a:r>
            <a:r>
              <a:rPr lang="ru-RU" sz="1600" b="1" u="sng" dirty="0" smtClean="0">
                <a:latin typeface="Exo 2" panose="00000500000000000000" pitchFamily="2" charset="-52"/>
              </a:rPr>
              <a:t>В случае принятия заказчиком решения об одностороннем отказе от исполнения контракта, заключенного по результатам проведения электронных процедур, закрытых электронных процедур:</a:t>
            </a:r>
          </a:p>
          <a:p>
            <a:pPr algn="just">
              <a:buClr>
                <a:schemeClr val="accent2">
                  <a:lumMod val="50000"/>
                </a:schemeClr>
              </a:buClr>
            </a:pPr>
            <a:endParaRPr lang="ru-RU" sz="1600" dirty="0" smtClean="0">
              <a:latin typeface="Exo 2" panose="00000500000000000000" pitchFamily="2" charset="-52"/>
            </a:endParaRPr>
          </a:p>
          <a:p>
            <a:pPr algn="just">
              <a:buClr>
                <a:schemeClr val="accent2">
                  <a:lumMod val="50000"/>
                </a:schemeClr>
              </a:buClr>
            </a:pPr>
            <a:r>
              <a:rPr lang="ru-RU" sz="1600" dirty="0" smtClean="0">
                <a:latin typeface="Exo 2" panose="00000500000000000000" pitchFamily="2" charset="-52"/>
              </a:rPr>
              <a:t>1) заказчик с использованием ЕИС формирует решение, подписывает его ЭЦП и размещает такое решение в ЕИС;</a:t>
            </a:r>
          </a:p>
          <a:p>
            <a:pPr algn="just">
              <a:buClr>
                <a:schemeClr val="accent2">
                  <a:lumMod val="50000"/>
                </a:schemeClr>
              </a:buClr>
            </a:pPr>
            <a:endParaRPr lang="ru-RU" sz="1600" dirty="0" smtClean="0">
              <a:latin typeface="Exo 2" panose="00000500000000000000" pitchFamily="2" charset="-52"/>
            </a:endParaRPr>
          </a:p>
          <a:p>
            <a:pPr algn="just">
              <a:buClr>
                <a:schemeClr val="accent2">
                  <a:lumMod val="50000"/>
                </a:schemeClr>
              </a:buClr>
            </a:pPr>
            <a:r>
              <a:rPr lang="ru-RU" sz="1600" dirty="0" smtClean="0">
                <a:latin typeface="Exo 2" panose="00000500000000000000" pitchFamily="2" charset="-52"/>
              </a:rPr>
              <a:t>2) решение автоматически с использованием ЕИС направляется поставщику (подрядчику, исполнителю). </a:t>
            </a:r>
            <a:r>
              <a:rPr lang="ru-RU" sz="1600" b="1" dirty="0" smtClean="0">
                <a:solidFill>
                  <a:schemeClr val="accent2">
                    <a:lumMod val="50000"/>
                  </a:schemeClr>
                </a:solidFill>
                <a:latin typeface="Exo 2" panose="00000500000000000000" pitchFamily="2" charset="-52"/>
              </a:rPr>
              <a:t>Датой поступления поставщику (подрядчику, исполнителю) решения об одностороннем отказе от исполнения контракта считается дата размещения в соответствии с настоящим пунктом такого решения в единой информационной системе в соответствии с часовой зоной, в которой расположен поставщик (подрядчик, исполнитель);</a:t>
            </a:r>
          </a:p>
          <a:p>
            <a:pPr algn="just">
              <a:buClr>
                <a:schemeClr val="accent2">
                  <a:lumMod val="50000"/>
                </a:schemeClr>
              </a:buClr>
            </a:pPr>
            <a:endParaRPr lang="ru-RU" sz="1600" dirty="0" smtClean="0">
              <a:latin typeface="Exo 2" panose="00000500000000000000" pitchFamily="2" charset="-52"/>
            </a:endParaRPr>
          </a:p>
          <a:p>
            <a:pPr algn="just">
              <a:buClr>
                <a:schemeClr val="accent2">
                  <a:lumMod val="50000"/>
                </a:schemeClr>
              </a:buClr>
            </a:pPr>
            <a:r>
              <a:rPr lang="ru-RU" sz="1600" dirty="0" smtClean="0">
                <a:latin typeface="Exo 2" panose="00000500000000000000" pitchFamily="2" charset="-52"/>
              </a:rPr>
              <a:t>3) поступление решения об одностороннем отказе от исполнения контракта в соответствии с пунктом 2 настоящей части считается надлежащим уведомлением поставщика (подрядчика, исполнителя) об одностороннем отказе от исполнения контракта.</a:t>
            </a:r>
          </a:p>
          <a:p>
            <a:pPr algn="just">
              <a:buClr>
                <a:schemeClr val="accent2">
                  <a:lumMod val="50000"/>
                </a:schemeClr>
              </a:buClr>
            </a:pPr>
            <a:endParaRPr lang="ru-RU" sz="1835" b="1" dirty="0" smtClean="0">
              <a:latin typeface="Exo 2" panose="00000500000000000000" pitchFamily="2" charset="-52"/>
            </a:endParaRPr>
          </a:p>
        </p:txBody>
      </p:sp>
      <p:sp>
        <p:nvSpPr>
          <p:cNvPr id="7" name="Заголовок 1">
            <a:extLst>
              <a:ext uri="{FF2B5EF4-FFF2-40B4-BE49-F238E27FC236}">
                <a16:creationId xmlns:a16="http://schemas.microsoft.com/office/drawing/2014/main" id="{7E5369A1-8CC3-42E2-BCBB-9D2BEB2519F1}"/>
              </a:ext>
            </a:extLst>
          </p:cNvPr>
          <p:cNvSpPr txBox="1">
            <a:spLocks/>
          </p:cNvSpPr>
          <p:nvPr/>
        </p:nvSpPr>
        <p:spPr>
          <a:xfrm>
            <a:off x="802691" y="632535"/>
            <a:ext cx="10087252" cy="861099"/>
          </a:xfrm>
          <a:prstGeom prst="rect">
            <a:avLst/>
          </a:prstGeom>
        </p:spPr>
        <p:txBody>
          <a:bodyPr wrap="square" lIns="0" tIns="0" rIns="0" bIns="0">
            <a:noAutofit/>
          </a:bodyPr>
          <a:lstStyle/>
          <a:p>
            <a:pPr algn="ctr" rtl="0">
              <a:spcBef>
                <a:spcPct val="0"/>
              </a:spcBef>
            </a:pPr>
            <a:r>
              <a:rPr lang="ru-RU" sz="2884" kern="0" dirty="0" smtClean="0">
                <a:latin typeface="Exo 2 Semi Bold" panose="00000700000000000000" pitchFamily="2" charset="-52"/>
                <a:cs typeface="Arial" panose="020B0604020202020204" pitchFamily="34" charset="0"/>
              </a:rPr>
              <a:t>            </a:t>
            </a:r>
            <a:r>
              <a:rPr lang="ru-RU" sz="2000" b="1" kern="0" dirty="0" smtClean="0">
                <a:latin typeface="Exo 2 Semi Bold" panose="00000700000000000000" pitchFamily="2" charset="-52"/>
                <a:cs typeface="Arial" panose="020B0604020202020204" pitchFamily="34" charset="0"/>
              </a:rPr>
              <a:t>Алгоритм действий Заказчика при принятии решения об одностороннем отказа – </a:t>
            </a:r>
            <a:r>
              <a:rPr lang="ru-RU" sz="2000" b="1" u="sng" kern="0" dirty="0" smtClean="0">
                <a:latin typeface="Exo 2 Semi Bold" panose="00000700000000000000" pitchFamily="2" charset="-52"/>
                <a:cs typeface="Arial" panose="020B0604020202020204" pitchFamily="34" charset="0"/>
              </a:rPr>
              <a:t>новые правила</a:t>
            </a:r>
            <a:r>
              <a:rPr lang="ru-RU" sz="2000" b="1" kern="0" dirty="0" smtClean="0">
                <a:latin typeface="Exo 2 Semi Bold" panose="00000700000000000000" pitchFamily="2" charset="-52"/>
                <a:cs typeface="Arial" panose="020B0604020202020204" pitchFamily="34" charset="0"/>
              </a:rPr>
              <a:t>:</a:t>
            </a:r>
            <a:endParaRPr lang="ru-RU" sz="2000" b="1" kern="0" dirty="0">
              <a:latin typeface="Exo 2 Semi Bold" panose="00000700000000000000" pitchFamily="2" charset="-52"/>
              <a:cs typeface="Arial" panose="020B0604020202020204" pitchFamily="34" charset="0"/>
            </a:endParaRPr>
          </a:p>
        </p:txBody>
      </p:sp>
      <p:pic>
        <p:nvPicPr>
          <p:cNvPr id="8" name="Рисунок 7"/>
          <p:cNvPicPr>
            <a:picLocks noChangeAspect="1"/>
          </p:cNvPicPr>
          <p:nvPr/>
        </p:nvPicPr>
        <p:blipFill>
          <a:blip r:embed="rId2"/>
          <a:stretch>
            <a:fillRect/>
          </a:stretch>
        </p:blipFill>
        <p:spPr>
          <a:xfrm>
            <a:off x="719830" y="218763"/>
            <a:ext cx="2057051" cy="1590987"/>
          </a:xfrm>
          <a:prstGeom prst="rect">
            <a:avLst/>
          </a:prstGeom>
        </p:spPr>
      </p:pic>
    </p:spTree>
    <p:extLst>
      <p:ext uri="{BB962C8B-B14F-4D97-AF65-F5344CB8AC3E}">
        <p14:creationId xmlns:p14="http://schemas.microsoft.com/office/powerpoint/2010/main" val="24920775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2815" y="1531399"/>
            <a:ext cx="10886243" cy="4741298"/>
          </a:xfrm>
          <a:prstGeom prst="rect">
            <a:avLst/>
          </a:prstGeom>
          <a:noFill/>
        </p:spPr>
        <p:txBody>
          <a:bodyPr wrap="square" rtlCol="0">
            <a:spAutoFit/>
          </a:bodyPr>
          <a:lstStyle/>
          <a:p>
            <a:pPr algn="ctr">
              <a:buClr>
                <a:schemeClr val="accent2">
                  <a:lumMod val="50000"/>
                </a:schemeClr>
              </a:buClr>
            </a:pPr>
            <a:r>
              <a:rPr lang="ru-RU" sz="1835" b="1" dirty="0" smtClean="0">
                <a:solidFill>
                  <a:srgbClr val="C00000"/>
                </a:solidFill>
                <a:latin typeface="Exo 2" panose="00000500000000000000" pitchFamily="2" charset="-52"/>
              </a:rPr>
              <a:t>С 01.01.2022 до 01.07.2022 ч. 12.1 ст. 95 (в ред. ФЗ от 02.07.2021 N 360-ФЗ) 	не применяется!!! Регулирование на указанный период установлено 	ФЗ от 02.07.2021 N 360-ФЗ.</a:t>
            </a:r>
          </a:p>
          <a:p>
            <a:pPr algn="just">
              <a:buClr>
                <a:schemeClr val="accent2">
                  <a:lumMod val="50000"/>
                </a:schemeClr>
              </a:buClr>
            </a:pPr>
            <a:r>
              <a:rPr lang="ru-RU" sz="1835" b="1" dirty="0" smtClean="0">
                <a:latin typeface="Exo 2" panose="00000500000000000000" pitchFamily="2" charset="-52"/>
              </a:rPr>
              <a:t>В случае принятия заказчиком предусмотренного частью 9 статьи 95 решения об одностороннем отказе от исполнения контракта заказчик:</a:t>
            </a:r>
          </a:p>
          <a:p>
            <a:pPr algn="just">
              <a:buClr>
                <a:schemeClr val="accent2">
                  <a:lumMod val="50000"/>
                </a:schemeClr>
              </a:buClr>
            </a:pPr>
            <a:r>
              <a:rPr lang="ru-RU" sz="1835" b="1" dirty="0" smtClean="0">
                <a:latin typeface="Exo 2" panose="00000500000000000000" pitchFamily="2" charset="-52"/>
              </a:rPr>
              <a:t>	</a:t>
            </a:r>
            <a:r>
              <a:rPr lang="ru-RU" sz="1600" dirty="0" smtClean="0">
                <a:latin typeface="Exo 2" panose="00000500000000000000" pitchFamily="2" charset="-52"/>
              </a:rPr>
              <a:t>а) </a:t>
            </a:r>
            <a:r>
              <a:rPr lang="ru-RU" sz="1600" u="sng" dirty="0" smtClean="0">
                <a:latin typeface="Exo 2" panose="00000500000000000000" pitchFamily="2" charset="-52"/>
              </a:rPr>
              <a:t>направляет такое решение поставщику (подрядчику, исполнителю) в порядке, установленном частью 12.2 статьи 95;</a:t>
            </a:r>
          </a:p>
          <a:p>
            <a:pPr algn="just">
              <a:buClr>
                <a:schemeClr val="accent2">
                  <a:lumMod val="50000"/>
                </a:schemeClr>
              </a:buClr>
            </a:pPr>
            <a:r>
              <a:rPr lang="ru-RU" sz="1600" dirty="0" smtClean="0">
                <a:latin typeface="Exo 2" panose="00000500000000000000" pitchFamily="2" charset="-52"/>
              </a:rPr>
              <a:t>	</a:t>
            </a:r>
          </a:p>
          <a:p>
            <a:pPr algn="just">
              <a:buClr>
                <a:schemeClr val="accent2">
                  <a:lumMod val="50000"/>
                </a:schemeClr>
              </a:buClr>
            </a:pPr>
            <a:r>
              <a:rPr lang="ru-RU" sz="1600" dirty="0">
                <a:latin typeface="Exo 2" panose="00000500000000000000" pitchFamily="2" charset="-52"/>
              </a:rPr>
              <a:t>	</a:t>
            </a:r>
            <a:r>
              <a:rPr lang="ru-RU" sz="1600" dirty="0" smtClean="0">
                <a:latin typeface="Exo 2" panose="00000500000000000000" pitchFamily="2" charset="-52"/>
              </a:rPr>
              <a:t>б) не позднее дня направления решения размещает такое решение в ЕИС по правилам, действовавшим до дня вступления в силу настоящего Федерального закона;</a:t>
            </a:r>
          </a:p>
          <a:p>
            <a:pPr algn="just">
              <a:buClr>
                <a:schemeClr val="accent2">
                  <a:lumMod val="50000"/>
                </a:schemeClr>
              </a:buClr>
            </a:pPr>
            <a:r>
              <a:rPr lang="ru-RU" sz="1600" dirty="0" smtClean="0">
                <a:latin typeface="Exo 2" panose="00000500000000000000" pitchFamily="2" charset="-52"/>
              </a:rPr>
              <a:t>	</a:t>
            </a:r>
          </a:p>
          <a:p>
            <a:pPr algn="just">
              <a:buClr>
                <a:schemeClr val="accent2">
                  <a:lumMod val="50000"/>
                </a:schemeClr>
              </a:buClr>
            </a:pPr>
            <a:r>
              <a:rPr lang="ru-RU" sz="1600" dirty="0">
                <a:latin typeface="Exo 2" panose="00000500000000000000" pitchFamily="2" charset="-52"/>
              </a:rPr>
              <a:t>	</a:t>
            </a:r>
            <a:r>
              <a:rPr lang="ru-RU" sz="1600" dirty="0" smtClean="0">
                <a:latin typeface="Exo 2" panose="00000500000000000000" pitchFamily="2" charset="-52"/>
              </a:rPr>
              <a:t>в) в случае неполучения заказчиком подтверждения о вручении поставщику (подрядчику, исполнителю) заказного письма, направленного в соответствии с подпунктом "а" настоящего пункта, либо информации об отсутствии поставщика (подрядчика, исполнителя) по адресу, указанному в контракте, </a:t>
            </a:r>
            <a:r>
              <a:rPr lang="ru-RU" sz="1600" b="1" u="sng" dirty="0" smtClean="0">
                <a:latin typeface="Exo 2" panose="00000500000000000000" pitchFamily="2" charset="-52"/>
              </a:rPr>
              <a:t>датой надлежащего уведомления поставщика (подрядчика, исполнителя) об одностороннем отказе от исполнения контракта считается день по истечении 15 дней, считая с даты размещения в ЕИС </a:t>
            </a:r>
            <a:r>
              <a:rPr lang="ru-RU" sz="1600" dirty="0" smtClean="0">
                <a:latin typeface="Exo 2" panose="00000500000000000000" pitchFamily="2" charset="-52"/>
              </a:rPr>
              <a:t>в сфере закупок решения в соответствии с подпунктом "б" настоящего пункта;</a:t>
            </a:r>
          </a:p>
        </p:txBody>
      </p:sp>
      <p:sp>
        <p:nvSpPr>
          <p:cNvPr id="7" name="Заголовок 1">
            <a:extLst>
              <a:ext uri="{FF2B5EF4-FFF2-40B4-BE49-F238E27FC236}">
                <a16:creationId xmlns:a16="http://schemas.microsoft.com/office/drawing/2014/main" id="{7E5369A1-8CC3-42E2-BCBB-9D2BEB2519F1}"/>
              </a:ext>
            </a:extLst>
          </p:cNvPr>
          <p:cNvSpPr txBox="1">
            <a:spLocks/>
          </p:cNvSpPr>
          <p:nvPr/>
        </p:nvSpPr>
        <p:spPr>
          <a:xfrm>
            <a:off x="802691" y="632535"/>
            <a:ext cx="10087252" cy="861099"/>
          </a:xfrm>
          <a:prstGeom prst="rect">
            <a:avLst/>
          </a:prstGeom>
        </p:spPr>
        <p:txBody>
          <a:bodyPr wrap="square" lIns="0" tIns="0" rIns="0" bIns="0">
            <a:noAutofit/>
          </a:bodyPr>
          <a:lstStyle/>
          <a:p>
            <a:pPr algn="ctr" rtl="0">
              <a:spcBef>
                <a:spcPct val="0"/>
              </a:spcBef>
            </a:pPr>
            <a:r>
              <a:rPr lang="ru-RU" sz="2884" kern="0" dirty="0" smtClean="0">
                <a:latin typeface="Exo 2 Semi Bold" panose="00000700000000000000" pitchFamily="2" charset="-52"/>
                <a:cs typeface="Arial" panose="020B0604020202020204" pitchFamily="34" charset="0"/>
              </a:rPr>
              <a:t>            </a:t>
            </a:r>
            <a:r>
              <a:rPr lang="ru-RU" sz="2000" b="1" kern="0" dirty="0" smtClean="0">
                <a:latin typeface="Exo 2 Semi Bold" panose="00000700000000000000" pitchFamily="2" charset="-52"/>
                <a:cs typeface="Arial" panose="020B0604020202020204" pitchFamily="34" charset="0"/>
              </a:rPr>
              <a:t>Алгоритм действий Заказчика при принятии решения об одностороннем отказа – </a:t>
            </a:r>
            <a:r>
              <a:rPr lang="ru-RU" sz="2000" b="1" u="sng" kern="0" dirty="0" smtClean="0">
                <a:latin typeface="Exo 2 Semi Bold" panose="00000700000000000000" pitchFamily="2" charset="-52"/>
                <a:cs typeface="Arial" panose="020B0604020202020204" pitchFamily="34" charset="0"/>
              </a:rPr>
              <a:t>новые правила</a:t>
            </a:r>
            <a:r>
              <a:rPr lang="ru-RU" sz="2000" b="1" kern="0" dirty="0" smtClean="0">
                <a:latin typeface="Exo 2 Semi Bold" panose="00000700000000000000" pitchFamily="2" charset="-52"/>
                <a:cs typeface="Arial" panose="020B0604020202020204" pitchFamily="34" charset="0"/>
              </a:rPr>
              <a:t>:</a:t>
            </a:r>
            <a:endParaRPr lang="ru-RU" sz="2000" b="1" kern="0" dirty="0">
              <a:latin typeface="Exo 2 Semi Bold" panose="00000700000000000000" pitchFamily="2" charset="-52"/>
              <a:cs typeface="Arial" panose="020B0604020202020204" pitchFamily="34" charset="0"/>
            </a:endParaRPr>
          </a:p>
        </p:txBody>
      </p:sp>
      <p:pic>
        <p:nvPicPr>
          <p:cNvPr id="8" name="Рисунок 7"/>
          <p:cNvPicPr>
            <a:picLocks noChangeAspect="1"/>
          </p:cNvPicPr>
          <p:nvPr/>
        </p:nvPicPr>
        <p:blipFill>
          <a:blip r:embed="rId2"/>
          <a:stretch>
            <a:fillRect/>
          </a:stretch>
        </p:blipFill>
        <p:spPr>
          <a:xfrm>
            <a:off x="702815" y="0"/>
            <a:ext cx="2057051" cy="1590987"/>
          </a:xfrm>
          <a:prstGeom prst="rect">
            <a:avLst/>
          </a:prstGeom>
        </p:spPr>
      </p:pic>
    </p:spTree>
    <p:extLst>
      <p:ext uri="{BB962C8B-B14F-4D97-AF65-F5344CB8AC3E}">
        <p14:creationId xmlns:p14="http://schemas.microsoft.com/office/powerpoint/2010/main" val="24039132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2815" y="1531399"/>
            <a:ext cx="10886243" cy="4832092"/>
          </a:xfrm>
          <a:prstGeom prst="rect">
            <a:avLst/>
          </a:prstGeom>
          <a:noFill/>
        </p:spPr>
        <p:txBody>
          <a:bodyPr wrap="square" rtlCol="0">
            <a:spAutoFit/>
          </a:bodyPr>
          <a:lstStyle/>
          <a:p>
            <a:pPr algn="just">
              <a:buClr>
                <a:schemeClr val="accent2">
                  <a:lumMod val="50000"/>
                </a:schemeClr>
              </a:buClr>
            </a:pPr>
            <a:r>
              <a:rPr lang="ru-RU" b="1" dirty="0" smtClean="0">
                <a:latin typeface="Exo 2" panose="00000500000000000000" pitchFamily="2" charset="-52"/>
              </a:rPr>
              <a:t>ч. 12.2 ст. 95 ФЗ №44 В случае принятия заказчиком решения об одностороннем отказе (по закупке у ед. поставщика), такое решение:</a:t>
            </a:r>
          </a:p>
          <a:p>
            <a:pPr algn="just">
              <a:buClr>
                <a:schemeClr val="accent2">
                  <a:lumMod val="50000"/>
                </a:schemeClr>
              </a:buClr>
            </a:pPr>
            <a:r>
              <a:rPr lang="ru-RU" sz="1600" dirty="0" smtClean="0">
                <a:latin typeface="Exo 2" panose="00000500000000000000" pitchFamily="2" charset="-52"/>
              </a:rPr>
              <a:t>- передается лицу, имеющему право действовать от имени поставщика (подрядчика, исполнителя), </a:t>
            </a:r>
            <a:r>
              <a:rPr lang="ru-RU" sz="1600" u="sng" dirty="0" smtClean="0">
                <a:latin typeface="Exo 2" panose="00000500000000000000" pitchFamily="2" charset="-52"/>
              </a:rPr>
              <a:t>лично под расписку </a:t>
            </a:r>
          </a:p>
          <a:p>
            <a:pPr algn="just">
              <a:buClr>
                <a:schemeClr val="accent2">
                  <a:lumMod val="50000"/>
                </a:schemeClr>
              </a:buClr>
            </a:pPr>
            <a:r>
              <a:rPr lang="ru-RU" sz="1600" dirty="0" smtClean="0">
                <a:latin typeface="Exo 2" panose="00000500000000000000" pitchFamily="2" charset="-52"/>
              </a:rPr>
              <a:t>	</a:t>
            </a:r>
            <a:r>
              <a:rPr lang="ru-RU" sz="1600" b="1" dirty="0" smtClean="0">
                <a:solidFill>
                  <a:srgbClr val="C00000"/>
                </a:solidFill>
                <a:latin typeface="Exo 2" panose="00000500000000000000" pitchFamily="2" charset="-52"/>
              </a:rPr>
              <a:t>или </a:t>
            </a:r>
          </a:p>
          <a:p>
            <a:pPr algn="just">
              <a:buClr>
                <a:schemeClr val="accent2">
                  <a:lumMod val="50000"/>
                </a:schemeClr>
              </a:buClr>
            </a:pPr>
            <a:r>
              <a:rPr lang="ru-RU" sz="1600" dirty="0" smtClean="0">
                <a:latin typeface="Exo 2" panose="00000500000000000000" pitchFamily="2" charset="-52"/>
              </a:rPr>
              <a:t>- направляется поставщику </a:t>
            </a:r>
            <a:r>
              <a:rPr lang="ru-RU" sz="1600" u="sng" dirty="0" smtClean="0">
                <a:latin typeface="Exo 2" panose="00000500000000000000" pitchFamily="2" charset="-52"/>
              </a:rPr>
              <a:t>заказным письмом с уведомлением </a:t>
            </a:r>
            <a:r>
              <a:rPr lang="ru-RU" sz="1600" dirty="0" smtClean="0">
                <a:latin typeface="Exo 2" panose="00000500000000000000" pitchFamily="2" charset="-52"/>
              </a:rPr>
              <a:t>по адресу указанному в контракте. </a:t>
            </a:r>
          </a:p>
          <a:p>
            <a:pPr algn="just">
              <a:buClr>
                <a:schemeClr val="accent2">
                  <a:lumMod val="50000"/>
                </a:schemeClr>
              </a:buClr>
            </a:pPr>
            <a:endParaRPr lang="ru-RU" sz="1600" dirty="0" smtClean="0">
              <a:latin typeface="Exo 2" panose="00000500000000000000" pitchFamily="2" charset="-52"/>
            </a:endParaRPr>
          </a:p>
          <a:p>
            <a:pPr algn="just">
              <a:buClr>
                <a:schemeClr val="accent2">
                  <a:lumMod val="50000"/>
                </a:schemeClr>
              </a:buClr>
            </a:pPr>
            <a:r>
              <a:rPr lang="ru-RU" sz="1600" b="1" dirty="0" smtClean="0">
                <a:latin typeface="Exo 2" panose="00000500000000000000" pitchFamily="2" charset="-52"/>
              </a:rPr>
              <a:t>Выполнение заказчиком требований настоящей части считается надлежащим уведомлением поставщика (подрядчика, исполнителя) об одностороннем отказе от исполнения контракта. </a:t>
            </a:r>
          </a:p>
          <a:p>
            <a:pPr algn="just">
              <a:buClr>
                <a:schemeClr val="accent2">
                  <a:lumMod val="50000"/>
                </a:schemeClr>
              </a:buClr>
            </a:pPr>
            <a:endParaRPr lang="ru-RU" sz="1600" dirty="0" smtClean="0">
              <a:latin typeface="Exo 2" panose="00000500000000000000" pitchFamily="2" charset="-52"/>
            </a:endParaRPr>
          </a:p>
          <a:p>
            <a:pPr algn="just">
              <a:buClr>
                <a:schemeClr val="accent2">
                  <a:lumMod val="50000"/>
                </a:schemeClr>
              </a:buClr>
            </a:pPr>
            <a:r>
              <a:rPr lang="ru-RU" sz="1600" b="1" dirty="0" smtClean="0">
                <a:solidFill>
                  <a:srgbClr val="C00000"/>
                </a:solidFill>
                <a:latin typeface="Exo 2" panose="00000500000000000000" pitchFamily="2" charset="-52"/>
              </a:rPr>
              <a:t>Датой такого надлежащего уведомления считается:</a:t>
            </a:r>
          </a:p>
          <a:p>
            <a:pPr algn="just">
              <a:buClr>
                <a:schemeClr val="accent2">
                  <a:lumMod val="50000"/>
                </a:schemeClr>
              </a:buClr>
            </a:pPr>
            <a:r>
              <a:rPr lang="ru-RU" sz="1600" dirty="0" smtClean="0">
                <a:latin typeface="Exo 2" panose="00000500000000000000" pitchFamily="2" charset="-52"/>
              </a:rPr>
              <a:t>- дата, указанная лицом, имеющим право действовать от имени поставщика (подрядчика, исполнителя), в расписке о получении решения об одностороннем отказе;</a:t>
            </a:r>
          </a:p>
          <a:p>
            <a:pPr algn="just">
              <a:buClr>
                <a:schemeClr val="accent2">
                  <a:lumMod val="50000"/>
                </a:schemeClr>
              </a:buClr>
            </a:pPr>
            <a:r>
              <a:rPr lang="ru-RU" sz="1600" dirty="0" smtClean="0">
                <a:latin typeface="Exo 2" panose="00000500000000000000" pitchFamily="2" charset="-52"/>
              </a:rPr>
              <a:t>- дата </a:t>
            </a:r>
            <a:r>
              <a:rPr lang="ru-RU" sz="1600" u="sng" dirty="0" smtClean="0">
                <a:latin typeface="Exo 2" panose="00000500000000000000" pitchFamily="2" charset="-52"/>
              </a:rPr>
              <a:t>получения заказчиком подтверждения о вручении поставщику заказного письма</a:t>
            </a:r>
            <a:r>
              <a:rPr lang="ru-RU" sz="1600" dirty="0" smtClean="0">
                <a:latin typeface="Exo 2" panose="00000500000000000000" pitchFamily="2" charset="-52"/>
              </a:rPr>
              <a:t>, предусмотренного настоящей частью, либо </a:t>
            </a:r>
            <a:r>
              <a:rPr lang="ru-RU" sz="1600" u="sng" dirty="0" smtClean="0">
                <a:latin typeface="Exo 2" panose="00000500000000000000" pitchFamily="2" charset="-52"/>
              </a:rPr>
              <a:t>дата получения заказчиком информации об отсутствии поставщика по адресу</a:t>
            </a:r>
            <a:r>
              <a:rPr lang="ru-RU" sz="1600" dirty="0" smtClean="0">
                <a:latin typeface="Exo 2" panose="00000500000000000000" pitchFamily="2" charset="-52"/>
              </a:rPr>
              <a:t>, указанному в контракте, информации о возврате такого письма по истечении срока хранения (в случае направления решения об одностороннем отказе от исполнения контракта заказным письмом).</a:t>
            </a:r>
          </a:p>
        </p:txBody>
      </p:sp>
      <p:sp>
        <p:nvSpPr>
          <p:cNvPr id="7" name="Заголовок 1">
            <a:extLst>
              <a:ext uri="{FF2B5EF4-FFF2-40B4-BE49-F238E27FC236}">
                <a16:creationId xmlns:a16="http://schemas.microsoft.com/office/drawing/2014/main" id="{7E5369A1-8CC3-42E2-BCBB-9D2BEB2519F1}"/>
              </a:ext>
            </a:extLst>
          </p:cNvPr>
          <p:cNvSpPr txBox="1">
            <a:spLocks/>
          </p:cNvSpPr>
          <p:nvPr/>
        </p:nvSpPr>
        <p:spPr>
          <a:xfrm>
            <a:off x="802691" y="632535"/>
            <a:ext cx="10087252" cy="861099"/>
          </a:xfrm>
          <a:prstGeom prst="rect">
            <a:avLst/>
          </a:prstGeom>
        </p:spPr>
        <p:txBody>
          <a:bodyPr wrap="square" lIns="0" tIns="0" rIns="0" bIns="0">
            <a:noAutofit/>
          </a:bodyPr>
          <a:lstStyle/>
          <a:p>
            <a:pPr algn="ctr" rtl="0">
              <a:spcBef>
                <a:spcPct val="0"/>
              </a:spcBef>
            </a:pPr>
            <a:r>
              <a:rPr lang="ru-RU" sz="2884" kern="0" dirty="0" smtClean="0">
                <a:latin typeface="Exo 2 Semi Bold" panose="00000700000000000000" pitchFamily="2" charset="-52"/>
                <a:cs typeface="Arial" panose="020B0604020202020204" pitchFamily="34" charset="0"/>
              </a:rPr>
              <a:t>            </a:t>
            </a:r>
            <a:r>
              <a:rPr lang="ru-RU" sz="2000" b="1" kern="0" dirty="0" smtClean="0">
                <a:latin typeface="Exo 2 Semi Bold" panose="00000700000000000000" pitchFamily="2" charset="-52"/>
                <a:cs typeface="Arial" panose="020B0604020202020204" pitchFamily="34" charset="0"/>
              </a:rPr>
              <a:t>Алгоритм действий Заказчика при принятии решения об одностороннем отказа – </a:t>
            </a:r>
            <a:r>
              <a:rPr lang="ru-RU" sz="2000" b="1" u="sng" kern="0" dirty="0" smtClean="0">
                <a:latin typeface="Exo 2 Semi Bold" panose="00000700000000000000" pitchFamily="2" charset="-52"/>
                <a:cs typeface="Arial" panose="020B0604020202020204" pitchFamily="34" charset="0"/>
              </a:rPr>
              <a:t>новые правила</a:t>
            </a:r>
            <a:r>
              <a:rPr lang="ru-RU" sz="2000" b="1" kern="0" dirty="0" smtClean="0">
                <a:latin typeface="Exo 2 Semi Bold" panose="00000700000000000000" pitchFamily="2" charset="-52"/>
                <a:cs typeface="Arial" panose="020B0604020202020204" pitchFamily="34" charset="0"/>
              </a:rPr>
              <a:t>:</a:t>
            </a:r>
            <a:endParaRPr lang="ru-RU" sz="2000" b="1" kern="0" dirty="0">
              <a:latin typeface="Exo 2 Semi Bold" panose="00000700000000000000" pitchFamily="2" charset="-52"/>
              <a:cs typeface="Arial" panose="020B0604020202020204" pitchFamily="34" charset="0"/>
            </a:endParaRPr>
          </a:p>
        </p:txBody>
      </p:sp>
      <p:pic>
        <p:nvPicPr>
          <p:cNvPr id="8" name="Рисунок 7"/>
          <p:cNvPicPr>
            <a:picLocks noChangeAspect="1"/>
          </p:cNvPicPr>
          <p:nvPr/>
        </p:nvPicPr>
        <p:blipFill>
          <a:blip r:embed="rId2"/>
          <a:stretch>
            <a:fillRect/>
          </a:stretch>
        </p:blipFill>
        <p:spPr>
          <a:xfrm>
            <a:off x="702815" y="0"/>
            <a:ext cx="2057051" cy="1590987"/>
          </a:xfrm>
          <a:prstGeom prst="rect">
            <a:avLst/>
          </a:prstGeom>
        </p:spPr>
      </p:pic>
    </p:spTree>
    <p:extLst>
      <p:ext uri="{BB962C8B-B14F-4D97-AF65-F5344CB8AC3E}">
        <p14:creationId xmlns:p14="http://schemas.microsoft.com/office/powerpoint/2010/main" val="9245313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7E5369A1-8CC3-42E2-BCBB-9D2BEB2519F1}"/>
              </a:ext>
            </a:extLst>
          </p:cNvPr>
          <p:cNvSpPr txBox="1">
            <a:spLocks/>
          </p:cNvSpPr>
          <p:nvPr/>
        </p:nvSpPr>
        <p:spPr>
          <a:xfrm>
            <a:off x="802691" y="632535"/>
            <a:ext cx="10087252" cy="861099"/>
          </a:xfrm>
          <a:prstGeom prst="rect">
            <a:avLst/>
          </a:prstGeom>
        </p:spPr>
        <p:txBody>
          <a:bodyPr wrap="square" lIns="0" tIns="0" rIns="0" bIns="0">
            <a:noAutofit/>
          </a:bodyPr>
          <a:lstStyle/>
          <a:p>
            <a:pPr algn="ctr" rtl="0">
              <a:spcBef>
                <a:spcPct val="0"/>
              </a:spcBef>
            </a:pPr>
            <a:r>
              <a:rPr lang="ru-RU" sz="2884" kern="0" dirty="0" smtClean="0">
                <a:latin typeface="Exo 2 Semi Bold" panose="00000700000000000000" pitchFamily="2" charset="-52"/>
                <a:cs typeface="Arial" panose="020B0604020202020204" pitchFamily="34" charset="0"/>
              </a:rPr>
              <a:t>            </a:t>
            </a:r>
            <a:r>
              <a:rPr lang="ru-RU" sz="2000" b="1" kern="0" dirty="0" smtClean="0">
                <a:latin typeface="Exo 2 Semi Bold" panose="00000700000000000000" pitchFamily="2" charset="-52"/>
                <a:cs typeface="Arial" panose="020B0604020202020204" pitchFamily="34" charset="0"/>
              </a:rPr>
              <a:t>Алгоритм действий Заказчика при принятии решения об одностороннем отказа – </a:t>
            </a:r>
            <a:r>
              <a:rPr lang="ru-RU" sz="2000" b="1" u="sng" kern="0" dirty="0" smtClean="0">
                <a:latin typeface="Exo 2 Semi Bold" panose="00000700000000000000" pitchFamily="2" charset="-52"/>
                <a:cs typeface="Arial" panose="020B0604020202020204" pitchFamily="34" charset="0"/>
              </a:rPr>
              <a:t>новые правила</a:t>
            </a:r>
            <a:r>
              <a:rPr lang="ru-RU" sz="2000" b="1" kern="0" dirty="0" smtClean="0">
                <a:latin typeface="Exo 2 Semi Bold" panose="00000700000000000000" pitchFamily="2" charset="-52"/>
                <a:cs typeface="Arial" panose="020B0604020202020204" pitchFamily="34" charset="0"/>
              </a:rPr>
              <a:t>:</a:t>
            </a:r>
            <a:endParaRPr lang="ru-RU" sz="2000" b="1" kern="0" dirty="0">
              <a:latin typeface="Exo 2 Semi Bold" panose="00000700000000000000" pitchFamily="2" charset="-52"/>
              <a:cs typeface="Arial" panose="020B0604020202020204" pitchFamily="34" charset="0"/>
            </a:endParaRPr>
          </a:p>
        </p:txBody>
      </p:sp>
      <p:pic>
        <p:nvPicPr>
          <p:cNvPr id="8" name="Рисунок 7"/>
          <p:cNvPicPr>
            <a:picLocks noChangeAspect="1"/>
          </p:cNvPicPr>
          <p:nvPr/>
        </p:nvPicPr>
        <p:blipFill>
          <a:blip r:embed="rId2"/>
          <a:stretch>
            <a:fillRect/>
          </a:stretch>
        </p:blipFill>
        <p:spPr>
          <a:xfrm>
            <a:off x="702815" y="0"/>
            <a:ext cx="2057051" cy="1590987"/>
          </a:xfrm>
          <a:prstGeom prst="rect">
            <a:avLst/>
          </a:prstGeom>
        </p:spPr>
      </p:pic>
      <p:graphicFrame>
        <p:nvGraphicFramePr>
          <p:cNvPr id="2" name="Таблица 1"/>
          <p:cNvGraphicFramePr>
            <a:graphicFrameLocks noGrp="1"/>
          </p:cNvGraphicFramePr>
          <p:nvPr>
            <p:extLst/>
          </p:nvPr>
        </p:nvGraphicFramePr>
        <p:xfrm>
          <a:off x="702815" y="1754154"/>
          <a:ext cx="10764507" cy="2953139"/>
        </p:xfrm>
        <a:graphic>
          <a:graphicData uri="http://schemas.openxmlformats.org/drawingml/2006/table">
            <a:tbl>
              <a:tblPr firstRow="1" bandRow="1">
                <a:tableStyleId>{5C22544A-7EE6-4342-B048-85BDC9FD1C3A}</a:tableStyleId>
              </a:tblPr>
              <a:tblGrid>
                <a:gridCol w="3588169">
                  <a:extLst>
                    <a:ext uri="{9D8B030D-6E8A-4147-A177-3AD203B41FA5}">
                      <a16:colId xmlns:a16="http://schemas.microsoft.com/office/drawing/2014/main" val="3403392122"/>
                    </a:ext>
                  </a:extLst>
                </a:gridCol>
                <a:gridCol w="3588169">
                  <a:extLst>
                    <a:ext uri="{9D8B030D-6E8A-4147-A177-3AD203B41FA5}">
                      <a16:colId xmlns:a16="http://schemas.microsoft.com/office/drawing/2014/main" val="1430917143"/>
                    </a:ext>
                  </a:extLst>
                </a:gridCol>
                <a:gridCol w="3588169">
                  <a:extLst>
                    <a:ext uri="{9D8B030D-6E8A-4147-A177-3AD203B41FA5}">
                      <a16:colId xmlns:a16="http://schemas.microsoft.com/office/drawing/2014/main" val="2011437183"/>
                    </a:ext>
                  </a:extLst>
                </a:gridCol>
              </a:tblGrid>
              <a:tr h="877079">
                <a:tc>
                  <a:txBody>
                    <a:bodyPr/>
                    <a:lstStyle/>
                    <a:p>
                      <a:r>
                        <a:rPr lang="ru-RU" dirty="0" smtClean="0">
                          <a:solidFill>
                            <a:schemeClr val="tx1"/>
                          </a:solidFill>
                          <a:latin typeface="Exo 2" panose="00000500000000000000"/>
                        </a:rPr>
                        <a:t>С</a:t>
                      </a:r>
                      <a:r>
                        <a:rPr lang="ru-RU" baseline="0" dirty="0" smtClean="0">
                          <a:solidFill>
                            <a:schemeClr val="tx1"/>
                          </a:solidFill>
                          <a:latin typeface="Exo 2" panose="00000500000000000000"/>
                        </a:rPr>
                        <a:t> 01.01. – 01.07.2022 года при  конкурентных закупках</a:t>
                      </a:r>
                      <a:endParaRPr lang="ru-RU" dirty="0">
                        <a:solidFill>
                          <a:schemeClr val="tx1"/>
                        </a:solidFill>
                        <a:latin typeface="Exo 2" panose="00000500000000000000"/>
                      </a:endParaRPr>
                    </a:p>
                  </a:txBody>
                  <a:tcPr>
                    <a:solidFill>
                      <a:schemeClr val="accent2">
                        <a:lumMod val="40000"/>
                        <a:lumOff val="60000"/>
                      </a:schemeClr>
                    </a:solidFill>
                  </a:tcPr>
                </a:tc>
                <a:tc>
                  <a:txBody>
                    <a:bodyPr/>
                    <a:lstStyle/>
                    <a:p>
                      <a:r>
                        <a:rPr lang="ru-RU" dirty="0" smtClean="0">
                          <a:solidFill>
                            <a:schemeClr val="tx1"/>
                          </a:solidFill>
                          <a:latin typeface="Exo 2" panose="00000500000000000000"/>
                        </a:rPr>
                        <a:t>С 01.07.2022 года при конкурентных</a:t>
                      </a:r>
                      <a:r>
                        <a:rPr lang="ru-RU" baseline="0" dirty="0" smtClean="0">
                          <a:solidFill>
                            <a:schemeClr val="tx1"/>
                          </a:solidFill>
                          <a:latin typeface="Exo 2" panose="00000500000000000000"/>
                        </a:rPr>
                        <a:t> закупках</a:t>
                      </a:r>
                      <a:endParaRPr lang="ru-RU" dirty="0">
                        <a:solidFill>
                          <a:schemeClr val="tx1"/>
                        </a:solidFill>
                        <a:latin typeface="Exo 2" panose="00000500000000000000"/>
                      </a:endParaRPr>
                    </a:p>
                  </a:txBody>
                  <a:tcPr>
                    <a:solidFill>
                      <a:schemeClr val="accent2">
                        <a:lumMod val="40000"/>
                        <a:lumOff val="60000"/>
                      </a:schemeClr>
                    </a:solidFill>
                  </a:tcPr>
                </a:tc>
                <a:tc>
                  <a:txBody>
                    <a:bodyPr/>
                    <a:lstStyle/>
                    <a:p>
                      <a:r>
                        <a:rPr lang="ru-RU" dirty="0" smtClean="0">
                          <a:solidFill>
                            <a:schemeClr val="tx1"/>
                          </a:solidFill>
                          <a:latin typeface="Exo 2" panose="00000500000000000000"/>
                        </a:rPr>
                        <a:t>С 01.01.2022</a:t>
                      </a:r>
                      <a:r>
                        <a:rPr lang="ru-RU" baseline="0" dirty="0" smtClean="0">
                          <a:solidFill>
                            <a:schemeClr val="tx1"/>
                          </a:solidFill>
                          <a:latin typeface="Exo 2" panose="00000500000000000000"/>
                        </a:rPr>
                        <a:t> года при закрытых закупках и у ед. поставщика</a:t>
                      </a:r>
                      <a:endParaRPr lang="ru-RU" dirty="0">
                        <a:solidFill>
                          <a:schemeClr val="tx1"/>
                        </a:solidFill>
                        <a:latin typeface="Exo 2" panose="00000500000000000000"/>
                      </a:endParaRPr>
                    </a:p>
                  </a:txBody>
                  <a:tcPr>
                    <a:solidFill>
                      <a:schemeClr val="accent2">
                        <a:lumMod val="40000"/>
                        <a:lumOff val="60000"/>
                      </a:schemeClr>
                    </a:solidFill>
                  </a:tcPr>
                </a:tc>
                <a:extLst>
                  <a:ext uri="{0D108BD9-81ED-4DB2-BD59-A6C34878D82A}">
                    <a16:rowId xmlns:a16="http://schemas.microsoft.com/office/drawing/2014/main" val="3045418599"/>
                  </a:ext>
                </a:extLst>
              </a:tr>
              <a:tr h="2038739">
                <a:tc>
                  <a:txBody>
                    <a:bodyPr/>
                    <a:lstStyle/>
                    <a:p>
                      <a:pPr marL="342900" indent="-342900">
                        <a:buAutoNum type="arabicParenR"/>
                      </a:pPr>
                      <a:r>
                        <a:rPr lang="ru-RU" dirty="0" smtClean="0">
                          <a:latin typeface="Exo 2" panose="00000500000000000000"/>
                        </a:rPr>
                        <a:t>Письменно оформляю решение</a:t>
                      </a:r>
                    </a:p>
                    <a:p>
                      <a:pPr marL="342900" indent="-342900">
                        <a:buAutoNum type="arabicParenR"/>
                      </a:pPr>
                      <a:r>
                        <a:rPr lang="ru-RU" dirty="0" smtClean="0">
                          <a:latin typeface="Exo 2" panose="00000500000000000000"/>
                        </a:rPr>
                        <a:t>Публикую</a:t>
                      </a:r>
                      <a:r>
                        <a:rPr lang="ru-RU" baseline="0" dirty="0" smtClean="0">
                          <a:latin typeface="Exo 2" panose="00000500000000000000"/>
                        </a:rPr>
                        <a:t> в ЕИС в разделе доп. Информация</a:t>
                      </a:r>
                    </a:p>
                    <a:p>
                      <a:pPr marL="342900" indent="-342900">
                        <a:buAutoNum type="arabicParenR"/>
                      </a:pPr>
                      <a:r>
                        <a:rPr lang="ru-RU" baseline="0" dirty="0" smtClean="0">
                          <a:latin typeface="Exo 2" panose="00000500000000000000"/>
                        </a:rPr>
                        <a:t>Вручаю нарочно или отправляю заказным письмом с уведомлением</a:t>
                      </a:r>
                      <a:endParaRPr lang="ru-RU" dirty="0">
                        <a:latin typeface="Exo 2" panose="00000500000000000000"/>
                      </a:endParaRPr>
                    </a:p>
                  </a:txBody>
                  <a:tcPr>
                    <a:solidFill>
                      <a:schemeClr val="accent2">
                        <a:lumMod val="20000"/>
                        <a:lumOff val="80000"/>
                      </a:schemeClr>
                    </a:solidFill>
                  </a:tcPr>
                </a:tc>
                <a:tc>
                  <a:txBody>
                    <a:bodyPr/>
                    <a:lstStyle/>
                    <a:p>
                      <a:pPr marL="342900" indent="-342900">
                        <a:buAutoNum type="arabicParenR"/>
                      </a:pPr>
                      <a:r>
                        <a:rPr lang="ru-RU" dirty="0" smtClean="0">
                          <a:latin typeface="Exo 2" panose="00000500000000000000"/>
                        </a:rPr>
                        <a:t>Формирую решение через ЕИС</a:t>
                      </a:r>
                    </a:p>
                    <a:p>
                      <a:pPr marL="342900" indent="-342900">
                        <a:buAutoNum type="arabicParenR"/>
                      </a:pPr>
                      <a:r>
                        <a:rPr lang="ru-RU" dirty="0" smtClean="0">
                          <a:latin typeface="Exo 2" panose="00000500000000000000"/>
                        </a:rPr>
                        <a:t>Публикую в ЕИС</a:t>
                      </a:r>
                      <a:endParaRPr lang="ru-RU" dirty="0">
                        <a:latin typeface="Exo 2" panose="00000500000000000000"/>
                      </a:endParaRPr>
                    </a:p>
                  </a:txBody>
                  <a:tcPr>
                    <a:solidFill>
                      <a:schemeClr val="accent2">
                        <a:lumMod val="20000"/>
                        <a:lumOff val="80000"/>
                      </a:schemeClr>
                    </a:solidFill>
                  </a:tcPr>
                </a:tc>
                <a:tc>
                  <a:txBody>
                    <a:bodyPr/>
                    <a:lstStyle/>
                    <a:p>
                      <a:r>
                        <a:rPr lang="ru-RU" dirty="0" smtClean="0">
                          <a:latin typeface="Exo 2" panose="00000500000000000000"/>
                        </a:rPr>
                        <a:t>1) Письменно оформляю решение</a:t>
                      </a:r>
                    </a:p>
                    <a:p>
                      <a:r>
                        <a:rPr lang="ru-RU" dirty="0" smtClean="0">
                          <a:latin typeface="Exo 2" panose="00000500000000000000"/>
                        </a:rPr>
                        <a:t>2)</a:t>
                      </a:r>
                      <a:r>
                        <a:rPr lang="ru-RU" baseline="0" dirty="0" smtClean="0">
                          <a:latin typeface="Exo 2" panose="00000500000000000000"/>
                        </a:rPr>
                        <a:t> </a:t>
                      </a:r>
                      <a:r>
                        <a:rPr lang="ru-RU" dirty="0" smtClean="0">
                          <a:latin typeface="Exo 2" panose="00000500000000000000"/>
                        </a:rPr>
                        <a:t>Вручаю нарочно или отправляю заказным письмом с уведомлением</a:t>
                      </a:r>
                    </a:p>
                    <a:p>
                      <a:endParaRPr lang="ru-RU" dirty="0">
                        <a:latin typeface="Exo 2" panose="00000500000000000000"/>
                      </a:endParaRPr>
                    </a:p>
                  </a:txBody>
                  <a:tcPr>
                    <a:solidFill>
                      <a:schemeClr val="accent2">
                        <a:lumMod val="20000"/>
                        <a:lumOff val="80000"/>
                      </a:schemeClr>
                    </a:solidFill>
                  </a:tcPr>
                </a:tc>
                <a:extLst>
                  <a:ext uri="{0D108BD9-81ED-4DB2-BD59-A6C34878D82A}">
                    <a16:rowId xmlns:a16="http://schemas.microsoft.com/office/drawing/2014/main" val="2321633608"/>
                  </a:ext>
                </a:extLst>
              </a:tr>
            </a:tbl>
          </a:graphicData>
        </a:graphic>
      </p:graphicFrame>
      <p:sp>
        <p:nvSpPr>
          <p:cNvPr id="4" name="Прямоугольник 3"/>
          <p:cNvSpPr/>
          <p:nvPr/>
        </p:nvSpPr>
        <p:spPr>
          <a:xfrm>
            <a:off x="802691" y="2551837"/>
            <a:ext cx="10664631" cy="3693319"/>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r>
              <a:rPr lang="ru-RU" b="1" dirty="0" smtClean="0">
                <a:latin typeface="Exo 2" panose="00000500000000000000"/>
              </a:rPr>
              <a:t>Решение </a:t>
            </a:r>
            <a:r>
              <a:rPr lang="ru-RU" b="1" dirty="0">
                <a:latin typeface="Exo 2" panose="00000500000000000000"/>
              </a:rPr>
              <a:t>заказчика об одностороннем отказе от исполнения контракта вступает в силу и контракт считается расторгнутым </a:t>
            </a:r>
            <a:r>
              <a:rPr lang="ru-RU" b="1" dirty="0">
                <a:solidFill>
                  <a:srgbClr val="C00000"/>
                </a:solidFill>
                <a:latin typeface="Exo 2" panose="00000500000000000000"/>
              </a:rPr>
              <a:t>через 10 дней с даты надлежащего уведомления</a:t>
            </a:r>
            <a:r>
              <a:rPr lang="ru-RU" b="1" dirty="0">
                <a:latin typeface="Exo 2" panose="00000500000000000000"/>
              </a:rPr>
              <a:t> заказчиком поставщика (подрядчика, исполнителя) об одностороннем отказе от исполнения </a:t>
            </a:r>
            <a:r>
              <a:rPr lang="ru-RU" b="1" dirty="0" smtClean="0">
                <a:latin typeface="Exo 2" panose="00000500000000000000"/>
              </a:rPr>
              <a:t>контракта – ч.13 ст. 95 ФЗ №44</a:t>
            </a:r>
            <a:endParaRPr lang="ru-RU" b="1" dirty="0">
              <a:latin typeface="Exo 2" panose="00000500000000000000"/>
            </a:endParaRPr>
          </a:p>
        </p:txBody>
      </p:sp>
    </p:spTree>
    <p:extLst>
      <p:ext uri="{BB962C8B-B14F-4D97-AF65-F5344CB8AC3E}">
        <p14:creationId xmlns:p14="http://schemas.microsoft.com/office/powerpoint/2010/main" val="20467686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2815" y="1531399"/>
            <a:ext cx="10886243" cy="5262979"/>
          </a:xfrm>
          <a:prstGeom prst="rect">
            <a:avLst/>
          </a:prstGeom>
          <a:noFill/>
        </p:spPr>
        <p:txBody>
          <a:bodyPr wrap="square" rtlCol="0">
            <a:spAutoFit/>
          </a:bodyPr>
          <a:lstStyle/>
          <a:p>
            <a:pPr algn="just">
              <a:buClr>
                <a:schemeClr val="accent2">
                  <a:lumMod val="50000"/>
                </a:schemeClr>
              </a:buClr>
            </a:pPr>
            <a:r>
              <a:rPr lang="ru-RU" sz="1600" b="1" dirty="0" smtClean="0">
                <a:latin typeface="Exo 2" panose="00000500000000000000" pitchFamily="2" charset="-52"/>
              </a:rPr>
              <a:t>ч. 2 ст. 104 ФЗ №44 - В </a:t>
            </a:r>
            <a:r>
              <a:rPr lang="ru-RU" sz="1600" b="1" dirty="0">
                <a:latin typeface="Exo 2" panose="00000500000000000000" pitchFamily="2" charset="-52"/>
              </a:rPr>
              <a:t>реестр недобросовестных поставщиков включается информация об участниках </a:t>
            </a:r>
            <a:r>
              <a:rPr lang="ru-RU" sz="1600" b="1" dirty="0" smtClean="0">
                <a:latin typeface="Exo 2" panose="00000500000000000000" pitchFamily="2" charset="-52"/>
              </a:rPr>
              <a:t>закупок:</a:t>
            </a:r>
          </a:p>
          <a:p>
            <a:pPr marL="342900" indent="-342900" algn="just">
              <a:buClr>
                <a:schemeClr val="accent2">
                  <a:lumMod val="50000"/>
                </a:schemeClr>
              </a:buClr>
              <a:buAutoNum type="arabicParenR"/>
            </a:pPr>
            <a:r>
              <a:rPr lang="ru-RU" sz="1600" b="1" dirty="0" smtClean="0">
                <a:latin typeface="Exo 2" panose="00000500000000000000" pitchFamily="2" charset="-52"/>
              </a:rPr>
              <a:t>уклонившихся </a:t>
            </a:r>
            <a:r>
              <a:rPr lang="ru-RU" sz="1600" b="1" dirty="0">
                <a:latin typeface="Exo 2" panose="00000500000000000000" pitchFamily="2" charset="-52"/>
              </a:rPr>
              <a:t>от заключения </a:t>
            </a:r>
            <a:r>
              <a:rPr lang="ru-RU" sz="1600" b="1" dirty="0" smtClean="0">
                <a:latin typeface="Exo 2" panose="00000500000000000000" pitchFamily="2" charset="-52"/>
              </a:rPr>
              <a:t>контрактов</a:t>
            </a:r>
            <a:r>
              <a:rPr lang="ru-RU" sz="1600" b="1" dirty="0">
                <a:latin typeface="Exo 2" panose="00000500000000000000" pitchFamily="2" charset="-52"/>
              </a:rPr>
              <a:t>;</a:t>
            </a:r>
            <a:r>
              <a:rPr lang="ru-RU" sz="1600" b="1" dirty="0" smtClean="0">
                <a:latin typeface="Exo 2" panose="00000500000000000000" pitchFamily="2" charset="-52"/>
              </a:rPr>
              <a:t> </a:t>
            </a:r>
          </a:p>
          <a:p>
            <a:pPr marL="342900" indent="-342900" algn="just">
              <a:buClr>
                <a:schemeClr val="accent2">
                  <a:lumMod val="50000"/>
                </a:schemeClr>
              </a:buClr>
              <a:buAutoNum type="arabicParenR"/>
            </a:pPr>
            <a:endParaRPr lang="ru-RU" sz="1600" b="1" dirty="0" smtClean="0">
              <a:latin typeface="Exo 2" panose="00000500000000000000" pitchFamily="2" charset="-52"/>
            </a:endParaRPr>
          </a:p>
          <a:p>
            <a:pPr marL="342900" indent="-342900" algn="just">
              <a:buClr>
                <a:schemeClr val="accent2">
                  <a:lumMod val="50000"/>
                </a:schemeClr>
              </a:buClr>
              <a:buAutoNum type="arabicParenR"/>
            </a:pPr>
            <a:r>
              <a:rPr lang="ru-RU" sz="1600" b="1" dirty="0" smtClean="0">
                <a:latin typeface="Exo 2" panose="00000500000000000000" pitchFamily="2" charset="-52"/>
              </a:rPr>
              <a:t>с </a:t>
            </a:r>
            <a:r>
              <a:rPr lang="ru-RU" sz="1600" b="1" dirty="0">
                <a:latin typeface="Exo 2" panose="00000500000000000000" pitchFamily="2" charset="-52"/>
              </a:rPr>
              <a:t>которыми контракты расторгнуты по решению суда или в случае одностороннего отказа заказчика от исполнения контракта в связи с существенным нарушением ими условий контрактов</a:t>
            </a:r>
            <a:r>
              <a:rPr lang="ru-RU" sz="1600" b="1" dirty="0" smtClean="0">
                <a:latin typeface="Exo 2" panose="00000500000000000000" pitchFamily="2" charset="-52"/>
              </a:rPr>
              <a:t>.</a:t>
            </a:r>
          </a:p>
          <a:p>
            <a:pPr algn="just">
              <a:buClr>
                <a:schemeClr val="accent2">
                  <a:lumMod val="50000"/>
                </a:schemeClr>
              </a:buClr>
            </a:pPr>
            <a:r>
              <a:rPr lang="ru-RU" sz="1600" b="1" dirty="0" smtClean="0">
                <a:latin typeface="Exo 2" panose="00000500000000000000" pitchFamily="2" charset="-52"/>
              </a:rPr>
              <a:t>3) </a:t>
            </a:r>
            <a:r>
              <a:rPr lang="ru-RU" sz="1600" b="1" u="sng" dirty="0" smtClean="0">
                <a:latin typeface="Exo 2" panose="00000500000000000000" pitchFamily="2" charset="-52"/>
              </a:rPr>
              <a:t>Новое!!!</a:t>
            </a:r>
            <a:r>
              <a:rPr lang="ru-RU" sz="1600" b="1" dirty="0" smtClean="0">
                <a:latin typeface="Exo 2" panose="00000500000000000000" pitchFamily="2" charset="-52"/>
              </a:rPr>
              <a:t>в случае принятия необоснованного решения об </a:t>
            </a:r>
            <a:r>
              <a:rPr lang="ru-RU" sz="1600" b="1" dirty="0" err="1" smtClean="0">
                <a:latin typeface="Exo 2" panose="00000500000000000000" pitchFamily="2" charset="-52"/>
              </a:rPr>
              <a:t>одност</a:t>
            </a:r>
            <a:r>
              <a:rPr lang="ru-RU" sz="1600" b="1" dirty="0" smtClean="0">
                <a:latin typeface="Exo 2" panose="00000500000000000000" pitchFamily="2" charset="-52"/>
              </a:rPr>
              <a:t>-м отказе Поставщиком.</a:t>
            </a:r>
          </a:p>
          <a:p>
            <a:pPr algn="just">
              <a:buClr>
                <a:schemeClr val="accent2">
                  <a:lumMod val="50000"/>
                </a:schemeClr>
              </a:buClr>
            </a:pPr>
            <a:endParaRPr lang="ru-RU" sz="1600" b="1" dirty="0">
              <a:latin typeface="Exo 2" panose="00000500000000000000" pitchFamily="2" charset="-52"/>
            </a:endParaRPr>
          </a:p>
          <a:p>
            <a:pPr algn="just">
              <a:buClr>
                <a:schemeClr val="accent2">
                  <a:lumMod val="50000"/>
                </a:schemeClr>
              </a:buClr>
            </a:pPr>
            <a:r>
              <a:rPr lang="ru-RU" sz="1600" b="1" u="sng" dirty="0" smtClean="0">
                <a:solidFill>
                  <a:srgbClr val="C00000"/>
                </a:solidFill>
                <a:latin typeface="Exo 2" panose="00000500000000000000" pitchFamily="2" charset="-52"/>
              </a:rPr>
              <a:t>Важно!!!</a:t>
            </a:r>
            <a:r>
              <a:rPr lang="ru-RU" sz="1600" b="1" u="sng" dirty="0">
                <a:solidFill>
                  <a:srgbClr val="C00000"/>
                </a:solidFill>
                <a:latin typeface="Exo 2" panose="00000500000000000000" pitchFamily="2" charset="-52"/>
              </a:rPr>
              <a:t> </a:t>
            </a:r>
            <a:r>
              <a:rPr lang="ru-RU" sz="1600" b="1" dirty="0" smtClean="0">
                <a:latin typeface="Exo 2" panose="00000500000000000000" pitchFamily="2" charset="-52"/>
              </a:rPr>
              <a:t>Размещение </a:t>
            </a:r>
            <a:r>
              <a:rPr lang="ru-RU" sz="1600" b="1" dirty="0">
                <a:latin typeface="Exo 2" panose="00000500000000000000" pitchFamily="2" charset="-52"/>
              </a:rPr>
              <a:t>сведений об участнике размещения заказа в реестре  недобросовестных поставщиков осуществляется лишь в случае, если антимонопольный орган  в  результате  проведенной  проверки  установит  факт  уклонения  участника размещения  заказа  от  заключения  контракта,  выявит  обстоятельства, свидетельствующие  о  намерении  участника  размещения  заказа  отказаться  от заключения  контракта,  о  направленности  его  действий  на  несоблюдение  условий контракта или уклонение от его исполнения. </a:t>
            </a:r>
            <a:endParaRPr lang="ru-RU" sz="1600" b="1" dirty="0" smtClean="0">
              <a:latin typeface="Exo 2" panose="00000500000000000000" pitchFamily="2" charset="-52"/>
            </a:endParaRPr>
          </a:p>
          <a:p>
            <a:pPr algn="just">
              <a:buClr>
                <a:schemeClr val="accent2">
                  <a:lumMod val="50000"/>
                </a:schemeClr>
              </a:buClr>
            </a:pPr>
            <a:endParaRPr lang="ru-RU" sz="1600" b="1" dirty="0" smtClean="0">
              <a:latin typeface="Exo 2" panose="00000500000000000000" pitchFamily="2" charset="-52"/>
            </a:endParaRPr>
          </a:p>
          <a:p>
            <a:pPr algn="just">
              <a:buClr>
                <a:schemeClr val="accent2">
                  <a:lumMod val="50000"/>
                </a:schemeClr>
              </a:buClr>
            </a:pPr>
            <a:r>
              <a:rPr lang="ru-RU" sz="1600" b="1" u="sng" dirty="0" smtClean="0">
                <a:solidFill>
                  <a:srgbClr val="C00000"/>
                </a:solidFill>
                <a:latin typeface="Exo 2" panose="00000500000000000000" pitchFamily="2" charset="-52"/>
              </a:rPr>
              <a:t>Важно!!! </a:t>
            </a:r>
            <a:r>
              <a:rPr lang="ru-RU" sz="1600" b="1" dirty="0">
                <a:latin typeface="Exo 2" panose="00000500000000000000" pitchFamily="2" charset="-52"/>
              </a:rPr>
              <a:t>О</a:t>
            </a:r>
            <a:r>
              <a:rPr lang="ru-RU" sz="1600" b="1" dirty="0" smtClean="0">
                <a:latin typeface="Exo 2" panose="00000500000000000000" pitchFamily="2" charset="-52"/>
              </a:rPr>
              <a:t>снованием </a:t>
            </a:r>
            <a:r>
              <a:rPr lang="ru-RU" sz="1600" b="1" dirty="0">
                <a:latin typeface="Exo 2" panose="00000500000000000000" pitchFamily="2" charset="-52"/>
              </a:rPr>
              <a:t>для включения в реестр недобросовестных поставщиков  является  только  такое  уклонение  лица  от  заключения  контракта  или  от исполнения условий контракта, которое предполагает его недобросовестное поведение, совершение  им  умышленных  действий  (бездействия)  в  противоречие  требованиям Закона  о  контрактной  </a:t>
            </a:r>
            <a:r>
              <a:rPr lang="ru-RU" sz="1600" b="1" dirty="0" smtClean="0">
                <a:latin typeface="Exo 2" panose="00000500000000000000" pitchFamily="2" charset="-52"/>
              </a:rPr>
              <a:t>системе.</a:t>
            </a:r>
            <a:endParaRPr lang="ru-RU" sz="1600" b="1" dirty="0">
              <a:latin typeface="Exo 2" panose="00000500000000000000" pitchFamily="2" charset="-52"/>
            </a:endParaRPr>
          </a:p>
        </p:txBody>
      </p:sp>
      <p:sp>
        <p:nvSpPr>
          <p:cNvPr id="7" name="Заголовок 1">
            <a:extLst>
              <a:ext uri="{FF2B5EF4-FFF2-40B4-BE49-F238E27FC236}">
                <a16:creationId xmlns:a16="http://schemas.microsoft.com/office/drawing/2014/main" id="{7E5369A1-8CC3-42E2-BCBB-9D2BEB2519F1}"/>
              </a:ext>
            </a:extLst>
          </p:cNvPr>
          <p:cNvSpPr txBox="1">
            <a:spLocks/>
          </p:cNvSpPr>
          <p:nvPr/>
        </p:nvSpPr>
        <p:spPr>
          <a:xfrm>
            <a:off x="802691" y="632535"/>
            <a:ext cx="10087252" cy="861099"/>
          </a:xfrm>
          <a:prstGeom prst="rect">
            <a:avLst/>
          </a:prstGeom>
        </p:spPr>
        <p:txBody>
          <a:bodyPr wrap="square" lIns="0" tIns="0" rIns="0" bIns="0">
            <a:noAutofit/>
          </a:bodyPr>
          <a:lstStyle/>
          <a:p>
            <a:pPr algn="ctr" rtl="0">
              <a:spcBef>
                <a:spcPct val="0"/>
              </a:spcBef>
            </a:pPr>
            <a:r>
              <a:rPr lang="ru-RU" sz="2884" kern="0" dirty="0" smtClean="0">
                <a:latin typeface="Exo 2 Semi Bold" panose="00000700000000000000" pitchFamily="2" charset="-52"/>
                <a:cs typeface="Arial" panose="020B0604020202020204" pitchFamily="34" charset="0"/>
              </a:rPr>
              <a:t>            </a:t>
            </a:r>
            <a:r>
              <a:rPr lang="ru-RU" sz="2000" b="1" kern="0" dirty="0" smtClean="0">
                <a:latin typeface="Exo 2 Semi Bold" panose="00000700000000000000" pitchFamily="2" charset="-52"/>
                <a:cs typeface="Arial" panose="020B0604020202020204" pitchFamily="34" charset="0"/>
              </a:rPr>
              <a:t>Проблемы внесения сведений в реестр недобросовестных поставщиков:</a:t>
            </a:r>
            <a:endParaRPr lang="ru-RU" sz="2000" b="1" kern="0" dirty="0">
              <a:latin typeface="Exo 2 Semi Bold" panose="00000700000000000000" pitchFamily="2" charset="-52"/>
              <a:cs typeface="Arial" panose="020B0604020202020204" pitchFamily="34" charset="0"/>
            </a:endParaRPr>
          </a:p>
        </p:txBody>
      </p:sp>
      <p:pic>
        <p:nvPicPr>
          <p:cNvPr id="8" name="Рисунок 7"/>
          <p:cNvPicPr>
            <a:picLocks noChangeAspect="1"/>
          </p:cNvPicPr>
          <p:nvPr/>
        </p:nvPicPr>
        <p:blipFill>
          <a:blip r:embed="rId2"/>
          <a:stretch>
            <a:fillRect/>
          </a:stretch>
        </p:blipFill>
        <p:spPr>
          <a:xfrm>
            <a:off x="702815" y="0"/>
            <a:ext cx="2057051" cy="1590987"/>
          </a:xfrm>
          <a:prstGeom prst="rect">
            <a:avLst/>
          </a:prstGeom>
        </p:spPr>
      </p:pic>
    </p:spTree>
    <p:extLst>
      <p:ext uri="{BB962C8B-B14F-4D97-AF65-F5344CB8AC3E}">
        <p14:creationId xmlns:p14="http://schemas.microsoft.com/office/powerpoint/2010/main" val="41739358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E22121-5CCD-42A9-91BA-2AF8FFE67422}"/>
              </a:ext>
            </a:extLst>
          </p:cNvPr>
          <p:cNvSpPr>
            <a:spLocks noGrp="1"/>
          </p:cNvSpPr>
          <p:nvPr>
            <p:ph type="title"/>
          </p:nvPr>
        </p:nvSpPr>
        <p:spPr/>
        <p:txBody>
          <a:bodyPr>
            <a:normAutofit/>
          </a:bodyPr>
          <a:lstStyle/>
          <a:p>
            <a:r>
              <a:rPr lang="ru-RU" sz="3200" b="1" dirty="0" smtClean="0">
                <a:latin typeface="Georgia" panose="02040502050405020303" pitchFamily="18" charset="0"/>
              </a:rPr>
              <a:t>Проблемы практики применения национального режима</a:t>
            </a:r>
            <a:endParaRPr lang="ru-RU" sz="3200" b="1" dirty="0">
              <a:latin typeface="Georgia" panose="02040502050405020303" pitchFamily="18" charset="0"/>
            </a:endParaRPr>
          </a:p>
        </p:txBody>
      </p:sp>
      <p:sp>
        <p:nvSpPr>
          <p:cNvPr id="11" name="Рамка 10">
            <a:extLst>
              <a:ext uri="{FF2B5EF4-FFF2-40B4-BE49-F238E27FC236}">
                <a16:creationId xmlns:a16="http://schemas.microsoft.com/office/drawing/2014/main" id="{42C85F8B-D873-4BBD-9983-DFE1C1017AC3}"/>
              </a:ext>
            </a:extLst>
          </p:cNvPr>
          <p:cNvSpPr/>
          <p:nvPr/>
        </p:nvSpPr>
        <p:spPr>
          <a:xfrm>
            <a:off x="1511989" y="1502290"/>
            <a:ext cx="10073369" cy="4649935"/>
          </a:xfrm>
          <a:prstGeom prst="frame">
            <a:avLst>
              <a:gd name="adj1" fmla="val 1808"/>
            </a:avLst>
          </a:prstGeom>
          <a:solidFill>
            <a:srgbClr val="A97D70"/>
          </a:solidFill>
          <a:ln>
            <a:solidFill>
              <a:srgbClr val="A97D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500" b="1" dirty="0">
                <a:solidFill>
                  <a:schemeClr val="tx1"/>
                </a:solidFill>
                <a:latin typeface="Georgia" panose="02040502050405020303" pitchFamily="18" charset="0"/>
              </a:rPr>
              <a:t>Национальный режим </a:t>
            </a:r>
            <a:r>
              <a:rPr lang="ru-RU" sz="2500" dirty="0">
                <a:solidFill>
                  <a:schemeClr val="tx1"/>
                </a:solidFill>
                <a:latin typeface="Georgia" panose="02040502050405020303" pitchFamily="18" charset="0"/>
              </a:rPr>
              <a:t>— это система запретов и ограничений, которые применяются к продукции из иностранных государств, с целью поддержки и предоставления преимуществ отечественным товарам. </a:t>
            </a:r>
            <a:br>
              <a:rPr lang="ru-RU" sz="2500" dirty="0">
                <a:solidFill>
                  <a:schemeClr val="tx1"/>
                </a:solidFill>
                <a:latin typeface="Georgia" panose="02040502050405020303" pitchFamily="18" charset="0"/>
              </a:rPr>
            </a:br>
            <a:endParaRPr lang="ru-RU" sz="2500" dirty="0">
              <a:solidFill>
                <a:schemeClr val="tx1"/>
              </a:solidFill>
              <a:latin typeface="Georgia" panose="02040502050405020303" pitchFamily="18" charset="0"/>
            </a:endParaRPr>
          </a:p>
          <a:p>
            <a:pPr algn="just"/>
            <a:r>
              <a:rPr lang="ru-RU" sz="2500" dirty="0">
                <a:solidFill>
                  <a:schemeClr val="tx1"/>
                </a:solidFill>
                <a:latin typeface="Georgia" panose="02040502050405020303" pitchFamily="18" charset="0"/>
              </a:rPr>
              <a:t>Установить эти ограничения — </a:t>
            </a:r>
            <a:r>
              <a:rPr lang="ru-RU" sz="2500" b="1" dirty="0">
                <a:solidFill>
                  <a:schemeClr val="tx1"/>
                </a:solidFill>
                <a:latin typeface="Georgia" panose="02040502050405020303" pitchFamily="18" charset="0"/>
              </a:rPr>
              <a:t>обязанность</a:t>
            </a:r>
            <a:r>
              <a:rPr lang="ru-RU" sz="2500" dirty="0">
                <a:solidFill>
                  <a:schemeClr val="tx1"/>
                </a:solidFill>
                <a:latin typeface="Georgia" panose="02040502050405020303" pitchFamily="18" charset="0"/>
              </a:rPr>
              <a:t> заказчика.</a:t>
            </a:r>
            <a:br>
              <a:rPr lang="ru-RU" sz="2500" dirty="0">
                <a:solidFill>
                  <a:schemeClr val="tx1"/>
                </a:solidFill>
                <a:latin typeface="Georgia" panose="02040502050405020303" pitchFamily="18" charset="0"/>
              </a:rPr>
            </a:br>
            <a:endParaRPr lang="ru-RU" sz="2500" dirty="0">
              <a:solidFill>
                <a:schemeClr val="tx1"/>
              </a:solidFill>
              <a:latin typeface="Georgia" panose="02040502050405020303" pitchFamily="18" charset="0"/>
            </a:endParaRPr>
          </a:p>
          <a:p>
            <a:pPr algn="ctr"/>
            <a:endParaRPr lang="ru-RU" sz="27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3327301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E22121-5CCD-42A9-91BA-2AF8FFE67422}"/>
              </a:ext>
            </a:extLst>
          </p:cNvPr>
          <p:cNvSpPr>
            <a:spLocks noGrp="1"/>
          </p:cNvSpPr>
          <p:nvPr>
            <p:ph type="title"/>
          </p:nvPr>
        </p:nvSpPr>
        <p:spPr/>
        <p:txBody>
          <a:bodyPr/>
          <a:lstStyle/>
          <a:p>
            <a:r>
              <a:rPr lang="ru-RU" dirty="0">
                <a:latin typeface="Georgia" panose="02040502050405020303" pitchFamily="18" charset="0"/>
              </a:rPr>
              <a:t>ЕАЭС</a:t>
            </a:r>
          </a:p>
        </p:txBody>
      </p:sp>
      <p:pic>
        <p:nvPicPr>
          <p:cNvPr id="1028" name="Picture 4">
            <a:extLst>
              <a:ext uri="{FF2B5EF4-FFF2-40B4-BE49-F238E27FC236}">
                <a16:creationId xmlns:a16="http://schemas.microsoft.com/office/drawing/2014/main" id="{4ECC90A6-8D0C-483F-BDB2-D5D0EE76DF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8943" y="1551945"/>
            <a:ext cx="3547313" cy="228551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86599B0-3EF1-4B7C-98B1-6CBCAA42A765}"/>
              </a:ext>
            </a:extLst>
          </p:cNvPr>
          <p:cNvSpPr txBox="1"/>
          <p:nvPr/>
        </p:nvSpPr>
        <p:spPr>
          <a:xfrm>
            <a:off x="1361440" y="948690"/>
            <a:ext cx="6371010" cy="5909310"/>
          </a:xfrm>
          <a:prstGeom prst="rect">
            <a:avLst/>
          </a:prstGeom>
          <a:noFill/>
        </p:spPr>
        <p:txBody>
          <a:bodyPr wrap="square">
            <a:spAutoFit/>
          </a:bodyPr>
          <a:lstStyle/>
          <a:p>
            <a:endParaRPr lang="ru-RU" b="1" dirty="0">
              <a:latin typeface="Georgia" panose="02040502050405020303" pitchFamily="18" charset="0"/>
            </a:endParaRPr>
          </a:p>
          <a:p>
            <a:endParaRPr lang="ru-RU" b="1" dirty="0">
              <a:latin typeface="Georgia" panose="02040502050405020303" pitchFamily="18" charset="0"/>
            </a:endParaRPr>
          </a:p>
          <a:p>
            <a:endParaRPr lang="ru-RU" b="1" dirty="0">
              <a:latin typeface="Georgia" panose="02040502050405020303" pitchFamily="18" charset="0"/>
            </a:endParaRPr>
          </a:p>
          <a:p>
            <a:r>
              <a:rPr lang="ru-RU" b="1" dirty="0">
                <a:latin typeface="Georgia" panose="02040502050405020303" pitchFamily="18" charset="0"/>
              </a:rPr>
              <a:t>Страны ЕАЭС:  </a:t>
            </a:r>
            <a:r>
              <a:rPr lang="ru-RU" dirty="0">
                <a:latin typeface="Georgia" panose="02040502050405020303" pitchFamily="18" charset="0"/>
              </a:rPr>
              <a:t>Россия, Беларусь, Казахстан, </a:t>
            </a:r>
          </a:p>
          <a:p>
            <a:pPr algn="just"/>
            <a:r>
              <a:rPr lang="ru-RU" dirty="0">
                <a:latin typeface="Georgia" panose="02040502050405020303" pitchFamily="18" charset="0"/>
              </a:rPr>
              <a:t>Армения, Кыргызская Республика.</a:t>
            </a:r>
          </a:p>
          <a:p>
            <a:r>
              <a:rPr lang="ru-RU" dirty="0">
                <a:latin typeface="Georgia" panose="02040502050405020303" pitchFamily="18" charset="0"/>
              </a:rPr>
              <a:t>        </a:t>
            </a:r>
            <a:endParaRPr lang="en-US" dirty="0">
              <a:latin typeface="Georgia" panose="02040502050405020303" pitchFamily="18" charset="0"/>
            </a:endParaRPr>
          </a:p>
          <a:p>
            <a:pPr algn="just"/>
            <a:r>
              <a:rPr lang="ru-RU" b="1" dirty="0">
                <a:latin typeface="Georgia" panose="02040502050405020303" pitchFamily="18" charset="0"/>
              </a:rPr>
              <a:t>Сертификат формы СТ-1  </a:t>
            </a:r>
            <a:r>
              <a:rPr lang="ru-RU" dirty="0">
                <a:latin typeface="Georgia" panose="02040502050405020303" pitchFamily="18" charset="0"/>
              </a:rPr>
              <a:t>- документ выданный уполномоченным органом и свидетельствующий о стране происхождения товара в соответствии с Соглашением Правительств государств - участников стран СНГ от 20 ноября 2009 г. «О Правилах определения страны происхождения товаров в Содружестве Независимых Государств»</a:t>
            </a:r>
          </a:p>
          <a:p>
            <a:pPr algn="just"/>
            <a:endParaRPr lang="ru-RU" dirty="0">
              <a:latin typeface="Georgia" panose="02040502050405020303" pitchFamily="18" charset="0"/>
            </a:endParaRPr>
          </a:p>
          <a:p>
            <a:pPr algn="just"/>
            <a:r>
              <a:rPr lang="ru-RU" dirty="0">
                <a:latin typeface="Georgia" panose="02040502050405020303" pitchFamily="18" charset="0"/>
              </a:rPr>
              <a:t>В НПА актах всегда уточняем РФ = ЕАЭС или  РФ ≠ ЕАЭС</a:t>
            </a:r>
          </a:p>
          <a:p>
            <a:pPr algn="just"/>
            <a:endParaRPr lang="ru-RU" dirty="0">
              <a:latin typeface="Georgia" panose="02040502050405020303" pitchFamily="18" charset="0"/>
            </a:endParaRPr>
          </a:p>
          <a:p>
            <a:pPr algn="just"/>
            <a:endParaRPr lang="ru-RU" dirty="0">
              <a:latin typeface="Georgia" panose="02040502050405020303" pitchFamily="18" charset="0"/>
            </a:endParaRPr>
          </a:p>
          <a:p>
            <a:pPr algn="just"/>
            <a:endParaRPr lang="ru-RU" dirty="0">
              <a:latin typeface="Georgia" panose="02040502050405020303" pitchFamily="18" charset="0"/>
            </a:endParaRPr>
          </a:p>
          <a:p>
            <a:pPr algn="just"/>
            <a:endParaRPr lang="ru-RU" dirty="0">
              <a:latin typeface="Georgia" panose="02040502050405020303" pitchFamily="18" charset="0"/>
            </a:endParaRPr>
          </a:p>
          <a:p>
            <a:pPr algn="just"/>
            <a:endParaRPr lang="ru-RU" dirty="0">
              <a:latin typeface="Georgia" panose="02040502050405020303" pitchFamily="18" charset="0"/>
            </a:endParaRPr>
          </a:p>
          <a:p>
            <a:pPr algn="just"/>
            <a:endParaRPr lang="ru-RU" dirty="0">
              <a:latin typeface="Georgia" panose="02040502050405020303" pitchFamily="18" charset="0"/>
            </a:endParaRPr>
          </a:p>
        </p:txBody>
      </p:sp>
      <p:sp>
        <p:nvSpPr>
          <p:cNvPr id="6" name="TextBox 5">
            <a:extLst>
              <a:ext uri="{FF2B5EF4-FFF2-40B4-BE49-F238E27FC236}">
                <a16:creationId xmlns:a16="http://schemas.microsoft.com/office/drawing/2014/main" id="{6D22BCA6-DD7F-458F-850E-AE19B6FF5AD6}"/>
              </a:ext>
            </a:extLst>
          </p:cNvPr>
          <p:cNvSpPr txBox="1"/>
          <p:nvPr/>
        </p:nvSpPr>
        <p:spPr>
          <a:xfrm>
            <a:off x="7794594" y="4163296"/>
            <a:ext cx="4123086" cy="338554"/>
          </a:xfrm>
          <a:prstGeom prst="rect">
            <a:avLst/>
          </a:prstGeom>
          <a:noFill/>
        </p:spPr>
        <p:txBody>
          <a:bodyPr wrap="square" rtlCol="0">
            <a:spAutoFit/>
          </a:bodyPr>
          <a:lstStyle/>
          <a:p>
            <a:r>
              <a:rPr lang="ru-RU" sz="1600" b="1" dirty="0">
                <a:latin typeface="Georgia" panose="02040502050405020303" pitchFamily="18" charset="0"/>
              </a:rPr>
              <a:t>Евразийский экономический союз</a:t>
            </a:r>
          </a:p>
        </p:txBody>
      </p:sp>
    </p:spTree>
    <p:extLst>
      <p:ext uri="{BB962C8B-B14F-4D97-AF65-F5344CB8AC3E}">
        <p14:creationId xmlns:p14="http://schemas.microsoft.com/office/powerpoint/2010/main" val="1988944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normAutofit/>
          </a:bodyPr>
          <a:lstStyle/>
          <a:p>
            <a:r>
              <a:rPr lang="en-US" dirty="0" smtClean="0">
                <a:solidFill>
                  <a:srgbClr val="C00000"/>
                </a:solidFill>
              </a:rPr>
              <a:t>        </a:t>
            </a:r>
            <a:r>
              <a:rPr lang="ru-RU" sz="3200" dirty="0" smtClean="0">
                <a:solidFill>
                  <a:srgbClr val="C00000"/>
                </a:solidFill>
              </a:rPr>
              <a:t>Допустимо ли дробление сделки?</a:t>
            </a:r>
            <a:endParaRPr lang="ru-RU" sz="3200" dirty="0">
              <a:solidFill>
                <a:srgbClr val="C00000"/>
              </a:solidFill>
            </a:endParaRPr>
          </a:p>
        </p:txBody>
      </p:sp>
      <p:sp>
        <p:nvSpPr>
          <p:cNvPr id="3" name="Объект 2"/>
          <p:cNvSpPr>
            <a:spLocks noGrp="1"/>
          </p:cNvSpPr>
          <p:nvPr>
            <p:ph idx="1"/>
          </p:nvPr>
        </p:nvSpPr>
        <p:spPr>
          <a:xfrm>
            <a:off x="1919536" y="1124746"/>
            <a:ext cx="8686800" cy="5544615"/>
          </a:xfrm>
        </p:spPr>
        <p:txBody>
          <a:bodyPr>
            <a:normAutofit/>
          </a:bodyPr>
          <a:lstStyle/>
          <a:p>
            <a:pPr marL="0" indent="0" algn="just">
              <a:buNone/>
            </a:pP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Сходную </a:t>
            </a:r>
            <a:r>
              <a:rPr lang="ru-RU" sz="1800" b="1" dirty="0">
                <a:latin typeface="Calibri" panose="020F0502020204030204" pitchFamily="34" charset="0"/>
              </a:rPr>
              <a:t>позицию занимает, в частности, АС Волго-Вятского округа. </a:t>
            </a:r>
            <a:endParaRPr lang="ru-RU" sz="1800" b="1" dirty="0" smtClean="0">
              <a:latin typeface="Calibri" panose="020F0502020204030204" pitchFamily="34" charset="0"/>
            </a:endParaRPr>
          </a:p>
          <a:p>
            <a:pPr marL="0" indent="0" algn="just">
              <a:buNone/>
            </a:pPr>
            <a:r>
              <a:rPr lang="ru-RU" sz="1800" b="1" dirty="0">
                <a:latin typeface="Calibri" panose="020F0502020204030204" pitchFamily="34" charset="0"/>
              </a:rPr>
              <a:t>Постановление Арбитражного суда Волго-Вятского округа от 27.05.2021 N Ф01-2123/2021 по делу N А31-12102/2020</a:t>
            </a:r>
          </a:p>
          <a:p>
            <a:pPr marL="0" indent="0" algn="just">
              <a:buNone/>
            </a:pPr>
            <a:r>
              <a:rPr lang="ru-RU" sz="1800" b="1" dirty="0">
                <a:latin typeface="Calibri" panose="020F0502020204030204" pitchFamily="34" charset="0"/>
              </a:rPr>
              <a:t>Требование: </a:t>
            </a:r>
            <a:r>
              <a:rPr lang="ru-RU" sz="1800" dirty="0">
                <a:latin typeface="Calibri" panose="020F0502020204030204" pitchFamily="34" charset="0"/>
              </a:rPr>
              <a:t>О признании недействительными договоров подряда на выполнение работ по ремонту дорожек на территории школы.</a:t>
            </a:r>
          </a:p>
          <a:p>
            <a:pPr marL="0" indent="0" algn="just">
              <a:buNone/>
            </a:pPr>
            <a:r>
              <a:rPr lang="ru-RU" sz="1800" b="1" dirty="0">
                <a:latin typeface="Calibri" panose="020F0502020204030204" pitchFamily="34" charset="0"/>
              </a:rPr>
              <a:t>Обстоятельства: </a:t>
            </a:r>
            <a:r>
              <a:rPr lang="ru-RU" sz="1800" dirty="0">
                <a:latin typeface="Calibri" panose="020F0502020204030204" pitchFamily="34" charset="0"/>
              </a:rPr>
              <a:t>Прокурор заявил, что заключенные школой и управлением автомобильных дорог договоры фактически образуют единую сделку и оформлены как самостоятельные договоры с единственным поставщиком с целью уклонения от проведения конкурентных процедур.</a:t>
            </a:r>
          </a:p>
          <a:p>
            <a:pPr marL="0" indent="0" algn="just">
              <a:buNone/>
            </a:pPr>
            <a:r>
              <a:rPr lang="ru-RU" sz="1800" b="1" dirty="0">
                <a:latin typeface="Calibri" panose="020F0502020204030204" pitchFamily="34" charset="0"/>
              </a:rPr>
              <a:t>Решение: </a:t>
            </a:r>
            <a:r>
              <a:rPr lang="ru-RU" sz="1800" dirty="0">
                <a:latin typeface="Calibri" panose="020F0502020204030204" pitchFamily="34" charset="0"/>
              </a:rPr>
              <a:t>В удовлетворении требования отказано, поскольку установлено, что договоры заключены через определенное время и что лимиты совокупного годового объема закупок при их заключении не превышены, и не доказано, что стороны договоров заключили </a:t>
            </a:r>
            <a:r>
              <a:rPr lang="ru-RU" sz="1800" dirty="0" err="1">
                <a:latin typeface="Calibri" panose="020F0502020204030204" pitchFamily="34" charset="0"/>
              </a:rPr>
              <a:t>антиконкурентное</a:t>
            </a:r>
            <a:r>
              <a:rPr lang="ru-RU" sz="1800" dirty="0">
                <a:latin typeface="Calibri" panose="020F0502020204030204" pitchFamily="34" charset="0"/>
              </a:rPr>
              <a:t> соглашение</a:t>
            </a:r>
            <a:r>
              <a:rPr lang="ru-RU" sz="1800" dirty="0" smtClean="0">
                <a:latin typeface="Calibri" panose="020F0502020204030204" pitchFamily="34" charset="0"/>
              </a:rPr>
              <a:t>.</a:t>
            </a:r>
            <a:endParaRPr lang="ru-RU" sz="1800" dirty="0">
              <a:latin typeface="Calibri" panose="020F0502020204030204" pitchFamily="34" charset="0"/>
            </a:endParaRPr>
          </a:p>
        </p:txBody>
      </p:sp>
    </p:spTree>
    <p:extLst>
      <p:ext uri="{BB962C8B-B14F-4D97-AF65-F5344CB8AC3E}">
        <p14:creationId xmlns:p14="http://schemas.microsoft.com/office/powerpoint/2010/main" val="21971578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E22121-5CCD-42A9-91BA-2AF8FFE67422}"/>
              </a:ext>
            </a:extLst>
          </p:cNvPr>
          <p:cNvSpPr>
            <a:spLocks noGrp="1"/>
          </p:cNvSpPr>
          <p:nvPr>
            <p:ph type="title"/>
          </p:nvPr>
        </p:nvSpPr>
        <p:spPr/>
        <p:txBody>
          <a:bodyPr/>
          <a:lstStyle/>
          <a:p>
            <a:r>
              <a:rPr lang="ru-RU" dirty="0">
                <a:latin typeface="Georgia" panose="02040502050405020303" pitchFamily="18" charset="0"/>
              </a:rPr>
              <a:t>ДНР и ЛНР</a:t>
            </a:r>
          </a:p>
        </p:txBody>
      </p:sp>
      <p:sp>
        <p:nvSpPr>
          <p:cNvPr id="8" name="TextBox 7">
            <a:extLst>
              <a:ext uri="{FF2B5EF4-FFF2-40B4-BE49-F238E27FC236}">
                <a16:creationId xmlns:a16="http://schemas.microsoft.com/office/drawing/2014/main" id="{C80A3359-F79A-43B4-8585-DEB3CB24BC6C}"/>
              </a:ext>
            </a:extLst>
          </p:cNvPr>
          <p:cNvSpPr txBox="1"/>
          <p:nvPr/>
        </p:nvSpPr>
        <p:spPr>
          <a:xfrm>
            <a:off x="1458156" y="1397438"/>
            <a:ext cx="10459523" cy="5324535"/>
          </a:xfrm>
          <a:prstGeom prst="rect">
            <a:avLst/>
          </a:prstGeom>
          <a:noFill/>
        </p:spPr>
        <p:txBody>
          <a:bodyPr wrap="square">
            <a:spAutoFit/>
          </a:bodyPr>
          <a:lstStyle/>
          <a:p>
            <a:pPr algn="just"/>
            <a:r>
              <a:rPr lang="ru-RU" sz="2500" b="1" dirty="0">
                <a:latin typeface="Georgia" panose="02040502050405020303" pitchFamily="18" charset="0"/>
              </a:rPr>
              <a:t>Указ Президента Российской Федерации от 15.11.2021 </a:t>
            </a:r>
          </a:p>
          <a:p>
            <a:pPr algn="just"/>
            <a:r>
              <a:rPr lang="ru-RU" sz="2500" b="1" dirty="0">
                <a:latin typeface="Georgia" panose="02040502050405020303" pitchFamily="18" charset="0"/>
              </a:rPr>
              <a:t>№ 657 "Об оказании гуманитарной поддержки населению отдельных районов Донецкой и Луганской областей Украины"</a:t>
            </a:r>
          </a:p>
          <a:p>
            <a:pPr algn="just"/>
            <a:endParaRPr lang="ru-RU" sz="2500" dirty="0">
              <a:latin typeface="Georgia" panose="02040502050405020303" pitchFamily="18" charset="0"/>
            </a:endParaRPr>
          </a:p>
          <a:p>
            <a:r>
              <a:rPr lang="ru-RU" sz="2500" dirty="0">
                <a:solidFill>
                  <a:srgbClr val="773423"/>
                </a:solidFill>
                <a:latin typeface="Georgia" panose="02040502050405020303" pitchFamily="18" charset="0"/>
              </a:rPr>
              <a:t>Признание в России </a:t>
            </a:r>
            <a:r>
              <a:rPr lang="ru-RU" sz="2500" b="1" dirty="0">
                <a:solidFill>
                  <a:srgbClr val="773423"/>
                </a:solidFill>
                <a:latin typeface="Georgia" panose="02040502050405020303" pitchFamily="18" charset="0"/>
              </a:rPr>
              <a:t>сертификатов</a:t>
            </a:r>
            <a:r>
              <a:rPr lang="ru-RU" sz="2500" dirty="0">
                <a:solidFill>
                  <a:srgbClr val="773423"/>
                </a:solidFill>
                <a:latin typeface="Georgia" panose="02040502050405020303" pitchFamily="18" charset="0"/>
              </a:rPr>
              <a:t> на товары и услуги, выданных в ДНР и ЛНР.</a:t>
            </a:r>
          </a:p>
          <a:p>
            <a:endParaRPr lang="ru-RU" sz="2500" dirty="0">
              <a:solidFill>
                <a:srgbClr val="773423"/>
              </a:solidFill>
              <a:latin typeface="Georgia" panose="02040502050405020303" pitchFamily="18" charset="0"/>
            </a:endParaRPr>
          </a:p>
          <a:p>
            <a:r>
              <a:rPr lang="ru-RU" sz="2500" dirty="0">
                <a:solidFill>
                  <a:srgbClr val="773423"/>
                </a:solidFill>
                <a:latin typeface="Georgia" panose="02040502050405020303" pitchFamily="18" charset="0"/>
              </a:rPr>
              <a:t>Допуск товаров из республик к государственным закупкам </a:t>
            </a:r>
            <a:r>
              <a:rPr lang="ru-RU" sz="2500" b="1" dirty="0">
                <a:solidFill>
                  <a:srgbClr val="773423"/>
                </a:solidFill>
                <a:latin typeface="Georgia" panose="02040502050405020303" pitchFamily="18" charset="0"/>
              </a:rPr>
              <a:t>наравне</a:t>
            </a:r>
            <a:r>
              <a:rPr lang="ru-RU" sz="2500" dirty="0">
                <a:solidFill>
                  <a:srgbClr val="773423"/>
                </a:solidFill>
                <a:latin typeface="Georgia" panose="02040502050405020303" pitchFamily="18" charset="0"/>
              </a:rPr>
              <a:t> с российскими.</a:t>
            </a:r>
          </a:p>
          <a:p>
            <a:endParaRPr lang="ru-RU" dirty="0">
              <a:solidFill>
                <a:srgbClr val="773423"/>
              </a:solidFill>
              <a:latin typeface="Georgia" panose="02040502050405020303" pitchFamily="18" charset="0"/>
            </a:endParaRPr>
          </a:p>
          <a:p>
            <a:endParaRPr lang="ru-RU" dirty="0">
              <a:solidFill>
                <a:srgbClr val="773423"/>
              </a:solidFill>
              <a:latin typeface="Georgia" panose="02040502050405020303" pitchFamily="18" charset="0"/>
            </a:endParaRPr>
          </a:p>
          <a:p>
            <a:endParaRPr lang="ru-RU" dirty="0">
              <a:solidFill>
                <a:srgbClr val="773423"/>
              </a:solidFill>
              <a:latin typeface="Georgia" panose="02040502050405020303" pitchFamily="18" charset="0"/>
            </a:endParaRPr>
          </a:p>
          <a:p>
            <a:endParaRPr lang="ru-RU" dirty="0">
              <a:solidFill>
                <a:srgbClr val="773423"/>
              </a:solidFill>
              <a:latin typeface="Georgia" panose="02040502050405020303" pitchFamily="18" charset="0"/>
            </a:endParaRPr>
          </a:p>
          <a:p>
            <a:endParaRPr lang="ru-RU" dirty="0"/>
          </a:p>
        </p:txBody>
      </p:sp>
    </p:spTree>
    <p:extLst>
      <p:ext uri="{BB962C8B-B14F-4D97-AF65-F5344CB8AC3E}">
        <p14:creationId xmlns:p14="http://schemas.microsoft.com/office/powerpoint/2010/main" val="28125004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9708" y="274638"/>
            <a:ext cx="10792691" cy="515071"/>
          </a:xfrm>
        </p:spPr>
        <p:txBody>
          <a:bodyPr>
            <a:normAutofit fontScale="90000"/>
          </a:bodyPr>
          <a:lstStyle/>
          <a:p>
            <a:r>
              <a:rPr lang="ru-RU" dirty="0"/>
              <a:t> </a:t>
            </a:r>
            <a:r>
              <a:rPr lang="ru-RU" dirty="0" smtClean="0"/>
              <a:t> </a:t>
            </a:r>
            <a:r>
              <a:rPr lang="ru-RU" sz="2700" b="1" dirty="0" smtClean="0">
                <a:solidFill>
                  <a:srgbClr val="C00000"/>
                </a:solidFill>
              </a:rPr>
              <a:t>Проблемы  </a:t>
            </a:r>
            <a:r>
              <a:rPr lang="ru-RU" sz="2700" b="1" dirty="0">
                <a:solidFill>
                  <a:srgbClr val="C00000"/>
                </a:solidFill>
              </a:rPr>
              <a:t>практики применения Национального режима: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361257736"/>
              </p:ext>
            </p:extLst>
          </p:nvPr>
        </p:nvGraphicFramePr>
        <p:xfrm>
          <a:off x="623455" y="858983"/>
          <a:ext cx="11236035" cy="5749636"/>
        </p:xfrm>
        <a:graphic>
          <a:graphicData uri="http://schemas.openxmlformats.org/drawingml/2006/table">
            <a:tbl>
              <a:tblPr firstRow="1" bandRow="1">
                <a:tableStyleId>{93296810-A885-4BE3-A3E7-6D5BEEA58F35}</a:tableStyleId>
              </a:tblPr>
              <a:tblGrid>
                <a:gridCol w="3745345">
                  <a:extLst>
                    <a:ext uri="{9D8B030D-6E8A-4147-A177-3AD203B41FA5}">
                      <a16:colId xmlns:a16="http://schemas.microsoft.com/office/drawing/2014/main" val="4008715711"/>
                    </a:ext>
                  </a:extLst>
                </a:gridCol>
                <a:gridCol w="3745345">
                  <a:extLst>
                    <a:ext uri="{9D8B030D-6E8A-4147-A177-3AD203B41FA5}">
                      <a16:colId xmlns:a16="http://schemas.microsoft.com/office/drawing/2014/main" val="3663710560"/>
                    </a:ext>
                  </a:extLst>
                </a:gridCol>
                <a:gridCol w="3745345">
                  <a:extLst>
                    <a:ext uri="{9D8B030D-6E8A-4147-A177-3AD203B41FA5}">
                      <a16:colId xmlns:a16="http://schemas.microsoft.com/office/drawing/2014/main" val="692386804"/>
                    </a:ext>
                  </a:extLst>
                </a:gridCol>
              </a:tblGrid>
              <a:tr h="688985">
                <a:tc>
                  <a:txBody>
                    <a:bodyPr/>
                    <a:lstStyle/>
                    <a:p>
                      <a:pPr algn="ctr"/>
                      <a:r>
                        <a:rPr lang="ru-RU" dirty="0" smtClean="0">
                          <a:solidFill>
                            <a:schemeClr val="tx1"/>
                          </a:solidFill>
                        </a:rPr>
                        <a:t>ЗАПРЕТЫ</a:t>
                      </a:r>
                      <a:endParaRPr lang="ru-RU" dirty="0">
                        <a:solidFill>
                          <a:schemeClr val="tx1"/>
                        </a:solidFill>
                      </a:endParaRPr>
                    </a:p>
                  </a:txBody>
                  <a:tcPr/>
                </a:tc>
                <a:tc>
                  <a:txBody>
                    <a:bodyPr/>
                    <a:lstStyle/>
                    <a:p>
                      <a:pPr algn="ctr"/>
                      <a:r>
                        <a:rPr lang="ru-RU" dirty="0" smtClean="0">
                          <a:solidFill>
                            <a:schemeClr val="tx1"/>
                          </a:solidFill>
                        </a:rPr>
                        <a:t>ОГРАНИЧЕНИЯ ДОПУСКА</a:t>
                      </a:r>
                      <a:endParaRPr lang="ru-RU" dirty="0">
                        <a:solidFill>
                          <a:schemeClr val="tx1"/>
                        </a:solidFill>
                      </a:endParaRPr>
                    </a:p>
                  </a:txBody>
                  <a:tcPr/>
                </a:tc>
                <a:tc>
                  <a:txBody>
                    <a:bodyPr/>
                    <a:lstStyle/>
                    <a:p>
                      <a:pPr algn="ctr"/>
                      <a:r>
                        <a:rPr lang="ru-RU" dirty="0" smtClean="0">
                          <a:solidFill>
                            <a:schemeClr val="tx1"/>
                          </a:solidFill>
                        </a:rPr>
                        <a:t>УСЛОВИЯ ДОПУСКА</a:t>
                      </a:r>
                      <a:endParaRPr lang="ru-RU" dirty="0">
                        <a:solidFill>
                          <a:schemeClr val="tx1"/>
                        </a:solidFill>
                      </a:endParaRPr>
                    </a:p>
                  </a:txBody>
                  <a:tcPr/>
                </a:tc>
                <a:extLst>
                  <a:ext uri="{0D108BD9-81ED-4DB2-BD59-A6C34878D82A}">
                    <a16:rowId xmlns:a16="http://schemas.microsoft.com/office/drawing/2014/main" val="546336050"/>
                  </a:ext>
                </a:extLst>
              </a:tr>
              <a:tr h="2960003">
                <a:tc>
                  <a:txBody>
                    <a:bodyPr/>
                    <a:lstStyle/>
                    <a:p>
                      <a:pPr algn="ctr"/>
                      <a:r>
                        <a:rPr lang="ru-RU" b="1" dirty="0" smtClean="0"/>
                        <a:t>1)</a:t>
                      </a:r>
                      <a:r>
                        <a:rPr lang="ru-RU" b="1" baseline="0" dirty="0" smtClean="0"/>
                        <a:t> </a:t>
                      </a:r>
                      <a:r>
                        <a:rPr lang="ru-RU" b="1" dirty="0" smtClean="0"/>
                        <a:t>Программное обеспечение</a:t>
                      </a:r>
                    </a:p>
                    <a:p>
                      <a:pPr algn="ctr"/>
                      <a:r>
                        <a:rPr lang="ru-RU" b="1" dirty="0" smtClean="0"/>
                        <a:t>(ППРФ от 16.11.2015 № 1236)</a:t>
                      </a:r>
                    </a:p>
                    <a:p>
                      <a:pPr algn="ctr"/>
                      <a:r>
                        <a:rPr lang="ru-RU" b="1" dirty="0" smtClean="0"/>
                        <a:t>2)</a:t>
                      </a:r>
                      <a:r>
                        <a:rPr lang="ru-RU" b="1" baseline="0" dirty="0" smtClean="0"/>
                        <a:t> </a:t>
                      </a:r>
                      <a:r>
                        <a:rPr lang="ru-RU" b="1" dirty="0" smtClean="0"/>
                        <a:t> Системы хранения данных</a:t>
                      </a:r>
                    </a:p>
                    <a:p>
                      <a:pPr algn="ctr"/>
                      <a:r>
                        <a:rPr lang="ru-RU" b="1" dirty="0" smtClean="0"/>
                        <a:t>(ППРФ от 21.12.2019 № 1746)</a:t>
                      </a:r>
                    </a:p>
                    <a:p>
                      <a:pPr algn="ctr"/>
                      <a:r>
                        <a:rPr lang="ru-RU" b="1" dirty="0" smtClean="0"/>
                        <a:t>3)</a:t>
                      </a:r>
                      <a:r>
                        <a:rPr lang="ru-RU" b="1" baseline="0" dirty="0" smtClean="0"/>
                        <a:t> </a:t>
                      </a:r>
                      <a:r>
                        <a:rPr lang="ru-RU" b="1" dirty="0" smtClean="0"/>
                        <a:t>Промышленные товары</a:t>
                      </a:r>
                    </a:p>
                    <a:p>
                      <a:pPr algn="ctr"/>
                      <a:r>
                        <a:rPr lang="ru-RU" b="1" dirty="0" smtClean="0"/>
                        <a:t>(ППРФ от 30.04.2020 № 616)</a:t>
                      </a:r>
                      <a:endParaRPr lang="ru-RU" b="1" dirty="0"/>
                    </a:p>
                  </a:txBody>
                  <a:tcPr/>
                </a:tc>
                <a:tc>
                  <a:txBody>
                    <a:bodyPr/>
                    <a:lstStyle/>
                    <a:p>
                      <a:pPr algn="ctr"/>
                      <a:r>
                        <a:rPr lang="ru-RU" b="1" dirty="0" smtClean="0"/>
                        <a:t>1) Продукты питания</a:t>
                      </a:r>
                    </a:p>
                    <a:p>
                      <a:pPr algn="ctr"/>
                      <a:r>
                        <a:rPr lang="ru-RU" b="1" dirty="0" smtClean="0"/>
                        <a:t>(ППРФ от 22.08.2016 № 832)</a:t>
                      </a:r>
                    </a:p>
                    <a:p>
                      <a:pPr algn="ctr"/>
                      <a:r>
                        <a:rPr lang="ru-RU" b="1" dirty="0" smtClean="0"/>
                        <a:t>2)</a:t>
                      </a:r>
                      <a:r>
                        <a:rPr lang="ru-RU" b="1" baseline="0" dirty="0" smtClean="0"/>
                        <a:t> </a:t>
                      </a:r>
                      <a:r>
                        <a:rPr lang="ru-RU" b="1" dirty="0" smtClean="0"/>
                        <a:t>Препараты из перечня ЖНВЛП</a:t>
                      </a:r>
                    </a:p>
                    <a:p>
                      <a:pPr algn="ctr"/>
                      <a:r>
                        <a:rPr lang="ru-RU" b="1" dirty="0" smtClean="0"/>
                        <a:t>(ППРФ от 30.11.2015 № 1289)</a:t>
                      </a:r>
                    </a:p>
                    <a:p>
                      <a:pPr algn="ctr"/>
                      <a:r>
                        <a:rPr lang="ru-RU" b="1" dirty="0" smtClean="0"/>
                        <a:t>3)</a:t>
                      </a:r>
                      <a:r>
                        <a:rPr lang="ru-RU" b="1" baseline="0" dirty="0" smtClean="0"/>
                        <a:t> </a:t>
                      </a:r>
                      <a:r>
                        <a:rPr lang="ru-RU" b="1" dirty="0" smtClean="0"/>
                        <a:t>Медицинские изделия</a:t>
                      </a:r>
                    </a:p>
                    <a:p>
                      <a:pPr algn="ctr"/>
                      <a:r>
                        <a:rPr lang="ru-RU" b="1" dirty="0" smtClean="0"/>
                        <a:t>(ППРФ от 05.02.2015 № 102)</a:t>
                      </a:r>
                    </a:p>
                    <a:p>
                      <a:pPr algn="ctr"/>
                      <a:r>
                        <a:rPr lang="ru-RU" b="1" dirty="0" smtClean="0"/>
                        <a:t>4)</a:t>
                      </a:r>
                      <a:r>
                        <a:rPr lang="ru-RU" b="1" baseline="0" dirty="0" smtClean="0"/>
                        <a:t> </a:t>
                      </a:r>
                      <a:r>
                        <a:rPr lang="ru-RU" b="1" dirty="0" smtClean="0"/>
                        <a:t>Радиоэлектронная продукция</a:t>
                      </a:r>
                    </a:p>
                    <a:p>
                      <a:pPr algn="ctr"/>
                      <a:r>
                        <a:rPr lang="ru-RU" b="1" dirty="0" smtClean="0"/>
                        <a:t>(ППРФ от 10.07.2019 № 878)</a:t>
                      </a:r>
                    </a:p>
                    <a:p>
                      <a:pPr algn="ctr"/>
                      <a:r>
                        <a:rPr lang="ru-RU" b="1" dirty="0" smtClean="0"/>
                        <a:t>5) Промышленные товары</a:t>
                      </a:r>
                    </a:p>
                    <a:p>
                      <a:pPr algn="ctr"/>
                      <a:r>
                        <a:rPr lang="ru-RU" b="1" dirty="0" smtClean="0"/>
                        <a:t>(ППРФ от 30.04.2020 № 617)</a:t>
                      </a:r>
                      <a:endParaRPr lang="ru-RU" b="1" dirty="0"/>
                    </a:p>
                  </a:txBody>
                  <a:tcPr/>
                </a:tc>
                <a:tc>
                  <a:txBody>
                    <a:bodyPr/>
                    <a:lstStyle/>
                    <a:p>
                      <a:pPr algn="ctr"/>
                      <a:r>
                        <a:rPr lang="ru-RU" baseline="0" dirty="0" smtClean="0"/>
                        <a:t> </a:t>
                      </a:r>
                      <a:r>
                        <a:rPr lang="ru-RU" b="1" dirty="0" smtClean="0"/>
                        <a:t>Отдельные виды продукции, в том числе</a:t>
                      </a:r>
                      <a:r>
                        <a:rPr lang="ru-RU" b="1" baseline="0" dirty="0" smtClean="0"/>
                        <a:t> </a:t>
                      </a:r>
                      <a:r>
                        <a:rPr lang="ru-RU" b="1" dirty="0" smtClean="0"/>
                        <a:t>продукты питания, лекарственные средства</a:t>
                      </a:r>
                    </a:p>
                    <a:p>
                      <a:pPr algn="ctr"/>
                      <a:r>
                        <a:rPr lang="ru-RU" b="1" dirty="0" smtClean="0"/>
                        <a:t>и др.</a:t>
                      </a:r>
                    </a:p>
                    <a:p>
                      <a:pPr algn="ctr"/>
                      <a:r>
                        <a:rPr lang="ru-RU" b="1" dirty="0" smtClean="0"/>
                        <a:t>(приказ Минфина России</a:t>
                      </a:r>
                    </a:p>
                    <a:p>
                      <a:pPr algn="ctr"/>
                      <a:r>
                        <a:rPr lang="ru-RU" b="1" dirty="0" smtClean="0"/>
                        <a:t>от 04.06.2018 № 126н)</a:t>
                      </a:r>
                    </a:p>
                    <a:p>
                      <a:endParaRPr lang="ru-RU" dirty="0"/>
                    </a:p>
                  </a:txBody>
                  <a:tcPr/>
                </a:tc>
                <a:extLst>
                  <a:ext uri="{0D108BD9-81ED-4DB2-BD59-A6C34878D82A}">
                    <a16:rowId xmlns:a16="http://schemas.microsoft.com/office/drawing/2014/main" val="462232648"/>
                  </a:ext>
                </a:extLst>
              </a:tr>
              <a:tr h="2100648">
                <a:tc>
                  <a:txBody>
                    <a:bodyPr/>
                    <a:lstStyle/>
                    <a:p>
                      <a:pPr algn="ctr"/>
                      <a:r>
                        <a:rPr lang="ru-RU" b="1" dirty="0" smtClean="0"/>
                        <a:t>Все способы закупки, в том числе закупки у</a:t>
                      </a:r>
                      <a:r>
                        <a:rPr lang="ru-RU" b="1" baseline="0" dirty="0" smtClean="0"/>
                        <a:t> </a:t>
                      </a:r>
                      <a:r>
                        <a:rPr lang="ru-RU" b="1" dirty="0" smtClean="0"/>
                        <a:t>ед. поставщика, включая с 01.04.2021 года</a:t>
                      </a:r>
                    </a:p>
                    <a:p>
                      <a:pPr algn="ctr"/>
                      <a:r>
                        <a:rPr lang="ru-RU" b="1" dirty="0" smtClean="0"/>
                        <a:t>ч. 12 ст. 93 Закона № 44-ФЗ («электронные</a:t>
                      </a:r>
                    </a:p>
                    <a:p>
                      <a:pPr algn="ctr"/>
                      <a:r>
                        <a:rPr lang="ru-RU" b="1" dirty="0" smtClean="0"/>
                        <a:t>магазины») </a:t>
                      </a:r>
                      <a:endParaRPr lang="ru-RU" b="1" dirty="0"/>
                    </a:p>
                  </a:txBody>
                  <a:tcPr/>
                </a:tc>
                <a:tc gridSpan="2">
                  <a:txBody>
                    <a:bodyPr/>
                    <a:lstStyle/>
                    <a:p>
                      <a:endParaRPr lang="ru-RU" dirty="0" smtClean="0"/>
                    </a:p>
                    <a:p>
                      <a:endParaRPr lang="ru-RU" dirty="0" smtClean="0"/>
                    </a:p>
                    <a:p>
                      <a:pPr algn="ctr"/>
                      <a:r>
                        <a:rPr lang="ru-RU" b="1" dirty="0" smtClean="0"/>
                        <a:t>Только конкурентные способы закупки</a:t>
                      </a:r>
                    </a:p>
                    <a:p>
                      <a:pPr algn="ctr"/>
                      <a:endParaRPr lang="ru-RU" b="1" dirty="0"/>
                    </a:p>
                  </a:txBody>
                  <a:tcPr/>
                </a:tc>
                <a:tc hMerge="1">
                  <a:txBody>
                    <a:bodyPr/>
                    <a:lstStyle/>
                    <a:p>
                      <a:endParaRPr lang="ru-RU" dirty="0"/>
                    </a:p>
                  </a:txBody>
                  <a:tcPr/>
                </a:tc>
                <a:extLst>
                  <a:ext uri="{0D108BD9-81ED-4DB2-BD59-A6C34878D82A}">
                    <a16:rowId xmlns:a16="http://schemas.microsoft.com/office/drawing/2014/main" val="1859739670"/>
                  </a:ext>
                </a:extLst>
              </a:tr>
            </a:tbl>
          </a:graphicData>
        </a:graphic>
      </p:graphicFrame>
    </p:spTree>
    <p:extLst>
      <p:ext uri="{BB962C8B-B14F-4D97-AF65-F5344CB8AC3E}">
        <p14:creationId xmlns:p14="http://schemas.microsoft.com/office/powerpoint/2010/main" val="28752991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кругленный прямоугольник 5"/>
          <p:cNvSpPr/>
          <p:nvPr/>
        </p:nvSpPr>
        <p:spPr bwMode="auto">
          <a:xfrm>
            <a:off x="1776000" y="2038473"/>
            <a:ext cx="8640000" cy="900000"/>
          </a:xfrm>
          <a:prstGeom prst="roundRect">
            <a:avLst>
              <a:gd name="adj" fmla="val 11616"/>
            </a:avLst>
          </a:prstGeom>
          <a:ln>
            <a:solidFill>
              <a:srgbClr val="773423"/>
            </a:solidFill>
          </a:ln>
        </p:spPr>
        <p:style>
          <a:lnRef idx="2">
            <a:schemeClr val="accent2"/>
          </a:lnRef>
          <a:fillRef idx="1">
            <a:schemeClr val="lt1"/>
          </a:fillRef>
          <a:effectRef idx="0">
            <a:schemeClr val="accent2"/>
          </a:effectRef>
          <a:fontRef idx="minor">
            <a:schemeClr val="dk1"/>
          </a:fontRef>
        </p:style>
        <p:txBody>
          <a:bodyPr lIns="0" rIns="0" anchor="ctr"/>
          <a:lstStyle/>
          <a:p>
            <a:pPr algn="ctr">
              <a:spcBef>
                <a:spcPts val="1200"/>
              </a:spcBef>
              <a:defRPr/>
            </a:pPr>
            <a:r>
              <a:rPr lang="ru-RU" sz="2000" b="1" dirty="0">
                <a:latin typeface="Georgia" panose="02040502050405020303" pitchFamily="18" charset="0"/>
                <a:cs typeface="Arial" pitchFamily="34" charset="0"/>
              </a:rPr>
              <a:t>Отклонение, кроме стран ЕАЭС</a:t>
            </a:r>
            <a:endParaRPr lang="ru-RU" sz="2000" i="1" dirty="0">
              <a:solidFill>
                <a:schemeClr val="tx1"/>
              </a:solidFill>
              <a:latin typeface="Georgia" panose="02040502050405020303" pitchFamily="18" charset="0"/>
              <a:cs typeface="Arial" pitchFamily="34" charset="0"/>
            </a:endParaRPr>
          </a:p>
        </p:txBody>
      </p:sp>
      <p:sp>
        <p:nvSpPr>
          <p:cNvPr id="8" name="Скругленный прямоугольник 7"/>
          <p:cNvSpPr/>
          <p:nvPr/>
        </p:nvSpPr>
        <p:spPr>
          <a:xfrm>
            <a:off x="2495550" y="1584448"/>
            <a:ext cx="7200900" cy="540000"/>
          </a:xfrm>
          <a:prstGeom prst="roundRect">
            <a:avLst/>
          </a:prstGeom>
          <a:solidFill>
            <a:srgbClr val="773423"/>
          </a:solidFill>
          <a:ln>
            <a:solidFill>
              <a:srgbClr val="773423"/>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ru-RU" sz="2000" b="1" dirty="0">
                <a:latin typeface="Georgia" panose="02040502050405020303" pitchFamily="18" charset="0"/>
                <a:cs typeface="Arial" pitchFamily="34" charset="0"/>
              </a:rPr>
              <a:t>Запрет</a:t>
            </a:r>
            <a:r>
              <a:rPr lang="ru-RU" sz="2000" dirty="0">
                <a:latin typeface="Georgia" panose="02040502050405020303" pitchFamily="18" charset="0"/>
                <a:cs typeface="Arial" pitchFamily="34" charset="0"/>
              </a:rPr>
              <a:t> на поставку товаров иностранного происхождения</a:t>
            </a:r>
          </a:p>
        </p:txBody>
      </p:sp>
      <p:sp>
        <p:nvSpPr>
          <p:cNvPr id="11" name="Скругленный прямоугольник 10"/>
          <p:cNvSpPr/>
          <p:nvPr/>
        </p:nvSpPr>
        <p:spPr bwMode="auto">
          <a:xfrm>
            <a:off x="1776000" y="3529132"/>
            <a:ext cx="8640000" cy="900000"/>
          </a:xfrm>
          <a:prstGeom prst="roundRect">
            <a:avLst>
              <a:gd name="adj" fmla="val 11616"/>
            </a:avLst>
          </a:prstGeom>
          <a:ln>
            <a:solidFill>
              <a:srgbClr val="773423"/>
            </a:solidFill>
          </a:ln>
        </p:spPr>
        <p:style>
          <a:lnRef idx="2">
            <a:schemeClr val="accent2"/>
          </a:lnRef>
          <a:fillRef idx="1">
            <a:schemeClr val="lt1"/>
          </a:fillRef>
          <a:effectRef idx="0">
            <a:schemeClr val="accent2"/>
          </a:effectRef>
          <a:fontRef idx="minor">
            <a:schemeClr val="dk1"/>
          </a:fontRef>
        </p:style>
        <p:txBody>
          <a:bodyPr lIns="0" rIns="0" anchor="ctr"/>
          <a:lstStyle/>
          <a:p>
            <a:pPr algn="ctr">
              <a:spcBef>
                <a:spcPts val="1200"/>
              </a:spcBef>
              <a:defRPr/>
            </a:pPr>
            <a:r>
              <a:rPr lang="ru-RU" sz="2000" b="1" dirty="0">
                <a:solidFill>
                  <a:schemeClr val="tx1"/>
                </a:solidFill>
                <a:latin typeface="Georgia" panose="02040502050405020303" pitchFamily="18" charset="0"/>
                <a:cs typeface="Arial" pitchFamily="34" charset="0"/>
              </a:rPr>
              <a:t>Отклонение в случае наличия товаров из стран ЕАЭС</a:t>
            </a:r>
            <a:br>
              <a:rPr lang="ru-RU" sz="2000" b="1" dirty="0">
                <a:solidFill>
                  <a:schemeClr val="tx1"/>
                </a:solidFill>
                <a:latin typeface="Georgia" panose="02040502050405020303" pitchFamily="18" charset="0"/>
                <a:cs typeface="Arial" pitchFamily="34" charset="0"/>
              </a:rPr>
            </a:br>
            <a:r>
              <a:rPr lang="ru-RU" sz="2000" dirty="0">
                <a:solidFill>
                  <a:schemeClr val="tx1"/>
                </a:solidFill>
                <a:latin typeface="Georgia" panose="02040502050405020303" pitchFamily="18" charset="0"/>
                <a:cs typeface="Arial" pitchFamily="34" charset="0"/>
              </a:rPr>
              <a:t>(правило – «третий лишний» / «второй лишний»)</a:t>
            </a:r>
          </a:p>
        </p:txBody>
      </p:sp>
      <p:sp>
        <p:nvSpPr>
          <p:cNvPr id="12" name="Скругленный прямоугольник 11"/>
          <p:cNvSpPr/>
          <p:nvPr/>
        </p:nvSpPr>
        <p:spPr>
          <a:xfrm>
            <a:off x="2495550" y="3075107"/>
            <a:ext cx="7200900" cy="540000"/>
          </a:xfrm>
          <a:prstGeom prst="roundRect">
            <a:avLst/>
          </a:prstGeom>
          <a:solidFill>
            <a:srgbClr val="773423"/>
          </a:solidFill>
          <a:ln>
            <a:solidFill>
              <a:srgbClr val="773423"/>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ru-RU" sz="2000" b="1" dirty="0">
                <a:latin typeface="Georgia" panose="02040502050405020303" pitchFamily="18" charset="0"/>
                <a:cs typeface="Arial" pitchFamily="34" charset="0"/>
              </a:rPr>
              <a:t>Ограничения</a:t>
            </a:r>
            <a:r>
              <a:rPr lang="ru-RU" sz="2000" dirty="0">
                <a:latin typeface="Georgia" panose="02040502050405020303" pitchFamily="18" charset="0"/>
                <a:cs typeface="Arial" pitchFamily="34" charset="0"/>
              </a:rPr>
              <a:t> при поставке товаров</a:t>
            </a:r>
            <a:r>
              <a:rPr lang="en-US" sz="2000" dirty="0">
                <a:latin typeface="Georgia" panose="02040502050405020303" pitchFamily="18" charset="0"/>
                <a:cs typeface="Arial" pitchFamily="34" charset="0"/>
              </a:rPr>
              <a:t> </a:t>
            </a:r>
            <a:r>
              <a:rPr lang="ru-RU" sz="2000" dirty="0">
                <a:latin typeface="Georgia" panose="02040502050405020303" pitchFamily="18" charset="0"/>
                <a:cs typeface="Arial" pitchFamily="34" charset="0"/>
              </a:rPr>
              <a:t>иностранного происхождения</a:t>
            </a:r>
          </a:p>
        </p:txBody>
      </p:sp>
      <p:sp>
        <p:nvSpPr>
          <p:cNvPr id="14" name="Скругленный прямоугольник 13"/>
          <p:cNvSpPr/>
          <p:nvPr/>
        </p:nvSpPr>
        <p:spPr bwMode="auto">
          <a:xfrm>
            <a:off x="1776000" y="5029330"/>
            <a:ext cx="8640000" cy="900000"/>
          </a:xfrm>
          <a:prstGeom prst="roundRect">
            <a:avLst>
              <a:gd name="adj" fmla="val 11616"/>
            </a:avLst>
          </a:prstGeom>
          <a:ln>
            <a:solidFill>
              <a:srgbClr val="773423"/>
            </a:solidFill>
          </a:ln>
        </p:spPr>
        <p:style>
          <a:lnRef idx="2">
            <a:schemeClr val="accent2"/>
          </a:lnRef>
          <a:fillRef idx="1">
            <a:schemeClr val="lt1"/>
          </a:fillRef>
          <a:effectRef idx="0">
            <a:schemeClr val="accent2"/>
          </a:effectRef>
          <a:fontRef idx="minor">
            <a:schemeClr val="dk1"/>
          </a:fontRef>
        </p:style>
        <p:txBody>
          <a:bodyPr lIns="0" rIns="0" anchor="ctr"/>
          <a:lstStyle/>
          <a:p>
            <a:pPr algn="ctr">
              <a:spcBef>
                <a:spcPts val="1200"/>
              </a:spcBef>
              <a:defRPr/>
            </a:pPr>
            <a:r>
              <a:rPr lang="ru-RU" sz="2000" b="1" dirty="0">
                <a:latin typeface="Georgia" panose="02040502050405020303" pitchFamily="18" charset="0"/>
                <a:cs typeface="Arial" pitchFamily="34" charset="0"/>
              </a:rPr>
              <a:t>Преимущество по цене 15%(20%) для товаров из стран ЕАЭС</a:t>
            </a:r>
            <a:br>
              <a:rPr lang="ru-RU" sz="2000" b="1" dirty="0">
                <a:latin typeface="Georgia" panose="02040502050405020303" pitchFamily="18" charset="0"/>
                <a:cs typeface="Arial" pitchFamily="34" charset="0"/>
              </a:rPr>
            </a:br>
            <a:r>
              <a:rPr lang="ru-RU" sz="2000" dirty="0">
                <a:latin typeface="Georgia" panose="02040502050405020303" pitchFamily="18" charset="0"/>
                <a:cs typeface="Arial" pitchFamily="34" charset="0"/>
              </a:rPr>
              <a:t>(при наличии товаров из ЕАЭС)</a:t>
            </a:r>
            <a:endParaRPr lang="ru-RU" sz="2000" i="1" dirty="0">
              <a:solidFill>
                <a:schemeClr val="tx1"/>
              </a:solidFill>
              <a:latin typeface="Georgia" panose="02040502050405020303" pitchFamily="18" charset="0"/>
              <a:cs typeface="Arial" pitchFamily="34" charset="0"/>
            </a:endParaRPr>
          </a:p>
        </p:txBody>
      </p:sp>
      <p:sp>
        <p:nvSpPr>
          <p:cNvPr id="15" name="Скругленный прямоугольник 14"/>
          <p:cNvSpPr/>
          <p:nvPr/>
        </p:nvSpPr>
        <p:spPr>
          <a:xfrm>
            <a:off x="2495550" y="4575305"/>
            <a:ext cx="7200900" cy="540000"/>
          </a:xfrm>
          <a:prstGeom prst="roundRect">
            <a:avLst/>
          </a:prstGeom>
          <a:solidFill>
            <a:srgbClr val="773423"/>
          </a:solidFill>
          <a:ln>
            <a:solidFill>
              <a:srgbClr val="773423"/>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ru-RU" altLang="ru-RU" sz="2000" b="1" dirty="0">
                <a:solidFill>
                  <a:schemeClr val="bg1"/>
                </a:solidFill>
                <a:latin typeface="Georgia" panose="02040502050405020303" pitchFamily="18" charset="0"/>
                <a:cs typeface="Arial" pitchFamily="34" charset="0"/>
              </a:rPr>
              <a:t>Условия допуска </a:t>
            </a:r>
            <a:r>
              <a:rPr lang="ru-RU" altLang="ru-RU" sz="2000" dirty="0">
                <a:solidFill>
                  <a:schemeClr val="bg1"/>
                </a:solidFill>
                <a:latin typeface="Georgia" panose="02040502050405020303" pitchFamily="18" charset="0"/>
                <a:cs typeface="Arial" pitchFamily="34" charset="0"/>
              </a:rPr>
              <a:t>иностранных товаров</a:t>
            </a:r>
            <a:endParaRPr lang="ru-RU" sz="2000" dirty="0">
              <a:solidFill>
                <a:schemeClr val="bg1"/>
              </a:solidFill>
              <a:latin typeface="Georgia" panose="02040502050405020303" pitchFamily="18" charset="0"/>
              <a:cs typeface="Arial" pitchFamily="34" charset="0"/>
            </a:endParaRPr>
          </a:p>
        </p:txBody>
      </p:sp>
      <p:sp>
        <p:nvSpPr>
          <p:cNvPr id="17" name="Заголовок 1">
            <a:extLst>
              <a:ext uri="{FF2B5EF4-FFF2-40B4-BE49-F238E27FC236}">
                <a16:creationId xmlns:a16="http://schemas.microsoft.com/office/drawing/2014/main" id="{1210D3BC-DA4F-4CD9-B804-B6E93E0CC688}"/>
              </a:ext>
            </a:extLst>
          </p:cNvPr>
          <p:cNvSpPr txBox="1">
            <a:spLocks/>
          </p:cNvSpPr>
          <p:nvPr/>
        </p:nvSpPr>
        <p:spPr>
          <a:xfrm>
            <a:off x="1299297" y="-245747"/>
            <a:ext cx="10556240" cy="1325563"/>
          </a:xfrm>
          <a:prstGeom prst="rect">
            <a:avLst/>
          </a:prstGeom>
        </p:spPr>
        <p:txBody>
          <a:bodyPr vert="horz" lIns="91440" tIns="45720" rIns="91440" bIns="45720" rtlCol="0" anchor="b">
            <a:normAutofit/>
          </a:bodyPr>
          <a:lstStyle>
            <a:lvl1pPr algn="ctr" defTabSz="914377" rtl="0" eaLnBrk="1" latinLnBrk="0" hangingPunct="1">
              <a:lnSpc>
                <a:spcPct val="90000"/>
              </a:lnSpc>
              <a:spcBef>
                <a:spcPct val="0"/>
              </a:spcBef>
              <a:buNone/>
              <a:defRPr sz="6000" kern="1200">
                <a:solidFill>
                  <a:srgbClr val="4A3019"/>
                </a:solidFill>
                <a:latin typeface="+mj-lt"/>
                <a:ea typeface="+mj-ea"/>
                <a:cs typeface="+mj-cs"/>
              </a:defRPr>
            </a:lvl1pPr>
          </a:lstStyle>
          <a:p>
            <a:pPr algn="l"/>
            <a:r>
              <a:rPr lang="ru-RU" sz="5000" dirty="0">
                <a:latin typeface="Georgia" panose="02040502050405020303" pitchFamily="18" charset="0"/>
              </a:rPr>
              <a:t>Механизмы импортозамещения</a:t>
            </a:r>
          </a:p>
        </p:txBody>
      </p:sp>
    </p:spTree>
    <p:extLst>
      <p:ext uri="{BB962C8B-B14F-4D97-AF65-F5344CB8AC3E}">
        <p14:creationId xmlns:p14="http://schemas.microsoft.com/office/powerpoint/2010/main" val="16386851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dirty="0" smtClean="0"/>
              <a:t>               </a:t>
            </a:r>
            <a:r>
              <a:rPr lang="ru-RU" sz="3600" b="1" dirty="0" smtClean="0">
                <a:solidFill>
                  <a:srgbClr val="C00000"/>
                </a:solidFill>
              </a:rPr>
              <a:t>Проблемы  </a:t>
            </a:r>
            <a:r>
              <a:rPr lang="ru-RU" sz="3600" b="1" dirty="0">
                <a:solidFill>
                  <a:srgbClr val="C00000"/>
                </a:solidFill>
              </a:rPr>
              <a:t>практики применения Национального </a:t>
            </a:r>
            <a:r>
              <a:rPr lang="ru-RU" sz="3600" b="1" dirty="0" smtClean="0">
                <a:solidFill>
                  <a:srgbClr val="C00000"/>
                </a:solidFill>
              </a:rPr>
              <a:t>режима – ПП РФ №878:</a:t>
            </a:r>
            <a:endParaRPr lang="ru-RU" sz="3600" b="1" dirty="0">
              <a:solidFill>
                <a:srgbClr val="C00000"/>
              </a:solidFill>
            </a:endParaRPr>
          </a:p>
        </p:txBody>
      </p:sp>
      <p:sp>
        <p:nvSpPr>
          <p:cNvPr id="3" name="Объект 2"/>
          <p:cNvSpPr>
            <a:spLocks noGrp="1"/>
          </p:cNvSpPr>
          <p:nvPr>
            <p:ph idx="1"/>
          </p:nvPr>
        </p:nvSpPr>
        <p:spPr>
          <a:xfrm>
            <a:off x="706582" y="1124746"/>
            <a:ext cx="10875818" cy="5544615"/>
          </a:xfrm>
        </p:spPr>
        <p:txBody>
          <a:bodyPr>
            <a:normAutofit/>
          </a:bodyPr>
          <a:lstStyle/>
          <a:p>
            <a:pPr marL="0" indent="0" algn="just">
              <a:buNone/>
            </a:pPr>
            <a:endParaRPr lang="ru-RU" sz="1800" b="1" dirty="0" smtClean="0">
              <a:solidFill>
                <a:srgbClr val="C00000"/>
              </a:solidFill>
              <a:latin typeface="Calibri" panose="020F0502020204030204" pitchFamily="34" charset="0"/>
            </a:endParaRPr>
          </a:p>
          <a:p>
            <a:pPr marL="0" indent="0" algn="just">
              <a:buNone/>
            </a:pPr>
            <a:r>
              <a:rPr lang="ru-RU" sz="1800" b="1" dirty="0" smtClean="0">
                <a:latin typeface="Calibri" panose="020F0502020204030204" pitchFamily="34" charset="0"/>
              </a:rPr>
              <a:t>Радиоэлектронная продукция </a:t>
            </a:r>
            <a:r>
              <a:rPr lang="ru-RU" sz="1800" b="1" dirty="0">
                <a:latin typeface="Calibri" panose="020F0502020204030204" pitchFamily="34" charset="0"/>
              </a:rPr>
              <a:t>(</a:t>
            </a:r>
            <a:r>
              <a:rPr lang="ru-RU" sz="1800" b="1" dirty="0" smtClean="0">
                <a:latin typeface="Calibri" panose="020F0502020204030204" pitchFamily="34" charset="0"/>
              </a:rPr>
              <a:t>за исключением позиций, классифицируемых </a:t>
            </a:r>
            <a:r>
              <a:rPr lang="ru-RU" sz="1800" b="1" dirty="0">
                <a:latin typeface="Calibri" panose="020F0502020204030204" pitchFamily="34" charset="0"/>
              </a:rPr>
              <a:t>кодами 27.31 </a:t>
            </a:r>
            <a:r>
              <a:rPr lang="ru-RU" sz="1800" b="1" dirty="0" smtClean="0">
                <a:latin typeface="Calibri" panose="020F0502020204030204" pitchFamily="34" charset="0"/>
              </a:rPr>
              <a:t>и 27.32</a:t>
            </a:r>
            <a:r>
              <a:rPr lang="ru-RU" sz="1800" b="1" dirty="0">
                <a:latin typeface="Calibri" panose="020F0502020204030204" pitchFamily="34" charset="0"/>
              </a:rPr>
              <a:t>) </a:t>
            </a:r>
          </a:p>
          <a:p>
            <a:pPr marL="0" indent="0" algn="just">
              <a:buNone/>
            </a:pPr>
            <a:r>
              <a:rPr lang="ru-RU" sz="1800" b="1" u="sng" dirty="0" smtClean="0">
                <a:solidFill>
                  <a:srgbClr val="C00000"/>
                </a:solidFill>
                <a:latin typeface="Calibri" panose="020F0502020204030204" pitchFamily="34" charset="0"/>
              </a:rPr>
              <a:t>Механизм</a:t>
            </a:r>
            <a:r>
              <a:rPr lang="ru-RU" sz="1800" b="1" u="sng" dirty="0">
                <a:solidFill>
                  <a:srgbClr val="C00000"/>
                </a:solidFill>
                <a:latin typeface="Calibri" panose="020F0502020204030204" pitchFamily="34" charset="0"/>
              </a:rPr>
              <a:t>: </a:t>
            </a:r>
            <a:r>
              <a:rPr lang="ru-RU" sz="1800" b="1" dirty="0" smtClean="0">
                <a:latin typeface="Calibri" panose="020F0502020204030204" pitchFamily="34" charset="0"/>
              </a:rPr>
              <a:t>1) «Третий лишний» 2) Заявка </a:t>
            </a:r>
            <a:r>
              <a:rPr lang="ru-RU" sz="1800" b="1" dirty="0">
                <a:latin typeface="Calibri" panose="020F0502020204030204" pitchFamily="34" charset="0"/>
              </a:rPr>
              <a:t>с </a:t>
            </a:r>
            <a:r>
              <a:rPr lang="ru-RU" sz="1800" b="1" dirty="0" smtClean="0">
                <a:latin typeface="Calibri" panose="020F0502020204030204" pitchFamily="34" charset="0"/>
              </a:rPr>
              <a:t>иностранной продукцией </a:t>
            </a:r>
            <a:r>
              <a:rPr lang="ru-RU" sz="1800" b="1" dirty="0">
                <a:latin typeface="Calibri" panose="020F0502020204030204" pitchFamily="34" charset="0"/>
              </a:rPr>
              <a:t>отклоняется </a:t>
            </a:r>
            <a:r>
              <a:rPr lang="ru-RU" sz="1800" b="1" dirty="0" smtClean="0">
                <a:latin typeface="Calibri" panose="020F0502020204030204" pitchFamily="34" charset="0"/>
              </a:rPr>
              <a:t>при двух </a:t>
            </a:r>
            <a:r>
              <a:rPr lang="ru-RU" sz="1800" b="1" dirty="0">
                <a:latin typeface="Calibri" panose="020F0502020204030204" pitchFamily="34" charset="0"/>
              </a:rPr>
              <a:t>заявках с</a:t>
            </a:r>
          </a:p>
          <a:p>
            <a:pPr marL="0" indent="0" algn="just">
              <a:buNone/>
            </a:pPr>
            <a:r>
              <a:rPr lang="ru-RU" sz="1800" b="1" dirty="0">
                <a:latin typeface="Calibri" panose="020F0502020204030204" pitchFamily="34" charset="0"/>
              </a:rPr>
              <a:t>продукцией только из </a:t>
            </a:r>
            <a:r>
              <a:rPr lang="ru-RU" sz="1800" b="1" dirty="0" smtClean="0">
                <a:latin typeface="Calibri" panose="020F0502020204030204" pitchFamily="34" charset="0"/>
              </a:rPr>
              <a:t>Российской Федерации) 3) Если </a:t>
            </a:r>
            <a:r>
              <a:rPr lang="ru-RU" sz="1800" b="1" dirty="0">
                <a:latin typeface="Calibri" panose="020F0502020204030204" pitchFamily="34" charset="0"/>
              </a:rPr>
              <a:t>никого не отклонили, </a:t>
            </a:r>
            <a:r>
              <a:rPr lang="ru-RU" sz="1800" b="1" dirty="0" smtClean="0">
                <a:latin typeface="Calibri" panose="020F0502020204030204" pitchFamily="34" charset="0"/>
              </a:rPr>
              <a:t>то включается </a:t>
            </a:r>
            <a:r>
              <a:rPr lang="ru-RU" sz="1800" b="1" dirty="0">
                <a:latin typeface="Calibri" panose="020F0502020204030204" pitchFamily="34" charset="0"/>
              </a:rPr>
              <a:t>Приказ № 126н </a:t>
            </a:r>
          </a:p>
          <a:p>
            <a:pPr marL="0" indent="0" algn="just">
              <a:buNone/>
            </a:pPr>
            <a:endParaRPr lang="ru-RU" sz="1800" b="1" dirty="0" smtClean="0">
              <a:solidFill>
                <a:srgbClr val="C00000"/>
              </a:solidFill>
              <a:latin typeface="Calibri" panose="020F0502020204030204" pitchFamily="34" charset="0"/>
            </a:endParaRPr>
          </a:p>
          <a:p>
            <a:pPr marL="0" indent="0" algn="just">
              <a:buNone/>
            </a:pPr>
            <a:r>
              <a:rPr lang="ru-RU" sz="1800" b="1" u="sng" dirty="0">
                <a:solidFill>
                  <a:srgbClr val="C00000"/>
                </a:solidFill>
                <a:latin typeface="Calibri" panose="020F0502020204030204" pitchFamily="34" charset="0"/>
              </a:rPr>
              <a:t>Когда </a:t>
            </a:r>
            <a:r>
              <a:rPr lang="ru-RU" sz="1800" b="1" u="sng" dirty="0" smtClean="0">
                <a:solidFill>
                  <a:srgbClr val="C00000"/>
                </a:solidFill>
                <a:latin typeface="Calibri" panose="020F0502020204030204" pitchFamily="34" charset="0"/>
              </a:rPr>
              <a:t>включается </a:t>
            </a:r>
            <a:r>
              <a:rPr lang="ru-RU" sz="1800" b="1" dirty="0" smtClean="0">
                <a:solidFill>
                  <a:srgbClr val="C00000"/>
                </a:solidFill>
                <a:latin typeface="Calibri" panose="020F0502020204030204" pitchFamily="34" charset="0"/>
              </a:rPr>
              <a:t>- </a:t>
            </a:r>
            <a:r>
              <a:rPr lang="ru-RU" sz="1800" b="1" dirty="0" smtClean="0">
                <a:latin typeface="Calibri" panose="020F0502020204030204" pitchFamily="34" charset="0"/>
              </a:rPr>
              <a:t>В </a:t>
            </a:r>
            <a:r>
              <a:rPr lang="ru-RU" sz="1800" b="1" dirty="0">
                <a:latin typeface="Calibri" panose="020F0502020204030204" pitchFamily="34" charset="0"/>
              </a:rPr>
              <a:t>любых </a:t>
            </a:r>
            <a:r>
              <a:rPr lang="ru-RU" sz="1800" b="1" dirty="0" smtClean="0">
                <a:latin typeface="Calibri" panose="020F0502020204030204" pitchFamily="34" charset="0"/>
              </a:rPr>
              <a:t>открытых конкурентных процедурах, когда одновременно соблюдены следующие условия</a:t>
            </a:r>
            <a:r>
              <a:rPr lang="ru-RU" sz="1800" b="1" dirty="0">
                <a:latin typeface="Calibri" panose="020F0502020204030204" pitchFamily="34" charset="0"/>
              </a:rPr>
              <a:t>:</a:t>
            </a:r>
          </a:p>
          <a:p>
            <a:pPr marL="0" indent="0" algn="just">
              <a:buNone/>
            </a:pPr>
            <a:r>
              <a:rPr lang="ru-RU" sz="1800" b="1" dirty="0">
                <a:latin typeface="Calibri" panose="020F0502020204030204" pitchFamily="34" charset="0"/>
              </a:rPr>
              <a:t>1) </a:t>
            </a:r>
            <a:r>
              <a:rPr lang="ru-RU" sz="1800" b="1" dirty="0" smtClean="0">
                <a:latin typeface="Calibri" panose="020F0502020204030204" pitchFamily="34" charset="0"/>
              </a:rPr>
              <a:t> </a:t>
            </a:r>
            <a:r>
              <a:rPr lang="ru-RU" sz="1800" b="1" dirty="0">
                <a:latin typeface="Calibri" panose="020F0502020204030204" pitchFamily="34" charset="0"/>
              </a:rPr>
              <a:t>помимо заявки </a:t>
            </a:r>
            <a:r>
              <a:rPr lang="ru-RU" sz="1800" b="1" dirty="0" smtClean="0">
                <a:latin typeface="Calibri" panose="020F0502020204030204" pitchFamily="34" charset="0"/>
              </a:rPr>
              <a:t>с иностранным </a:t>
            </a:r>
            <a:r>
              <a:rPr lang="ru-RU" sz="1800" b="1" dirty="0">
                <a:latin typeface="Calibri" panose="020F0502020204030204" pitchFamily="34" charset="0"/>
              </a:rPr>
              <a:t>товаром </a:t>
            </a:r>
            <a:r>
              <a:rPr lang="ru-RU" sz="1800" b="1" dirty="0" smtClean="0">
                <a:latin typeface="Calibri" panose="020F0502020204030204" pitchFamily="34" charset="0"/>
              </a:rPr>
              <a:t>поданы не </a:t>
            </a:r>
            <a:r>
              <a:rPr lang="ru-RU" sz="1800" b="1" dirty="0">
                <a:latin typeface="Calibri" panose="020F0502020204030204" pitchFamily="34" charset="0"/>
              </a:rPr>
              <a:t>менее 2-х заявок </a:t>
            </a:r>
            <a:r>
              <a:rPr lang="ru-RU" sz="1800" b="1" dirty="0" smtClean="0">
                <a:latin typeface="Calibri" panose="020F0502020204030204" pitchFamily="34" charset="0"/>
              </a:rPr>
              <a:t>с товарами </a:t>
            </a:r>
            <a:r>
              <a:rPr lang="ru-RU" sz="1800" b="1" dirty="0">
                <a:latin typeface="Calibri" panose="020F0502020204030204" pitchFamily="34" charset="0"/>
              </a:rPr>
              <a:t>только из РФ;</a:t>
            </a:r>
          </a:p>
          <a:p>
            <a:pPr marL="0" indent="0" algn="just">
              <a:buNone/>
            </a:pPr>
            <a:r>
              <a:rPr lang="ru-RU" sz="1800" b="1" dirty="0">
                <a:latin typeface="Calibri" panose="020F0502020204030204" pitchFamily="34" charset="0"/>
              </a:rPr>
              <a:t>2) заявки с товарами </a:t>
            </a:r>
            <a:r>
              <a:rPr lang="ru-RU" sz="1800" b="1" dirty="0" smtClean="0">
                <a:latin typeface="Calibri" panose="020F0502020204030204" pitchFamily="34" charset="0"/>
              </a:rPr>
              <a:t>из Российской Федерации полностью соответствуют требованиям </a:t>
            </a:r>
            <a:r>
              <a:rPr lang="ru-RU" sz="1800" b="1" dirty="0">
                <a:latin typeface="Calibri" panose="020F0502020204030204" pitchFamily="34" charset="0"/>
              </a:rPr>
              <a:t>документации </a:t>
            </a:r>
            <a:r>
              <a:rPr lang="ru-RU" sz="1800" b="1" dirty="0" smtClean="0">
                <a:latin typeface="Calibri" panose="020F0502020204030204" pitchFamily="34" charset="0"/>
              </a:rPr>
              <a:t>о закупке</a:t>
            </a:r>
            <a:r>
              <a:rPr lang="ru-RU" sz="1800" b="1" dirty="0">
                <a:latin typeface="Calibri" panose="020F0502020204030204" pitchFamily="34" charset="0"/>
              </a:rPr>
              <a:t>, </a:t>
            </a:r>
            <a:r>
              <a:rPr lang="ru-RU" sz="1800" b="1" dirty="0" err="1" smtClean="0">
                <a:latin typeface="Calibri" panose="020F0502020204030204" pitchFamily="34" charset="0"/>
              </a:rPr>
              <a:t>содержатпредложение</a:t>
            </a:r>
            <a:r>
              <a:rPr lang="ru-RU" sz="1800" b="1" dirty="0" smtClean="0">
                <a:latin typeface="Calibri" panose="020F0502020204030204" pitchFamily="34" charset="0"/>
              </a:rPr>
              <a:t> </a:t>
            </a:r>
            <a:r>
              <a:rPr lang="ru-RU" sz="1800" b="1" dirty="0">
                <a:latin typeface="Calibri" panose="020F0502020204030204" pitchFamily="34" charset="0"/>
              </a:rPr>
              <a:t>о </a:t>
            </a:r>
            <a:r>
              <a:rPr lang="ru-RU" sz="1800" b="1" dirty="0" smtClean="0">
                <a:latin typeface="Calibri" panose="020F0502020204030204" pitchFamily="34" charset="0"/>
              </a:rPr>
              <a:t>поставке радиоэлектронной продукции, включенной </a:t>
            </a:r>
            <a:r>
              <a:rPr lang="ru-RU" sz="1800" b="1" dirty="0">
                <a:latin typeface="Calibri" panose="020F0502020204030204" pitchFamily="34" charset="0"/>
              </a:rPr>
              <a:t>в реестр</a:t>
            </a:r>
          </a:p>
          <a:p>
            <a:pPr marL="0" indent="0" algn="just">
              <a:buNone/>
            </a:pPr>
            <a:r>
              <a:rPr lang="ru-RU" sz="1800" b="1" dirty="0">
                <a:latin typeface="Calibri" panose="020F0502020204030204" pitchFamily="34" charset="0"/>
              </a:rPr>
              <a:t>3) в заявках с </a:t>
            </a:r>
            <a:r>
              <a:rPr lang="ru-RU" sz="1800" b="1" dirty="0" smtClean="0">
                <a:latin typeface="Calibri" panose="020F0502020204030204" pitchFamily="34" charset="0"/>
              </a:rPr>
              <a:t>предложением товаров </a:t>
            </a:r>
            <a:r>
              <a:rPr lang="ru-RU" sz="1800" b="1" dirty="0">
                <a:latin typeface="Calibri" panose="020F0502020204030204" pitchFamily="34" charset="0"/>
              </a:rPr>
              <a:t>из РФ указаны </a:t>
            </a:r>
            <a:r>
              <a:rPr lang="ru-RU" sz="1800" b="1" dirty="0" smtClean="0">
                <a:latin typeface="Calibri" panose="020F0502020204030204" pitchFamily="34" charset="0"/>
              </a:rPr>
              <a:t>товары разных </a:t>
            </a:r>
            <a:r>
              <a:rPr lang="ru-RU" sz="1800" b="1" dirty="0">
                <a:latin typeface="Calibri" panose="020F0502020204030204" pitchFamily="34" charset="0"/>
              </a:rPr>
              <a:t>производителей (</a:t>
            </a:r>
            <a:r>
              <a:rPr lang="ru-RU" sz="1800" b="1" dirty="0" smtClean="0">
                <a:latin typeface="Calibri" panose="020F0502020204030204" pitchFamily="34" charset="0"/>
              </a:rPr>
              <a:t>и не </a:t>
            </a:r>
            <a:r>
              <a:rPr lang="ru-RU" sz="1800" b="1" dirty="0">
                <a:latin typeface="Calibri" panose="020F0502020204030204" pitchFamily="34" charset="0"/>
              </a:rPr>
              <a:t>входящих в одну </a:t>
            </a:r>
            <a:r>
              <a:rPr lang="ru-RU" sz="1800" b="1" dirty="0" smtClean="0">
                <a:latin typeface="Calibri" panose="020F0502020204030204" pitchFamily="34" charset="0"/>
              </a:rPr>
              <a:t>группу) </a:t>
            </a:r>
          </a:p>
          <a:p>
            <a:pPr marL="0" indent="0" algn="just">
              <a:buNone/>
            </a:pPr>
            <a:r>
              <a:rPr lang="ru-RU" sz="1800" b="1" u="sng" dirty="0" smtClean="0">
                <a:solidFill>
                  <a:srgbClr val="C00000"/>
                </a:solidFill>
                <a:latin typeface="Calibri" panose="020F0502020204030204" pitchFamily="34" charset="0"/>
              </a:rPr>
              <a:t>Ограничение не устанавливается</a:t>
            </a:r>
            <a:r>
              <a:rPr lang="ru-RU" sz="1800" b="1" dirty="0">
                <a:latin typeface="Calibri" panose="020F0502020204030204" pitchFamily="34" charset="0"/>
              </a:rPr>
              <a:t>, если </a:t>
            </a:r>
            <a:r>
              <a:rPr lang="ru-RU" sz="1800" b="1" dirty="0" smtClean="0">
                <a:latin typeface="Calibri" panose="020F0502020204030204" pitchFamily="34" charset="0"/>
              </a:rPr>
              <a:t>в реестре отсутствует радиоэлектронная продукция, соответствующая </a:t>
            </a:r>
            <a:r>
              <a:rPr lang="ru-RU" sz="1800" b="1" dirty="0">
                <a:latin typeface="Calibri" panose="020F0502020204030204" pitchFamily="34" charset="0"/>
              </a:rPr>
              <a:t>тому </a:t>
            </a:r>
            <a:r>
              <a:rPr lang="ru-RU" sz="1800" b="1" dirty="0" smtClean="0">
                <a:latin typeface="Calibri" panose="020F0502020204030204" pitchFamily="34" charset="0"/>
              </a:rPr>
              <a:t>же классу</a:t>
            </a:r>
            <a:r>
              <a:rPr lang="ru-RU" sz="1800" b="1" dirty="0">
                <a:latin typeface="Calibri" panose="020F0502020204030204" pitchFamily="34" charset="0"/>
              </a:rPr>
              <a:t>, что планируется </a:t>
            </a:r>
            <a:r>
              <a:rPr lang="ru-RU" sz="1800" b="1" dirty="0" smtClean="0">
                <a:latin typeface="Calibri" panose="020F0502020204030204" pitchFamily="34" charset="0"/>
              </a:rPr>
              <a:t>к закупке </a:t>
            </a:r>
            <a:r>
              <a:rPr lang="ru-RU" sz="1800" b="1" dirty="0">
                <a:latin typeface="Calibri" panose="020F0502020204030204" pitchFamily="34" charset="0"/>
              </a:rPr>
              <a:t>и (или) продукция, включенная в реестр, по </a:t>
            </a:r>
            <a:r>
              <a:rPr lang="ru-RU" sz="1800" b="1" dirty="0" smtClean="0">
                <a:latin typeface="Calibri" panose="020F0502020204030204" pitchFamily="34" charset="0"/>
              </a:rPr>
              <a:t>своим характеристикам не соответствует требованиям заказчика</a:t>
            </a:r>
            <a:r>
              <a:rPr lang="ru-RU" sz="1800" b="1" dirty="0">
                <a:latin typeface="Calibri" panose="020F0502020204030204" pitchFamily="34" charset="0"/>
              </a:rPr>
              <a:t>, при </a:t>
            </a:r>
            <a:r>
              <a:rPr lang="ru-RU" sz="1800" b="1" dirty="0" smtClean="0">
                <a:latin typeface="Calibri" panose="020F0502020204030204" pitchFamily="34" charset="0"/>
              </a:rPr>
              <a:t>условии обоснования невозможности соблюдения </a:t>
            </a:r>
            <a:r>
              <a:rPr lang="ru-RU" sz="1800" b="1" dirty="0">
                <a:latin typeface="Calibri" panose="020F0502020204030204" pitchFamily="34" charset="0"/>
              </a:rPr>
              <a:t>ограничения (</a:t>
            </a:r>
            <a:r>
              <a:rPr lang="ru-RU" sz="1800" b="1" dirty="0" smtClean="0">
                <a:latin typeface="Calibri" panose="020F0502020204030204" pitchFamily="34" charset="0"/>
              </a:rPr>
              <a:t>в соответствии </a:t>
            </a:r>
            <a:r>
              <a:rPr lang="ru-RU" sz="1800" b="1" dirty="0">
                <a:latin typeface="Calibri" panose="020F0502020204030204" pitchFamily="34" charset="0"/>
              </a:rPr>
              <a:t>с </a:t>
            </a:r>
            <a:r>
              <a:rPr lang="ru-RU" sz="1800" b="1" dirty="0" smtClean="0">
                <a:latin typeface="Calibri" panose="020F0502020204030204" pitchFamily="34" charset="0"/>
              </a:rPr>
              <a:t>Порядком, установленным </a:t>
            </a:r>
            <a:r>
              <a:rPr lang="ru-RU" sz="1800" b="1" dirty="0">
                <a:latin typeface="Calibri" panose="020F0502020204030204" pitchFamily="34" charset="0"/>
              </a:rPr>
              <a:t>ППРФ № </a:t>
            </a:r>
            <a:r>
              <a:rPr lang="ru-RU" sz="1800" b="1" dirty="0" smtClean="0">
                <a:latin typeface="Calibri" panose="020F0502020204030204" pitchFamily="34" charset="0"/>
              </a:rPr>
              <a:t>878 от </a:t>
            </a:r>
            <a:r>
              <a:rPr lang="ru-RU" sz="1800" b="1" dirty="0">
                <a:latin typeface="Calibri" panose="020F0502020204030204" pitchFamily="34" charset="0"/>
              </a:rPr>
              <a:t>10.07.2019)</a:t>
            </a:r>
            <a:endParaRPr lang="ru-RU" sz="1800" b="1" dirty="0" smtClean="0">
              <a:latin typeface="Calibri" panose="020F0502020204030204" pitchFamily="34" charset="0"/>
            </a:endParaRPr>
          </a:p>
        </p:txBody>
      </p:sp>
      <p:pic>
        <p:nvPicPr>
          <p:cNvPr id="5" name="Рисунок 4"/>
          <p:cNvPicPr>
            <a:picLocks noChangeAspect="1"/>
          </p:cNvPicPr>
          <p:nvPr/>
        </p:nvPicPr>
        <p:blipFill>
          <a:blip r:embed="rId2"/>
          <a:stretch>
            <a:fillRect/>
          </a:stretch>
        </p:blipFill>
        <p:spPr>
          <a:xfrm>
            <a:off x="18918" y="-225059"/>
            <a:ext cx="1801090" cy="1509433"/>
          </a:xfrm>
          <a:prstGeom prst="rect">
            <a:avLst/>
          </a:prstGeom>
        </p:spPr>
      </p:pic>
    </p:spTree>
    <p:extLst>
      <p:ext uri="{BB962C8B-B14F-4D97-AF65-F5344CB8AC3E}">
        <p14:creationId xmlns:p14="http://schemas.microsoft.com/office/powerpoint/2010/main" val="3780496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dirty="0" smtClean="0"/>
              <a:t>               </a:t>
            </a:r>
            <a:r>
              <a:rPr lang="ru-RU" sz="3600" b="1" dirty="0" smtClean="0">
                <a:solidFill>
                  <a:srgbClr val="C00000"/>
                </a:solidFill>
              </a:rPr>
              <a:t>Проблемы  </a:t>
            </a:r>
            <a:r>
              <a:rPr lang="ru-RU" sz="3600" b="1" dirty="0">
                <a:solidFill>
                  <a:srgbClr val="C00000"/>
                </a:solidFill>
              </a:rPr>
              <a:t>практики применения Национального </a:t>
            </a:r>
            <a:r>
              <a:rPr lang="ru-RU" sz="3600" b="1" dirty="0" smtClean="0">
                <a:solidFill>
                  <a:srgbClr val="C00000"/>
                </a:solidFill>
              </a:rPr>
              <a:t>режима – ПП РФ №878:</a:t>
            </a:r>
            <a:endParaRPr lang="ru-RU" sz="3600" b="1" dirty="0">
              <a:solidFill>
                <a:srgbClr val="C00000"/>
              </a:solidFill>
            </a:endParaRPr>
          </a:p>
        </p:txBody>
      </p:sp>
      <p:sp>
        <p:nvSpPr>
          <p:cNvPr id="3" name="Объект 2"/>
          <p:cNvSpPr>
            <a:spLocks noGrp="1"/>
          </p:cNvSpPr>
          <p:nvPr>
            <p:ph idx="1"/>
          </p:nvPr>
        </p:nvSpPr>
        <p:spPr>
          <a:xfrm>
            <a:off x="706582" y="1124746"/>
            <a:ext cx="10875818" cy="5544615"/>
          </a:xfrm>
        </p:spPr>
        <p:txBody>
          <a:bodyPr>
            <a:normAutofit/>
          </a:bodyPr>
          <a:lstStyle/>
          <a:p>
            <a:pPr marL="0" indent="0" algn="just">
              <a:buNone/>
            </a:pPr>
            <a:endParaRPr lang="ru-RU" sz="1800" b="1" dirty="0" smtClean="0">
              <a:solidFill>
                <a:srgbClr val="C00000"/>
              </a:solidFill>
              <a:latin typeface="Calibri" panose="020F0502020204030204" pitchFamily="34" charset="0"/>
            </a:endParaRPr>
          </a:p>
          <a:p>
            <a:pPr marL="0" indent="0" algn="just">
              <a:buNone/>
            </a:pPr>
            <a:r>
              <a:rPr lang="ru-RU" sz="1800" b="1" dirty="0" smtClean="0">
                <a:latin typeface="Calibri" panose="020F0502020204030204" pitchFamily="34" charset="0"/>
              </a:rPr>
              <a:t>Радиоэлектронная продукция </a:t>
            </a:r>
            <a:r>
              <a:rPr lang="ru-RU" sz="1800" b="1" dirty="0">
                <a:latin typeface="Calibri" panose="020F0502020204030204" pitchFamily="34" charset="0"/>
              </a:rPr>
              <a:t>(</a:t>
            </a:r>
            <a:r>
              <a:rPr lang="ru-RU" sz="1800" b="1" dirty="0" smtClean="0">
                <a:latin typeface="Calibri" panose="020F0502020204030204" pitchFamily="34" charset="0"/>
              </a:rPr>
              <a:t>за исключением позиций, классифицируемых </a:t>
            </a:r>
            <a:r>
              <a:rPr lang="ru-RU" sz="1800" b="1" dirty="0">
                <a:latin typeface="Calibri" panose="020F0502020204030204" pitchFamily="34" charset="0"/>
              </a:rPr>
              <a:t>кодами 27.31 </a:t>
            </a:r>
            <a:r>
              <a:rPr lang="ru-RU" sz="1800" b="1" dirty="0" smtClean="0">
                <a:latin typeface="Calibri" panose="020F0502020204030204" pitchFamily="34" charset="0"/>
              </a:rPr>
              <a:t>и 27.32</a:t>
            </a:r>
            <a:r>
              <a:rPr lang="ru-RU" sz="1800" b="1" dirty="0">
                <a:latin typeface="Calibri" panose="020F0502020204030204" pitchFamily="34" charset="0"/>
              </a:rPr>
              <a:t>) </a:t>
            </a:r>
          </a:p>
          <a:p>
            <a:pPr marL="0" indent="0" algn="just">
              <a:buNone/>
            </a:pPr>
            <a:endParaRPr lang="ru-RU" sz="1800" b="1" u="sng" dirty="0" smtClean="0">
              <a:solidFill>
                <a:srgbClr val="C00000"/>
              </a:solidFill>
            </a:endParaRPr>
          </a:p>
          <a:p>
            <a:pPr marL="0" indent="0" algn="just">
              <a:buNone/>
            </a:pPr>
            <a:r>
              <a:rPr lang="ru-RU" sz="1800" b="1" u="sng" dirty="0" smtClean="0">
                <a:solidFill>
                  <a:srgbClr val="C00000"/>
                </a:solidFill>
              </a:rPr>
              <a:t>Документы</a:t>
            </a:r>
            <a:r>
              <a:rPr lang="ru-RU" sz="1800" b="1" u="sng" dirty="0">
                <a:solidFill>
                  <a:srgbClr val="C00000"/>
                </a:solidFill>
              </a:rPr>
              <a:t>, которые надо потребовать в заявке на участие в </a:t>
            </a:r>
            <a:r>
              <a:rPr lang="ru-RU" sz="1800" b="1" u="sng" dirty="0" smtClean="0">
                <a:solidFill>
                  <a:srgbClr val="C00000"/>
                </a:solidFill>
              </a:rPr>
              <a:t>закупке: </a:t>
            </a:r>
          </a:p>
          <a:p>
            <a:pPr marL="0" indent="0" algn="just">
              <a:buNone/>
            </a:pPr>
            <a:r>
              <a:rPr lang="ru-RU" sz="1800" b="1" dirty="0"/>
              <a:t>Декларация о нахождении продукции в реестре радиоэлектронной продукции с указанием номера реестровой записи</a:t>
            </a:r>
            <a:endParaRPr lang="ru-RU" sz="1800" b="1" u="sng" dirty="0" smtClean="0">
              <a:latin typeface="Calibri" panose="020F0502020204030204" pitchFamily="34" charset="0"/>
            </a:endParaRPr>
          </a:p>
        </p:txBody>
      </p:sp>
      <p:pic>
        <p:nvPicPr>
          <p:cNvPr id="5" name="Рисунок 4"/>
          <p:cNvPicPr>
            <a:picLocks noChangeAspect="1"/>
          </p:cNvPicPr>
          <p:nvPr/>
        </p:nvPicPr>
        <p:blipFill>
          <a:blip r:embed="rId2"/>
          <a:stretch>
            <a:fillRect/>
          </a:stretch>
        </p:blipFill>
        <p:spPr>
          <a:xfrm>
            <a:off x="18918" y="-225059"/>
            <a:ext cx="1801090" cy="1509433"/>
          </a:xfrm>
          <a:prstGeom prst="rect">
            <a:avLst/>
          </a:prstGeom>
        </p:spPr>
      </p:pic>
    </p:spTree>
    <p:extLst>
      <p:ext uri="{BB962C8B-B14F-4D97-AF65-F5344CB8AC3E}">
        <p14:creationId xmlns:p14="http://schemas.microsoft.com/office/powerpoint/2010/main" val="1894930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dirty="0" smtClean="0"/>
              <a:t>               </a:t>
            </a:r>
            <a:r>
              <a:rPr lang="ru-RU" sz="3600" b="1" dirty="0" smtClean="0">
                <a:solidFill>
                  <a:srgbClr val="C00000"/>
                </a:solidFill>
              </a:rPr>
              <a:t>Проблемы  </a:t>
            </a:r>
            <a:r>
              <a:rPr lang="ru-RU" sz="3600" b="1" dirty="0">
                <a:solidFill>
                  <a:srgbClr val="C00000"/>
                </a:solidFill>
              </a:rPr>
              <a:t>практики применения Национального </a:t>
            </a:r>
            <a:r>
              <a:rPr lang="ru-RU" sz="3600" b="1" dirty="0" smtClean="0">
                <a:solidFill>
                  <a:srgbClr val="C00000"/>
                </a:solidFill>
              </a:rPr>
              <a:t>режима – ПП РФ №878:</a:t>
            </a:r>
            <a:endParaRPr lang="ru-RU" sz="3600" b="1" dirty="0">
              <a:solidFill>
                <a:srgbClr val="C00000"/>
              </a:solidFill>
            </a:endParaRPr>
          </a:p>
        </p:txBody>
      </p:sp>
      <p:sp>
        <p:nvSpPr>
          <p:cNvPr id="3" name="Объект 2"/>
          <p:cNvSpPr>
            <a:spLocks noGrp="1"/>
          </p:cNvSpPr>
          <p:nvPr>
            <p:ph idx="1"/>
          </p:nvPr>
        </p:nvSpPr>
        <p:spPr>
          <a:xfrm>
            <a:off x="706582" y="1124746"/>
            <a:ext cx="10875818" cy="5544615"/>
          </a:xfrm>
        </p:spPr>
        <p:txBody>
          <a:bodyPr>
            <a:normAutofit lnSpcReduction="10000"/>
          </a:bodyPr>
          <a:lstStyle/>
          <a:p>
            <a:pPr marL="0" indent="0" algn="just">
              <a:buNone/>
            </a:pPr>
            <a:endParaRPr lang="ru-RU" sz="1800" b="1" dirty="0" smtClean="0">
              <a:solidFill>
                <a:srgbClr val="C00000"/>
              </a:solidFill>
              <a:latin typeface="Calibri" panose="020F0502020204030204" pitchFamily="34" charset="0"/>
            </a:endParaRPr>
          </a:p>
          <a:p>
            <a:pPr marL="0" indent="0" algn="just">
              <a:buNone/>
            </a:pPr>
            <a:r>
              <a:rPr lang="ru-RU" sz="1800" b="1" dirty="0" smtClean="0">
                <a:latin typeface="Calibri" panose="020F0502020204030204" pitchFamily="34" charset="0"/>
              </a:rPr>
              <a:t>Радиоэлектронная продукция, </a:t>
            </a:r>
            <a:r>
              <a:rPr lang="ru-RU" sz="1800" b="1" dirty="0" smtClean="0">
                <a:latin typeface="Calibri" panose="020F0502020204030204" pitchFamily="34" charset="0"/>
              </a:rPr>
              <a:t>классифицируемая </a:t>
            </a:r>
            <a:r>
              <a:rPr lang="ru-RU" sz="1800" b="1" dirty="0">
                <a:latin typeface="Calibri" panose="020F0502020204030204" pitchFamily="34" charset="0"/>
              </a:rPr>
              <a:t>кодами 27.31 </a:t>
            </a:r>
            <a:r>
              <a:rPr lang="ru-RU" sz="1800" b="1" dirty="0" smtClean="0">
                <a:latin typeface="Calibri" panose="020F0502020204030204" pitchFamily="34" charset="0"/>
              </a:rPr>
              <a:t>и 27.32</a:t>
            </a:r>
            <a:endParaRPr lang="ru-RU" sz="1800" b="1" dirty="0">
              <a:latin typeface="Calibri" panose="020F0502020204030204" pitchFamily="34" charset="0"/>
            </a:endParaRPr>
          </a:p>
          <a:p>
            <a:pPr marL="0" indent="0" algn="just">
              <a:buNone/>
            </a:pPr>
            <a:r>
              <a:rPr lang="ru-RU" sz="1800" b="1" dirty="0" smtClean="0">
                <a:latin typeface="Calibri" panose="020F0502020204030204" pitchFamily="34" charset="0"/>
              </a:rPr>
              <a:t> </a:t>
            </a:r>
            <a:endParaRPr lang="ru-RU" sz="1800" b="1" dirty="0">
              <a:latin typeface="Calibri" panose="020F0502020204030204" pitchFamily="34" charset="0"/>
            </a:endParaRPr>
          </a:p>
          <a:p>
            <a:pPr marL="0" indent="0" algn="just">
              <a:buNone/>
            </a:pPr>
            <a:r>
              <a:rPr lang="ru-RU" sz="1800" b="1" u="sng" dirty="0" smtClean="0">
                <a:solidFill>
                  <a:srgbClr val="C00000"/>
                </a:solidFill>
                <a:latin typeface="Calibri" panose="020F0502020204030204" pitchFamily="34" charset="0"/>
              </a:rPr>
              <a:t>Механизм</a:t>
            </a:r>
            <a:r>
              <a:rPr lang="ru-RU" sz="1800" b="1" u="sng" dirty="0">
                <a:solidFill>
                  <a:srgbClr val="C00000"/>
                </a:solidFill>
                <a:latin typeface="Calibri" panose="020F0502020204030204" pitchFamily="34" charset="0"/>
              </a:rPr>
              <a:t>: </a:t>
            </a:r>
            <a:r>
              <a:rPr lang="ru-RU" sz="1800" b="1" dirty="0" smtClean="0">
                <a:latin typeface="Calibri" panose="020F0502020204030204" pitchFamily="34" charset="0"/>
              </a:rPr>
              <a:t>1) «Третий лишний» 2) Заявка </a:t>
            </a:r>
            <a:r>
              <a:rPr lang="ru-RU" sz="1800" b="1" dirty="0">
                <a:latin typeface="Calibri" panose="020F0502020204030204" pitchFamily="34" charset="0"/>
              </a:rPr>
              <a:t>с </a:t>
            </a:r>
            <a:r>
              <a:rPr lang="ru-RU" sz="1800" b="1" dirty="0" smtClean="0">
                <a:latin typeface="Calibri" panose="020F0502020204030204" pitchFamily="34" charset="0"/>
              </a:rPr>
              <a:t>иностранной продукцией </a:t>
            </a:r>
            <a:r>
              <a:rPr lang="ru-RU" sz="1800" b="1" dirty="0">
                <a:latin typeface="Calibri" panose="020F0502020204030204" pitchFamily="34" charset="0"/>
              </a:rPr>
              <a:t>отклоняется </a:t>
            </a:r>
            <a:r>
              <a:rPr lang="ru-RU" sz="1800" b="1" dirty="0" smtClean="0">
                <a:latin typeface="Calibri" panose="020F0502020204030204" pitchFamily="34" charset="0"/>
              </a:rPr>
              <a:t>при двух </a:t>
            </a:r>
            <a:r>
              <a:rPr lang="ru-RU" sz="1800" b="1" dirty="0">
                <a:latin typeface="Calibri" panose="020F0502020204030204" pitchFamily="34" charset="0"/>
              </a:rPr>
              <a:t>заявках с</a:t>
            </a:r>
          </a:p>
          <a:p>
            <a:pPr marL="0" indent="0" algn="just">
              <a:buNone/>
            </a:pPr>
            <a:r>
              <a:rPr lang="ru-RU" sz="1800" b="1" dirty="0">
                <a:latin typeface="Calibri" panose="020F0502020204030204" pitchFamily="34" charset="0"/>
              </a:rPr>
              <a:t>продукцией только из </a:t>
            </a:r>
            <a:r>
              <a:rPr lang="ru-RU" sz="1800" b="1" dirty="0" smtClean="0">
                <a:latin typeface="Calibri" panose="020F0502020204030204" pitchFamily="34" charset="0"/>
              </a:rPr>
              <a:t>Российской Федерации) 3) Если </a:t>
            </a:r>
            <a:r>
              <a:rPr lang="ru-RU" sz="1800" b="1" dirty="0">
                <a:latin typeface="Calibri" panose="020F0502020204030204" pitchFamily="34" charset="0"/>
              </a:rPr>
              <a:t>никого не отклонили, </a:t>
            </a:r>
            <a:r>
              <a:rPr lang="ru-RU" sz="1800" b="1" dirty="0" smtClean="0">
                <a:latin typeface="Calibri" panose="020F0502020204030204" pitchFamily="34" charset="0"/>
              </a:rPr>
              <a:t>то включается </a:t>
            </a:r>
            <a:r>
              <a:rPr lang="ru-RU" sz="1800" b="1" dirty="0">
                <a:latin typeface="Calibri" panose="020F0502020204030204" pitchFamily="34" charset="0"/>
              </a:rPr>
              <a:t>Приказ № 126н </a:t>
            </a:r>
          </a:p>
          <a:p>
            <a:pPr marL="0" indent="0" algn="just">
              <a:buNone/>
            </a:pPr>
            <a:endParaRPr lang="ru-RU" sz="1800" b="1" dirty="0" smtClean="0">
              <a:solidFill>
                <a:srgbClr val="C00000"/>
              </a:solidFill>
              <a:latin typeface="Calibri" panose="020F0502020204030204" pitchFamily="34" charset="0"/>
            </a:endParaRPr>
          </a:p>
          <a:p>
            <a:pPr marL="0" indent="0" algn="just">
              <a:buNone/>
            </a:pPr>
            <a:r>
              <a:rPr lang="ru-RU" sz="1800" b="1" u="sng" dirty="0">
                <a:solidFill>
                  <a:srgbClr val="C00000"/>
                </a:solidFill>
                <a:latin typeface="Calibri" panose="020F0502020204030204" pitchFamily="34" charset="0"/>
              </a:rPr>
              <a:t>Когда </a:t>
            </a:r>
            <a:r>
              <a:rPr lang="ru-RU" sz="1800" b="1" u="sng" dirty="0" smtClean="0">
                <a:solidFill>
                  <a:srgbClr val="C00000"/>
                </a:solidFill>
                <a:latin typeface="Calibri" panose="020F0502020204030204" pitchFamily="34" charset="0"/>
              </a:rPr>
              <a:t>включается </a:t>
            </a:r>
            <a:r>
              <a:rPr lang="ru-RU" sz="1800" b="1" dirty="0" smtClean="0">
                <a:solidFill>
                  <a:srgbClr val="C00000"/>
                </a:solidFill>
                <a:latin typeface="Calibri" panose="020F0502020204030204" pitchFamily="34" charset="0"/>
              </a:rPr>
              <a:t>- </a:t>
            </a:r>
            <a:r>
              <a:rPr lang="ru-RU" sz="1800" b="1" dirty="0"/>
              <a:t>В любых открытых конкурентных процедурах, когда одновременно соблюдены следующие условия: </a:t>
            </a:r>
            <a:endParaRPr lang="ru-RU" sz="1800" b="1" dirty="0" smtClean="0"/>
          </a:p>
          <a:p>
            <a:pPr marL="0" indent="0" algn="just">
              <a:buNone/>
            </a:pPr>
            <a:r>
              <a:rPr lang="ru-RU" sz="1800" b="1" dirty="0" smtClean="0"/>
              <a:t>1) помимо </a:t>
            </a:r>
            <a:r>
              <a:rPr lang="ru-RU" sz="1800" b="1" dirty="0"/>
              <a:t>заявки с иностранным товаром поданы не менее 2-х заявок с товарами из ЕАЭС; </a:t>
            </a:r>
            <a:endParaRPr lang="ru-RU" sz="1800" b="1" dirty="0" smtClean="0"/>
          </a:p>
          <a:p>
            <a:pPr marL="0" indent="0" algn="just">
              <a:buNone/>
            </a:pPr>
            <a:r>
              <a:rPr lang="ru-RU" sz="1800" b="1" dirty="0" smtClean="0"/>
              <a:t>2</a:t>
            </a:r>
            <a:r>
              <a:rPr lang="ru-RU" sz="1800" b="1" dirty="0"/>
              <a:t>) заявки с товарами из ЕАЭС полностью соответствуют требованиям документации о закупке, содержат предложение о поставке радиоэлектронной продукции, включенной в реестр </a:t>
            </a:r>
            <a:endParaRPr lang="ru-RU" sz="1800" b="1" dirty="0" smtClean="0"/>
          </a:p>
          <a:p>
            <a:pPr marL="0" indent="0" algn="just">
              <a:buNone/>
            </a:pPr>
            <a:r>
              <a:rPr lang="ru-RU" sz="1800" b="1" dirty="0" smtClean="0"/>
              <a:t>3</a:t>
            </a:r>
            <a:r>
              <a:rPr lang="ru-RU" sz="1800" b="1" dirty="0"/>
              <a:t>) в заявках с предложением товаров из ЕАЭС указаны товары разных производителей (и не входящих в одну группу) </a:t>
            </a:r>
            <a:endParaRPr lang="ru-RU" sz="1800" b="1" dirty="0" smtClean="0"/>
          </a:p>
          <a:p>
            <a:pPr marL="0" indent="0" algn="just">
              <a:buNone/>
            </a:pPr>
            <a:r>
              <a:rPr lang="ru-RU" sz="1800" b="1" u="sng" dirty="0" smtClean="0">
                <a:solidFill>
                  <a:srgbClr val="C00000"/>
                </a:solidFill>
              </a:rPr>
              <a:t>Ограничение </a:t>
            </a:r>
            <a:r>
              <a:rPr lang="ru-RU" sz="1800" b="1" u="sng" dirty="0">
                <a:solidFill>
                  <a:srgbClr val="C00000"/>
                </a:solidFill>
              </a:rPr>
              <a:t>не устанавливается</a:t>
            </a:r>
            <a:r>
              <a:rPr lang="ru-RU" sz="1800" b="1" dirty="0"/>
              <a:t>, если в реестре отсутствует радиоэлектронная продукция, соответствующая тому же классу, что планируется к закупке и (или) продукция, включенная в реестр, по своим характеристикам не соответствует требованиям заказчика, при условии обоснования невозможности соблюдения ограничения (в соответствии с Порядком, установленным ППРФ № 878 от 10.07.2019) </a:t>
            </a:r>
            <a:endParaRPr lang="ru-RU" sz="1800" b="1" dirty="0" smtClean="0">
              <a:latin typeface="Calibri" panose="020F0502020204030204" pitchFamily="34" charset="0"/>
            </a:endParaRPr>
          </a:p>
        </p:txBody>
      </p:sp>
      <p:pic>
        <p:nvPicPr>
          <p:cNvPr id="5" name="Рисунок 4"/>
          <p:cNvPicPr>
            <a:picLocks noChangeAspect="1"/>
          </p:cNvPicPr>
          <p:nvPr/>
        </p:nvPicPr>
        <p:blipFill>
          <a:blip r:embed="rId2"/>
          <a:stretch>
            <a:fillRect/>
          </a:stretch>
        </p:blipFill>
        <p:spPr>
          <a:xfrm>
            <a:off x="18918" y="-225059"/>
            <a:ext cx="1801090" cy="1509433"/>
          </a:xfrm>
          <a:prstGeom prst="rect">
            <a:avLst/>
          </a:prstGeom>
        </p:spPr>
      </p:pic>
    </p:spTree>
    <p:extLst>
      <p:ext uri="{BB962C8B-B14F-4D97-AF65-F5344CB8AC3E}">
        <p14:creationId xmlns:p14="http://schemas.microsoft.com/office/powerpoint/2010/main" val="31512198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dirty="0" smtClean="0"/>
              <a:t>               </a:t>
            </a:r>
            <a:r>
              <a:rPr lang="ru-RU" sz="3600" b="1" dirty="0" smtClean="0">
                <a:solidFill>
                  <a:srgbClr val="C00000"/>
                </a:solidFill>
              </a:rPr>
              <a:t>Проблемы  </a:t>
            </a:r>
            <a:r>
              <a:rPr lang="ru-RU" sz="3600" b="1" dirty="0">
                <a:solidFill>
                  <a:srgbClr val="C00000"/>
                </a:solidFill>
              </a:rPr>
              <a:t>практики применения Национального </a:t>
            </a:r>
            <a:r>
              <a:rPr lang="ru-RU" sz="3600" b="1" dirty="0" smtClean="0">
                <a:solidFill>
                  <a:srgbClr val="C00000"/>
                </a:solidFill>
              </a:rPr>
              <a:t>режима – ПП РФ №878:</a:t>
            </a:r>
            <a:endParaRPr lang="ru-RU" sz="3600" b="1" dirty="0">
              <a:solidFill>
                <a:srgbClr val="C00000"/>
              </a:solidFill>
            </a:endParaRPr>
          </a:p>
        </p:txBody>
      </p:sp>
      <p:sp>
        <p:nvSpPr>
          <p:cNvPr id="3" name="Объект 2"/>
          <p:cNvSpPr>
            <a:spLocks noGrp="1"/>
          </p:cNvSpPr>
          <p:nvPr>
            <p:ph idx="1"/>
          </p:nvPr>
        </p:nvSpPr>
        <p:spPr>
          <a:xfrm>
            <a:off x="706582" y="1124746"/>
            <a:ext cx="10875818" cy="5544615"/>
          </a:xfrm>
        </p:spPr>
        <p:txBody>
          <a:bodyPr>
            <a:normAutofit/>
          </a:bodyPr>
          <a:lstStyle/>
          <a:p>
            <a:pPr marL="0" indent="0" algn="just">
              <a:buNone/>
            </a:pPr>
            <a:endParaRPr lang="ru-RU" sz="1800" b="1" dirty="0" smtClean="0">
              <a:solidFill>
                <a:srgbClr val="C00000"/>
              </a:solidFill>
              <a:latin typeface="Calibri" panose="020F0502020204030204" pitchFamily="34" charset="0"/>
            </a:endParaRPr>
          </a:p>
          <a:p>
            <a:pPr marL="0" indent="0" algn="just">
              <a:buNone/>
            </a:pPr>
            <a:r>
              <a:rPr lang="ru-RU" sz="1800" b="1" dirty="0"/>
              <a:t>Радиоэлектронная продукция, классифицируема я кодами 27.31 и 27.32</a:t>
            </a:r>
          </a:p>
          <a:p>
            <a:pPr marL="0" indent="0" algn="just">
              <a:buNone/>
            </a:pPr>
            <a:endParaRPr lang="ru-RU" sz="1800" b="1" dirty="0" smtClean="0"/>
          </a:p>
          <a:p>
            <a:pPr marL="0" indent="0" algn="just">
              <a:buNone/>
            </a:pPr>
            <a:r>
              <a:rPr lang="ru-RU" sz="1800" b="1" u="sng" dirty="0" smtClean="0">
                <a:solidFill>
                  <a:srgbClr val="C00000"/>
                </a:solidFill>
              </a:rPr>
              <a:t>Документы</a:t>
            </a:r>
            <a:r>
              <a:rPr lang="ru-RU" sz="1800" b="1" u="sng" dirty="0">
                <a:solidFill>
                  <a:srgbClr val="C00000"/>
                </a:solidFill>
              </a:rPr>
              <a:t>, которые надо потребовать в заявке на участие в </a:t>
            </a:r>
            <a:r>
              <a:rPr lang="ru-RU" sz="1800" b="1" u="sng" dirty="0" smtClean="0">
                <a:solidFill>
                  <a:srgbClr val="C00000"/>
                </a:solidFill>
              </a:rPr>
              <a:t>закупке: </a:t>
            </a:r>
          </a:p>
          <a:p>
            <a:pPr marL="0" indent="0" algn="just">
              <a:buNone/>
            </a:pPr>
            <a:r>
              <a:rPr lang="ru-RU" sz="1800" b="1" dirty="0" smtClean="0"/>
              <a:t>- Декларация </a:t>
            </a:r>
            <a:r>
              <a:rPr lang="ru-RU" sz="1800" b="1" dirty="0"/>
              <a:t>о нахождении продукции в реестре радиоэлектронной, а для радиоэлектронной продукции, произведенной на территории ЕАЭС, </a:t>
            </a:r>
            <a:endParaRPr lang="ru-RU" sz="1800" b="1" dirty="0" smtClean="0"/>
          </a:p>
          <a:p>
            <a:pPr marL="0" indent="0" algn="just">
              <a:buNone/>
            </a:pPr>
            <a:r>
              <a:rPr lang="ru-RU" sz="1800" b="1" dirty="0" smtClean="0"/>
              <a:t>- </a:t>
            </a:r>
            <a:r>
              <a:rPr lang="ru-RU" sz="1800" b="1" dirty="0"/>
              <a:t>акт экспертизы по определению страны происхождения товара, выданный уполномоченным органом ЕАЭС, с указанием в таком акте информации о наличии сведений об оптическом волокне, используемом при производстве такой радиоэлектронной продукции, в реестре промышленной продукции, произведенной на территории РФ </a:t>
            </a:r>
            <a:endParaRPr lang="ru-RU" sz="1800" b="1" u="sng" dirty="0" smtClean="0">
              <a:solidFill>
                <a:srgbClr val="C00000"/>
              </a:solidFill>
            </a:endParaRPr>
          </a:p>
        </p:txBody>
      </p:sp>
      <p:pic>
        <p:nvPicPr>
          <p:cNvPr id="5" name="Рисунок 4"/>
          <p:cNvPicPr>
            <a:picLocks noChangeAspect="1"/>
          </p:cNvPicPr>
          <p:nvPr/>
        </p:nvPicPr>
        <p:blipFill>
          <a:blip r:embed="rId2"/>
          <a:stretch>
            <a:fillRect/>
          </a:stretch>
        </p:blipFill>
        <p:spPr>
          <a:xfrm>
            <a:off x="18918" y="-225059"/>
            <a:ext cx="1801090" cy="1509433"/>
          </a:xfrm>
          <a:prstGeom prst="rect">
            <a:avLst/>
          </a:prstGeom>
        </p:spPr>
      </p:pic>
    </p:spTree>
    <p:extLst>
      <p:ext uri="{BB962C8B-B14F-4D97-AF65-F5344CB8AC3E}">
        <p14:creationId xmlns:p14="http://schemas.microsoft.com/office/powerpoint/2010/main" val="2423684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dirty="0" smtClean="0"/>
              <a:t>               </a:t>
            </a:r>
            <a:r>
              <a:rPr lang="ru-RU" sz="3600" b="1" dirty="0" smtClean="0">
                <a:solidFill>
                  <a:srgbClr val="C00000"/>
                </a:solidFill>
              </a:rPr>
              <a:t>Проблемы  </a:t>
            </a:r>
            <a:r>
              <a:rPr lang="ru-RU" sz="3600" b="1" dirty="0">
                <a:solidFill>
                  <a:srgbClr val="C00000"/>
                </a:solidFill>
              </a:rPr>
              <a:t>практики применения Национального </a:t>
            </a:r>
            <a:r>
              <a:rPr lang="ru-RU" sz="3600" b="1" dirty="0" smtClean="0">
                <a:solidFill>
                  <a:srgbClr val="C00000"/>
                </a:solidFill>
              </a:rPr>
              <a:t>режима – ПП РФ №616:</a:t>
            </a:r>
            <a:endParaRPr lang="ru-RU" sz="3600" b="1" dirty="0">
              <a:solidFill>
                <a:srgbClr val="C00000"/>
              </a:solidFill>
            </a:endParaRPr>
          </a:p>
        </p:txBody>
      </p:sp>
      <p:sp>
        <p:nvSpPr>
          <p:cNvPr id="3" name="Объект 2"/>
          <p:cNvSpPr>
            <a:spLocks noGrp="1"/>
          </p:cNvSpPr>
          <p:nvPr>
            <p:ph idx="1"/>
          </p:nvPr>
        </p:nvSpPr>
        <p:spPr>
          <a:xfrm>
            <a:off x="706582" y="1124746"/>
            <a:ext cx="10875818" cy="5544615"/>
          </a:xfrm>
        </p:spPr>
        <p:txBody>
          <a:bodyPr>
            <a:normAutofit/>
          </a:bodyPr>
          <a:lstStyle/>
          <a:p>
            <a:pPr marL="0" indent="0" algn="just">
              <a:buNone/>
            </a:pPr>
            <a:endParaRPr lang="ru-RU" sz="1800" b="1" dirty="0">
              <a:latin typeface="Calibri" panose="020F0502020204030204" pitchFamily="34" charset="0"/>
            </a:endParaRPr>
          </a:p>
          <a:p>
            <a:pPr marL="0" indent="0" algn="just">
              <a:buNone/>
            </a:pPr>
            <a:r>
              <a:rPr lang="ru-RU" sz="1800" b="1" dirty="0" smtClean="0">
                <a:latin typeface="Calibri" panose="020F0502020204030204" pitchFamily="34" charset="0"/>
              </a:rPr>
              <a:t> </a:t>
            </a:r>
            <a:endParaRPr lang="ru-RU" sz="1800" b="1" dirty="0">
              <a:latin typeface="Calibri" panose="020F0502020204030204" pitchFamily="34" charset="0"/>
            </a:endParaRPr>
          </a:p>
          <a:p>
            <a:pPr marL="0" indent="0" algn="just">
              <a:buNone/>
            </a:pPr>
            <a:r>
              <a:rPr lang="ru-RU" sz="1800" b="1" u="sng" dirty="0" smtClean="0">
                <a:solidFill>
                  <a:srgbClr val="C00000"/>
                </a:solidFill>
                <a:latin typeface="Calibri" panose="020F0502020204030204" pitchFamily="34" charset="0"/>
              </a:rPr>
              <a:t>Механизм: </a:t>
            </a:r>
          </a:p>
          <a:p>
            <a:pPr algn="just">
              <a:buAutoNum type="arabicParenR"/>
            </a:pPr>
            <a:r>
              <a:rPr lang="ru-RU" sz="1800" b="1" dirty="0" smtClean="0"/>
              <a:t>Запрет </a:t>
            </a:r>
            <a:r>
              <a:rPr lang="ru-RU" sz="1800" b="1" dirty="0"/>
              <a:t>на допуск иностранных промышленных товаров для государственных и муниципальных нужд по перечню; </a:t>
            </a:r>
          </a:p>
          <a:p>
            <a:pPr algn="just">
              <a:buAutoNum type="arabicParenR"/>
            </a:pPr>
            <a:r>
              <a:rPr lang="ru-RU" sz="1800" b="1" dirty="0" smtClean="0"/>
              <a:t>Запрет </a:t>
            </a:r>
            <a:r>
              <a:rPr lang="ru-RU" sz="1800" b="1" dirty="0"/>
              <a:t>на допуск любых иностранных промышленных товаров для нужд обороны страны и безопасности государства</a:t>
            </a:r>
            <a:r>
              <a:rPr lang="ru-RU" sz="1800" b="1" dirty="0" smtClean="0"/>
              <a:t>;</a:t>
            </a:r>
          </a:p>
          <a:p>
            <a:pPr algn="just">
              <a:buAutoNum type="arabicParenR"/>
            </a:pPr>
            <a:r>
              <a:rPr lang="ru-RU" sz="1800" b="1" dirty="0" smtClean="0"/>
              <a:t>Запрет </a:t>
            </a:r>
            <a:r>
              <a:rPr lang="ru-RU" sz="1800" b="1" dirty="0"/>
              <a:t>распространяется в том числе на товары, поставляемые при выполнении работ, оказании услуг, и товары, передаваемые в аренду или лизинг. </a:t>
            </a:r>
          </a:p>
          <a:p>
            <a:pPr algn="just">
              <a:buAutoNum type="arabicParenR"/>
            </a:pPr>
            <a:r>
              <a:rPr lang="ru-RU" sz="1800" b="1" dirty="0" smtClean="0"/>
              <a:t>Дополнительное </a:t>
            </a:r>
            <a:r>
              <a:rPr lang="ru-RU" sz="1800" b="1" dirty="0"/>
              <a:t>требование к участникам закупки товаров, из пунктов 1 - 7, 125 и 127 перечня, является использование при производстве товаров, и (или) выполнении работ, и (или) оказании услуг отечественных материалов или полуфабрикатов (ЕАЭС). Документы, подтверждающие страну происхождения в отношении указанных материалов и полуфабрикатов, представляются поставщиком (подрядчиком, исполнителем) также на этапе исполнения контракта (выписка из соответствующего реестра промышленной </a:t>
            </a:r>
            <a:r>
              <a:rPr lang="ru-RU" sz="1800" b="1" dirty="0" smtClean="0"/>
              <a:t>продукции</a:t>
            </a:r>
          </a:p>
          <a:p>
            <a:pPr algn="just">
              <a:buAutoNum type="arabicParenR"/>
            </a:pPr>
            <a:r>
              <a:rPr lang="ru-RU" sz="1800" b="1" dirty="0" smtClean="0"/>
              <a:t>Дополнительное </a:t>
            </a:r>
            <a:r>
              <a:rPr lang="ru-RU" sz="1800" b="1" dirty="0"/>
              <a:t>требование не действует, если на территории ЕАЭС отсутствует производство таких товаров, материалов или полуфабрикатов. </a:t>
            </a:r>
            <a:endParaRPr lang="ru-RU" sz="1800" b="1" dirty="0" smtClean="0">
              <a:solidFill>
                <a:srgbClr val="C00000"/>
              </a:solidFill>
              <a:latin typeface="Calibri" panose="020F0502020204030204" pitchFamily="34" charset="0"/>
            </a:endParaRPr>
          </a:p>
          <a:p>
            <a:pPr marL="0" indent="0" algn="just">
              <a:buNone/>
            </a:pPr>
            <a:endParaRPr lang="ru-RU" sz="1800" b="1" dirty="0" smtClean="0">
              <a:latin typeface="Calibri" panose="020F0502020204030204" pitchFamily="34" charset="0"/>
            </a:endParaRPr>
          </a:p>
        </p:txBody>
      </p:sp>
      <p:pic>
        <p:nvPicPr>
          <p:cNvPr id="5" name="Рисунок 4"/>
          <p:cNvPicPr>
            <a:picLocks noChangeAspect="1"/>
          </p:cNvPicPr>
          <p:nvPr/>
        </p:nvPicPr>
        <p:blipFill>
          <a:blip r:embed="rId2"/>
          <a:stretch>
            <a:fillRect/>
          </a:stretch>
        </p:blipFill>
        <p:spPr>
          <a:xfrm>
            <a:off x="18918" y="-225059"/>
            <a:ext cx="1801090" cy="1509433"/>
          </a:xfrm>
          <a:prstGeom prst="rect">
            <a:avLst/>
          </a:prstGeom>
        </p:spPr>
      </p:pic>
    </p:spTree>
    <p:extLst>
      <p:ext uri="{BB962C8B-B14F-4D97-AF65-F5344CB8AC3E}">
        <p14:creationId xmlns:p14="http://schemas.microsoft.com/office/powerpoint/2010/main" val="255185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dirty="0" smtClean="0"/>
              <a:t>               </a:t>
            </a:r>
            <a:r>
              <a:rPr lang="ru-RU" sz="3600" b="1" dirty="0" smtClean="0">
                <a:solidFill>
                  <a:srgbClr val="C00000"/>
                </a:solidFill>
              </a:rPr>
              <a:t>Проблемы  </a:t>
            </a:r>
            <a:r>
              <a:rPr lang="ru-RU" sz="3600" b="1" dirty="0">
                <a:solidFill>
                  <a:srgbClr val="C00000"/>
                </a:solidFill>
              </a:rPr>
              <a:t>практики применения Национального </a:t>
            </a:r>
            <a:r>
              <a:rPr lang="ru-RU" sz="3600" b="1" dirty="0" smtClean="0">
                <a:solidFill>
                  <a:srgbClr val="C00000"/>
                </a:solidFill>
              </a:rPr>
              <a:t>режима – ПП РФ №616:</a:t>
            </a:r>
            <a:endParaRPr lang="ru-RU" sz="3600" b="1" dirty="0">
              <a:solidFill>
                <a:srgbClr val="C00000"/>
              </a:solidFill>
            </a:endParaRPr>
          </a:p>
        </p:txBody>
      </p:sp>
      <p:sp>
        <p:nvSpPr>
          <p:cNvPr id="3" name="Объект 2"/>
          <p:cNvSpPr>
            <a:spLocks noGrp="1"/>
          </p:cNvSpPr>
          <p:nvPr>
            <p:ph idx="1"/>
          </p:nvPr>
        </p:nvSpPr>
        <p:spPr>
          <a:xfrm>
            <a:off x="706582" y="1124746"/>
            <a:ext cx="10875818" cy="5544615"/>
          </a:xfrm>
        </p:spPr>
        <p:txBody>
          <a:bodyPr>
            <a:normAutofit/>
          </a:bodyPr>
          <a:lstStyle/>
          <a:p>
            <a:pPr marL="0" indent="0" algn="just">
              <a:buNone/>
            </a:pPr>
            <a:endParaRPr lang="ru-RU" sz="1800" b="1" dirty="0">
              <a:latin typeface="Calibri" panose="020F0502020204030204" pitchFamily="34" charset="0"/>
            </a:endParaRPr>
          </a:p>
          <a:p>
            <a:pPr marL="0" indent="0" algn="just">
              <a:buNone/>
            </a:pPr>
            <a:r>
              <a:rPr lang="ru-RU" sz="1800" b="1" dirty="0" smtClean="0">
                <a:latin typeface="Calibri" panose="020F0502020204030204" pitchFamily="34" charset="0"/>
              </a:rPr>
              <a:t> </a:t>
            </a:r>
            <a:endParaRPr lang="ru-RU" sz="1800" b="1" dirty="0">
              <a:latin typeface="Calibri" panose="020F0502020204030204" pitchFamily="34" charset="0"/>
            </a:endParaRPr>
          </a:p>
          <a:p>
            <a:pPr marL="0" indent="0" algn="just">
              <a:buNone/>
            </a:pPr>
            <a:r>
              <a:rPr lang="ru-RU" sz="1800" b="1" u="sng" dirty="0" smtClean="0">
                <a:solidFill>
                  <a:srgbClr val="C00000"/>
                </a:solidFill>
                <a:latin typeface="Calibri" panose="020F0502020204030204" pitchFamily="34" charset="0"/>
              </a:rPr>
              <a:t>Когда включается </a:t>
            </a:r>
            <a:r>
              <a:rPr lang="ru-RU" sz="1800" b="1" dirty="0" smtClean="0">
                <a:solidFill>
                  <a:srgbClr val="C00000"/>
                </a:solidFill>
                <a:latin typeface="Calibri" panose="020F0502020204030204" pitchFamily="34" charset="0"/>
              </a:rPr>
              <a:t>– </a:t>
            </a:r>
          </a:p>
          <a:p>
            <a:pPr algn="just">
              <a:buAutoNum type="arabicParenR"/>
            </a:pPr>
            <a:r>
              <a:rPr lang="ru-RU" sz="1800" b="1" dirty="0" smtClean="0"/>
              <a:t>В </a:t>
            </a:r>
            <a:r>
              <a:rPr lang="ru-RU" sz="1800" b="1" dirty="0"/>
              <a:t>любых конкурентных процедурах, а также при закупках у единственного поставщика, кроме случаев, предусмотренных п. 3 ПП РФ № 616, </a:t>
            </a:r>
            <a:endParaRPr lang="ru-RU" sz="1800" b="1" dirty="0" smtClean="0"/>
          </a:p>
          <a:p>
            <a:pPr algn="just">
              <a:buAutoNum type="arabicParenR"/>
            </a:pPr>
            <a:r>
              <a:rPr lang="ru-RU" sz="1800" b="1" dirty="0" smtClean="0"/>
              <a:t>в </a:t>
            </a:r>
            <a:r>
              <a:rPr lang="ru-RU" sz="1800" b="1" dirty="0" err="1"/>
              <a:t>т.ч</a:t>
            </a:r>
            <a:r>
              <a:rPr lang="ru-RU" sz="1800" b="1" dirty="0"/>
              <a:t>. когда: </a:t>
            </a:r>
            <a:r>
              <a:rPr lang="ru-RU" sz="1800" b="1" dirty="0" smtClean="0"/>
              <a:t>производство </a:t>
            </a:r>
            <a:r>
              <a:rPr lang="ru-RU" sz="1800" b="1" dirty="0"/>
              <a:t>товара на территории Российской Федерации отсутствует, что подтверждается: - разрешением </a:t>
            </a:r>
            <a:r>
              <a:rPr lang="ru-RU" sz="1800" b="1" dirty="0" err="1"/>
              <a:t>Минпромторга</a:t>
            </a:r>
            <a:r>
              <a:rPr lang="ru-RU" sz="1800" b="1" dirty="0"/>
              <a:t> на закупку иностранного товара (выдается через государственную информационную систему промышленности); </a:t>
            </a:r>
            <a:endParaRPr lang="ru-RU" sz="1800" b="1" dirty="0" smtClean="0"/>
          </a:p>
          <a:p>
            <a:pPr algn="just">
              <a:buAutoNum type="arabicParenR"/>
            </a:pPr>
            <a:r>
              <a:rPr lang="ru-RU" sz="1800" b="1" dirty="0" smtClean="0"/>
              <a:t>Если </a:t>
            </a:r>
            <a:r>
              <a:rPr lang="ru-RU" sz="1800" b="1" dirty="0"/>
              <a:t>стоимость одной единицы товара не превышает 100 тыс. руб., и в совокупности суммарная стоимость товаров составляет менее 1 млн руб. (кроме товаров из </a:t>
            </a:r>
            <a:r>
              <a:rPr lang="ru-RU" sz="1800" b="1" dirty="0" err="1"/>
              <a:t>п.п</a:t>
            </a:r>
            <a:r>
              <a:rPr lang="ru-RU" sz="1800" b="1" dirty="0"/>
              <a:t>. 1 – 7, 123, 125-127 перечня). </a:t>
            </a:r>
            <a:endParaRPr lang="ru-RU" sz="1800" b="1" dirty="0" smtClean="0"/>
          </a:p>
          <a:p>
            <a:pPr algn="just">
              <a:buAutoNum type="arabicParenR"/>
            </a:pPr>
            <a:r>
              <a:rPr lang="ru-RU" sz="1800" b="1" dirty="0" smtClean="0"/>
              <a:t> </a:t>
            </a:r>
            <a:r>
              <a:rPr lang="ru-RU" sz="1800" b="1" dirty="0"/>
              <a:t>Если товар приобретается для обеспечения </a:t>
            </a:r>
            <a:r>
              <a:rPr lang="ru-RU" sz="1800" b="1" dirty="0" smtClean="0"/>
              <a:t>взаимодействия </a:t>
            </a:r>
            <a:r>
              <a:rPr lang="ru-RU" sz="1800" b="1" dirty="0"/>
              <a:t>с товарами, используемыми заказчиком, ввиду их несовместимости (кроме товаров из </a:t>
            </a:r>
            <a:r>
              <a:rPr lang="ru-RU" sz="1800" b="1" dirty="0" err="1"/>
              <a:t>п.п</a:t>
            </a:r>
            <a:r>
              <a:rPr lang="ru-RU" sz="1800" b="1" dirty="0"/>
              <a:t>. 67 – 71 перечня); </a:t>
            </a:r>
            <a:endParaRPr lang="ru-RU" sz="1800" b="1" dirty="0" smtClean="0"/>
          </a:p>
          <a:p>
            <a:pPr algn="just">
              <a:buAutoNum type="arabicParenR"/>
            </a:pPr>
            <a:r>
              <a:rPr lang="ru-RU" sz="1800" b="1" dirty="0" smtClean="0"/>
              <a:t> </a:t>
            </a:r>
            <a:r>
              <a:rPr lang="ru-RU" sz="1800" b="1" dirty="0"/>
              <a:t>При закупке запчастей и расходных материалов (кроме товаров из </a:t>
            </a:r>
            <a:r>
              <a:rPr lang="ru-RU" sz="1800" b="1" dirty="0" err="1"/>
              <a:t>п.п</a:t>
            </a:r>
            <a:r>
              <a:rPr lang="ru-RU" sz="1800" b="1" dirty="0"/>
              <a:t>. 47 – 51 перечня</a:t>
            </a:r>
            <a:r>
              <a:rPr lang="ru-RU" sz="1800" b="1" dirty="0" smtClean="0"/>
              <a:t>).</a:t>
            </a:r>
            <a:endParaRPr lang="ru-RU" sz="1800" b="1" dirty="0" smtClean="0">
              <a:latin typeface="Calibri" panose="020F0502020204030204" pitchFamily="34" charset="0"/>
            </a:endParaRPr>
          </a:p>
        </p:txBody>
      </p:sp>
      <p:pic>
        <p:nvPicPr>
          <p:cNvPr id="5" name="Рисунок 4"/>
          <p:cNvPicPr>
            <a:picLocks noChangeAspect="1"/>
          </p:cNvPicPr>
          <p:nvPr/>
        </p:nvPicPr>
        <p:blipFill>
          <a:blip r:embed="rId2"/>
          <a:stretch>
            <a:fillRect/>
          </a:stretch>
        </p:blipFill>
        <p:spPr>
          <a:xfrm>
            <a:off x="18918" y="-225059"/>
            <a:ext cx="1801090" cy="1509433"/>
          </a:xfrm>
          <a:prstGeom prst="rect">
            <a:avLst/>
          </a:prstGeom>
        </p:spPr>
      </p:pic>
    </p:spTree>
    <p:extLst>
      <p:ext uri="{BB962C8B-B14F-4D97-AF65-F5344CB8AC3E}">
        <p14:creationId xmlns:p14="http://schemas.microsoft.com/office/powerpoint/2010/main" val="9165342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dirty="0" smtClean="0"/>
              <a:t>               </a:t>
            </a:r>
            <a:r>
              <a:rPr lang="ru-RU" sz="3600" b="1" dirty="0" smtClean="0">
                <a:solidFill>
                  <a:srgbClr val="C00000"/>
                </a:solidFill>
              </a:rPr>
              <a:t>Проблемы  </a:t>
            </a:r>
            <a:r>
              <a:rPr lang="ru-RU" sz="3600" b="1" dirty="0">
                <a:solidFill>
                  <a:srgbClr val="C00000"/>
                </a:solidFill>
              </a:rPr>
              <a:t>практики применения Национального </a:t>
            </a:r>
            <a:r>
              <a:rPr lang="ru-RU" sz="3600" b="1" dirty="0" smtClean="0">
                <a:solidFill>
                  <a:srgbClr val="C00000"/>
                </a:solidFill>
              </a:rPr>
              <a:t>режима – ПП РФ №616:</a:t>
            </a:r>
            <a:endParaRPr lang="ru-RU" sz="3600" b="1" dirty="0">
              <a:solidFill>
                <a:srgbClr val="C00000"/>
              </a:solidFill>
            </a:endParaRPr>
          </a:p>
        </p:txBody>
      </p:sp>
      <p:sp>
        <p:nvSpPr>
          <p:cNvPr id="3" name="Объект 2"/>
          <p:cNvSpPr>
            <a:spLocks noGrp="1"/>
          </p:cNvSpPr>
          <p:nvPr>
            <p:ph idx="1"/>
          </p:nvPr>
        </p:nvSpPr>
        <p:spPr>
          <a:xfrm>
            <a:off x="706582" y="1124746"/>
            <a:ext cx="10875818" cy="5544615"/>
          </a:xfrm>
        </p:spPr>
        <p:txBody>
          <a:bodyPr>
            <a:normAutofit/>
          </a:bodyPr>
          <a:lstStyle/>
          <a:p>
            <a:pPr marL="0" indent="0" algn="just">
              <a:buNone/>
            </a:pPr>
            <a:endParaRPr lang="ru-RU" sz="1800" b="1" dirty="0">
              <a:latin typeface="Calibri" panose="020F0502020204030204" pitchFamily="34" charset="0"/>
            </a:endParaRPr>
          </a:p>
          <a:p>
            <a:pPr marL="0" indent="0" algn="just">
              <a:buNone/>
            </a:pPr>
            <a:r>
              <a:rPr lang="ru-RU" sz="1800" b="1" dirty="0" smtClean="0">
                <a:latin typeface="Calibri" panose="020F0502020204030204" pitchFamily="34" charset="0"/>
              </a:rPr>
              <a:t> </a:t>
            </a:r>
            <a:endParaRPr lang="ru-RU" sz="1800" b="1" dirty="0">
              <a:latin typeface="Calibri" panose="020F0502020204030204" pitchFamily="34" charset="0"/>
            </a:endParaRPr>
          </a:p>
          <a:p>
            <a:pPr marL="0" indent="0" algn="just">
              <a:buNone/>
            </a:pPr>
            <a:r>
              <a:rPr lang="ru-RU" sz="1800" b="1" u="sng" dirty="0" smtClean="0">
                <a:solidFill>
                  <a:srgbClr val="C00000"/>
                </a:solidFill>
                <a:latin typeface="Calibri" panose="020F0502020204030204" pitchFamily="34" charset="0"/>
              </a:rPr>
              <a:t>Документы в составе заявки </a:t>
            </a:r>
            <a:r>
              <a:rPr lang="ru-RU" sz="1800" b="1" dirty="0" smtClean="0">
                <a:solidFill>
                  <a:srgbClr val="C00000"/>
                </a:solidFill>
                <a:latin typeface="Calibri" panose="020F0502020204030204" pitchFamily="34" charset="0"/>
              </a:rPr>
              <a:t>– </a:t>
            </a:r>
            <a:r>
              <a:rPr lang="ru-RU" sz="1800" b="1" dirty="0"/>
              <a:t>Подтверждением соответствия (с 01.06.2021 также для промышленных товаров, закупаемых для нужд обороны и безопасности государства, и не включенных в перечень, утвержденный ПП РФ № 616) является предоставление в составе заявки выписки из</a:t>
            </a:r>
            <a:r>
              <a:rPr lang="ru-RU" sz="1800" b="1" dirty="0" smtClean="0"/>
              <a:t>:</a:t>
            </a:r>
          </a:p>
          <a:p>
            <a:pPr marL="0" indent="0" algn="just">
              <a:buNone/>
            </a:pPr>
            <a:r>
              <a:rPr lang="ru-RU" sz="1800" b="1" dirty="0" smtClean="0"/>
              <a:t> </a:t>
            </a:r>
            <a:r>
              <a:rPr lang="ru-RU" sz="1800" b="1" dirty="0"/>
              <a:t>- реестра российской промышленной продукции </a:t>
            </a:r>
            <a:endParaRPr lang="ru-RU" sz="1800" b="1" dirty="0" smtClean="0"/>
          </a:p>
          <a:p>
            <a:pPr marL="0" indent="0" algn="just">
              <a:buNone/>
            </a:pPr>
            <a:r>
              <a:rPr lang="ru-RU" sz="1800" b="1" dirty="0" smtClean="0"/>
              <a:t>или </a:t>
            </a:r>
          </a:p>
          <a:p>
            <a:pPr algn="just">
              <a:buFontTx/>
              <a:buChar char="-"/>
            </a:pPr>
            <a:r>
              <a:rPr lang="ru-RU" sz="1800" b="1" dirty="0" smtClean="0"/>
              <a:t>реестра </a:t>
            </a:r>
            <a:r>
              <a:rPr lang="ru-RU" sz="1800" b="1" dirty="0"/>
              <a:t>евразийской промышленной продукции с указанием номеров реестровых записей, а также информации о совокупном количестве баллов за выполнение технологических операций (условий) на территории Российской Федерации, если предусмотрено ПП РФ от 17.07.2015 г. № 719 (для продукции, в отношении которой установлены требования о совокупном количестве баллов за выполнение (освоение) на территории Российской </a:t>
            </a:r>
            <a:r>
              <a:rPr lang="ru-RU" sz="1800" b="1" dirty="0" smtClean="0"/>
              <a:t>Федерации соответствующих </a:t>
            </a:r>
            <a:r>
              <a:rPr lang="ru-RU" sz="1800" b="1" dirty="0"/>
              <a:t>операций (условий)). </a:t>
            </a:r>
            <a:endParaRPr lang="ru-RU" sz="1800" b="1" dirty="0" smtClean="0"/>
          </a:p>
          <a:p>
            <a:pPr marL="0" indent="0" algn="just">
              <a:buNone/>
            </a:pPr>
            <a:endParaRPr lang="ru-RU" sz="1800" b="1" dirty="0" smtClean="0"/>
          </a:p>
          <a:p>
            <a:pPr marL="0" indent="0" algn="just">
              <a:buNone/>
            </a:pPr>
            <a:r>
              <a:rPr lang="ru-RU" sz="1800" b="1" dirty="0" smtClean="0"/>
              <a:t>Информация </a:t>
            </a:r>
            <a:r>
              <a:rPr lang="ru-RU" sz="1800" b="1" dirty="0"/>
              <a:t>о нахождении товара в реестре российской промышленной продукции не представляется при поставках вооружения, военной техники и спецтехники, принятых на вооружение, снабжение, в эксплуатацию, и (или) при поставках образцов вооружения, военной и специальной техники, разработанных в соответствии с конструкторской документацией с литерой не ниже "О1", т.к. не подлежит включению в такой </a:t>
            </a:r>
            <a:r>
              <a:rPr lang="ru-RU" sz="1800" b="1" dirty="0" smtClean="0"/>
              <a:t>реестр.</a:t>
            </a:r>
            <a:endParaRPr lang="ru-RU" sz="1800" b="1" dirty="0" smtClean="0">
              <a:solidFill>
                <a:srgbClr val="C00000"/>
              </a:solidFill>
              <a:latin typeface="Calibri" panose="020F0502020204030204" pitchFamily="34" charset="0"/>
            </a:endParaRPr>
          </a:p>
        </p:txBody>
      </p:sp>
      <p:pic>
        <p:nvPicPr>
          <p:cNvPr id="5" name="Рисунок 4"/>
          <p:cNvPicPr>
            <a:picLocks noChangeAspect="1"/>
          </p:cNvPicPr>
          <p:nvPr/>
        </p:nvPicPr>
        <p:blipFill>
          <a:blip r:embed="rId2"/>
          <a:stretch>
            <a:fillRect/>
          </a:stretch>
        </p:blipFill>
        <p:spPr>
          <a:xfrm>
            <a:off x="18918" y="-225059"/>
            <a:ext cx="1801090" cy="1509433"/>
          </a:xfrm>
          <a:prstGeom prst="rect">
            <a:avLst/>
          </a:prstGeom>
        </p:spPr>
      </p:pic>
    </p:spTree>
    <p:extLst>
      <p:ext uri="{BB962C8B-B14F-4D97-AF65-F5344CB8AC3E}">
        <p14:creationId xmlns:p14="http://schemas.microsoft.com/office/powerpoint/2010/main" val="1063577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normAutofit/>
          </a:bodyPr>
          <a:lstStyle/>
          <a:p>
            <a:r>
              <a:rPr lang="en-US" dirty="0" smtClean="0">
                <a:solidFill>
                  <a:srgbClr val="C00000"/>
                </a:solidFill>
              </a:rPr>
              <a:t>        </a:t>
            </a:r>
            <a:r>
              <a:rPr lang="ru-RU" sz="3200" dirty="0" smtClean="0">
                <a:solidFill>
                  <a:srgbClr val="C00000"/>
                </a:solidFill>
              </a:rPr>
              <a:t>Допустимо ли дробление сделки?</a:t>
            </a:r>
            <a:endParaRPr lang="ru-RU" sz="3200" dirty="0">
              <a:solidFill>
                <a:srgbClr val="C00000"/>
              </a:solidFill>
            </a:endParaRPr>
          </a:p>
        </p:txBody>
      </p:sp>
      <p:sp>
        <p:nvSpPr>
          <p:cNvPr id="3" name="Объект 2"/>
          <p:cNvSpPr>
            <a:spLocks noGrp="1"/>
          </p:cNvSpPr>
          <p:nvPr>
            <p:ph idx="1"/>
          </p:nvPr>
        </p:nvSpPr>
        <p:spPr>
          <a:xfrm>
            <a:off x="1919536" y="1124746"/>
            <a:ext cx="9662864" cy="5544615"/>
          </a:xfrm>
        </p:spPr>
        <p:txBody>
          <a:bodyPr>
            <a:normAutofit fontScale="92500" lnSpcReduction="20000"/>
          </a:bodyPr>
          <a:lstStyle/>
          <a:p>
            <a:pPr algn="just">
              <a:buAutoNum type="arabicPeriod"/>
            </a:pPr>
            <a:endParaRPr lang="en-US"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ВС </a:t>
            </a:r>
            <a:r>
              <a:rPr lang="ru-RU" sz="1800" b="1" dirty="0">
                <a:latin typeface="Calibri" panose="020F0502020204030204" pitchFamily="34" charset="0"/>
              </a:rPr>
              <a:t>РФ поддержал нижестоящие инстанции, которые признали заказчика нарушителем. Он искусственно раздробил сделку, чтобы не проводить конкурентную процедуру. </a:t>
            </a: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Определение </a:t>
            </a:r>
            <a:r>
              <a:rPr lang="ru-RU" sz="1800" b="1" dirty="0">
                <a:latin typeface="Calibri" panose="020F0502020204030204" pitchFamily="34" charset="0"/>
              </a:rPr>
              <a:t>Верховного Суда РФ от 29.04.2022 N 308-ЭС22-5137 по делу N А15-366/2021 </a:t>
            </a: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Требование</a:t>
            </a:r>
            <a:r>
              <a:rPr lang="ru-RU" sz="1800" b="1" dirty="0">
                <a:latin typeface="Calibri" panose="020F0502020204030204" pitchFamily="34" charset="0"/>
              </a:rPr>
              <a:t>: </a:t>
            </a:r>
            <a:r>
              <a:rPr lang="ru-RU" sz="1800" dirty="0">
                <a:latin typeface="Calibri" panose="020F0502020204030204" pitchFamily="34" charset="0"/>
              </a:rPr>
              <a:t>О пересмотре в кассационном порядке судебных актов по делу о взыскании задолженности по договорам подряда.</a:t>
            </a:r>
            <a:r>
              <a:rPr lang="ru-RU" sz="1800" b="1" dirty="0">
                <a:latin typeface="Calibri" panose="020F0502020204030204" pitchFamily="34" charset="0"/>
              </a:rPr>
              <a:t> </a:t>
            </a: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Решение</a:t>
            </a:r>
            <a:r>
              <a:rPr lang="ru-RU" sz="1800" b="1" dirty="0">
                <a:latin typeface="Calibri" panose="020F0502020204030204" pitchFamily="34" charset="0"/>
              </a:rPr>
              <a:t>: </a:t>
            </a:r>
            <a:r>
              <a:rPr lang="ru-RU" sz="1800" dirty="0">
                <a:latin typeface="Calibri" panose="020F0502020204030204" pitchFamily="34" charset="0"/>
              </a:rPr>
              <a:t>В передаче дела в Судебную коллегию по экономическим спорам Верховного Суда РФ отказано, так как, отказывая в удовлетворении иска, суды исходили из того, что договоры подряда являются ничтожными сделками, заключены при злоупотреблении правом, в связи с чем выполненные в отсутствие заключенных в надлежащем порядке государственных или муниципальных контрактов работы не подлежат оплате. Суды правомерно заключили, что имеются основания для применения последствий злоупотребления правом, предусмотренных п. 2 ст. 10, </a:t>
            </a:r>
            <a:r>
              <a:rPr lang="ru-RU" sz="1800" dirty="0" err="1">
                <a:latin typeface="Calibri" panose="020F0502020204030204" pitchFamily="34" charset="0"/>
              </a:rPr>
              <a:t>пп</a:t>
            </a:r>
            <a:r>
              <a:rPr lang="ru-RU" sz="1800" dirty="0">
                <a:latin typeface="Calibri" panose="020F0502020204030204" pitchFamily="34" charset="0"/>
              </a:rPr>
              <a:t>. 4 ст. 1109 ГК РФ.</a:t>
            </a:r>
            <a:endParaRPr lang="ru-RU" sz="1800" dirty="0" smtClean="0">
              <a:latin typeface="Calibri" panose="020F0502020204030204" pitchFamily="34" charset="0"/>
            </a:endParaRPr>
          </a:p>
          <a:p>
            <a:pPr marL="0" indent="0" algn="just">
              <a:buNone/>
            </a:pPr>
            <a:r>
              <a:rPr lang="ru-RU" sz="1800" b="1" dirty="0" smtClean="0">
                <a:latin typeface="Calibri" panose="020F0502020204030204" pitchFamily="34" charset="0"/>
              </a:rPr>
              <a:t>Суды установили:  </a:t>
            </a:r>
            <a:r>
              <a:rPr lang="ru-RU" sz="1800" dirty="0" smtClean="0">
                <a:latin typeface="Calibri" panose="020F0502020204030204" pitchFamily="34" charset="0"/>
              </a:rPr>
              <a:t>строительные </a:t>
            </a:r>
            <a:r>
              <a:rPr lang="ru-RU" sz="1800" dirty="0">
                <a:latin typeface="Calibri" panose="020F0502020204030204" pitchFamily="34" charset="0"/>
              </a:rPr>
              <a:t>работы, выступающие предметом указанных договоров, идентичны; договоры образуют единую сделку на выполнение функционально и технологически взаимосвязанных работ, направленных на достижение общего полезного результата. Учитывая, что стороной договоров является орган местного самоуправления, а их целью - удовлетворение муниципальных нужд, заказ на осуществление работ подлежал размещению в </a:t>
            </a:r>
            <a:r>
              <a:rPr lang="ru-RU" sz="1800" dirty="0" smtClean="0">
                <a:latin typeface="Calibri" panose="020F0502020204030204" pitchFamily="34" charset="0"/>
              </a:rPr>
              <a:t>порядке ФЗN 44-ФЗ.</a:t>
            </a:r>
          </a:p>
          <a:p>
            <a:pPr marL="0" indent="0" algn="just">
              <a:buNone/>
            </a:pPr>
            <a:r>
              <a:rPr lang="ru-RU" sz="1800" b="1" dirty="0" smtClean="0">
                <a:latin typeface="Calibri" panose="020F0502020204030204" pitchFamily="34" charset="0"/>
              </a:rPr>
              <a:t>Суды отметили:  </a:t>
            </a:r>
            <a:r>
              <a:rPr lang="ru-RU" sz="1800" dirty="0">
                <a:latin typeface="Calibri" panose="020F0502020204030204" pitchFamily="34" charset="0"/>
              </a:rPr>
              <a:t>администрация осуществила искусственное дробление объекта закупки с тем, чтобы обойти требование закона о размещении заказа посредством конкурентных процедур и создать формальные условия, предусмотренные подпунктом 4 пункта 1 статьи 93 Закона N 44-ФЗ, для заключения договоров с единственным поставщиком, когда фактически основания для этого отсутствовали. </a:t>
            </a:r>
            <a:endParaRPr lang="ru-RU" sz="1800" b="1" dirty="0">
              <a:latin typeface="Calibri" panose="020F0502020204030204" pitchFamily="34" charset="0"/>
            </a:endParaRPr>
          </a:p>
        </p:txBody>
      </p:sp>
    </p:spTree>
    <p:extLst>
      <p:ext uri="{BB962C8B-B14F-4D97-AF65-F5344CB8AC3E}">
        <p14:creationId xmlns:p14="http://schemas.microsoft.com/office/powerpoint/2010/main" val="39097166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dirty="0" smtClean="0"/>
              <a:t>               </a:t>
            </a:r>
            <a:r>
              <a:rPr lang="ru-RU" sz="3600" b="1" dirty="0" smtClean="0">
                <a:solidFill>
                  <a:srgbClr val="C00000"/>
                </a:solidFill>
              </a:rPr>
              <a:t>Проблемы  </a:t>
            </a:r>
            <a:r>
              <a:rPr lang="ru-RU" sz="3600" b="1" dirty="0">
                <a:solidFill>
                  <a:srgbClr val="C00000"/>
                </a:solidFill>
              </a:rPr>
              <a:t>практики применения Национального режима:</a:t>
            </a:r>
          </a:p>
        </p:txBody>
      </p:sp>
      <p:sp>
        <p:nvSpPr>
          <p:cNvPr id="3" name="Объект 2"/>
          <p:cNvSpPr>
            <a:spLocks noGrp="1"/>
          </p:cNvSpPr>
          <p:nvPr>
            <p:ph idx="1"/>
          </p:nvPr>
        </p:nvSpPr>
        <p:spPr>
          <a:xfrm>
            <a:off x="1820008" y="1124746"/>
            <a:ext cx="9762392" cy="5544615"/>
          </a:xfrm>
        </p:spPr>
        <p:txBody>
          <a:bodyPr>
            <a:normAutofit/>
          </a:bodyPr>
          <a:lstStyle/>
          <a:p>
            <a:pPr marL="0" indent="0" algn="just">
              <a:buNone/>
            </a:pPr>
            <a:endParaRPr lang="ru-RU" sz="1800" b="1" dirty="0" smtClean="0">
              <a:solidFill>
                <a:srgbClr val="C00000"/>
              </a:solidFill>
              <a:latin typeface="Calibri" panose="020F0502020204030204" pitchFamily="34" charset="0"/>
            </a:endParaRPr>
          </a:p>
          <a:p>
            <a:pPr marL="0" indent="0" algn="just">
              <a:buNone/>
            </a:pPr>
            <a:r>
              <a:rPr lang="ru-RU" sz="1800" b="1" u="sng" dirty="0" smtClean="0">
                <a:latin typeface="Calibri" panose="020F0502020204030204" pitchFamily="34" charset="0"/>
              </a:rPr>
              <a:t>Важен вопрос </a:t>
            </a:r>
            <a:r>
              <a:rPr lang="ru-RU" sz="1800" b="1" u="sng" dirty="0">
                <a:latin typeface="Calibri" panose="020F0502020204030204" pitchFamily="34" charset="0"/>
              </a:rPr>
              <a:t>возможности установления заказчиком дополнительных </a:t>
            </a:r>
            <a:r>
              <a:rPr lang="ru-RU" sz="1800" b="1" u="sng" dirty="0" smtClean="0">
                <a:latin typeface="Calibri" panose="020F0502020204030204" pitchFamily="34" charset="0"/>
              </a:rPr>
              <a:t>требований к </a:t>
            </a:r>
            <a:r>
              <a:rPr lang="ru-RU" sz="1800" b="1" u="sng" dirty="0">
                <a:latin typeface="Calibri" panose="020F0502020204030204" pitchFamily="34" charset="0"/>
              </a:rPr>
              <a:t>закупаемой радиоэлектронной продукции, если </a:t>
            </a:r>
            <a:r>
              <a:rPr lang="ru-RU" sz="1800" b="1" u="sng" dirty="0" smtClean="0">
                <a:latin typeface="Calibri" panose="020F0502020204030204" pitchFamily="34" charset="0"/>
              </a:rPr>
              <a:t>такая продукция </a:t>
            </a:r>
            <a:r>
              <a:rPr lang="ru-RU" sz="1800" b="1" u="sng" dirty="0">
                <a:latin typeface="Calibri" panose="020F0502020204030204" pitchFamily="34" charset="0"/>
              </a:rPr>
              <a:t>включена </a:t>
            </a:r>
            <a:r>
              <a:rPr lang="ru-RU" sz="1800" b="1" u="sng" dirty="0" smtClean="0">
                <a:latin typeface="Calibri" panose="020F0502020204030204" pitchFamily="34" charset="0"/>
              </a:rPr>
              <a:t>КТРУ.</a:t>
            </a:r>
            <a:endParaRPr lang="ru-RU" sz="1800" b="1" u="sng" dirty="0">
              <a:latin typeface="Calibri" panose="020F0502020204030204" pitchFamily="34" charset="0"/>
            </a:endParaRPr>
          </a:p>
          <a:p>
            <a:pPr marL="0" indent="0" algn="just">
              <a:buNone/>
            </a:pPr>
            <a:r>
              <a:rPr lang="ru-RU" sz="1800" b="1" dirty="0">
                <a:latin typeface="Calibri" panose="020F0502020204030204" pitchFamily="34" charset="0"/>
              </a:rPr>
              <a:t>Данный вопрос стал особенно актуальным в связи с внесением в последнее время изменений </a:t>
            </a:r>
            <a:r>
              <a:rPr lang="ru-RU" sz="1800" b="1" dirty="0" smtClean="0">
                <a:latin typeface="Calibri" panose="020F0502020204030204" pitchFamily="34" charset="0"/>
              </a:rPr>
              <a:t>в ПП </a:t>
            </a:r>
            <a:r>
              <a:rPr lang="ru-RU" sz="1800" b="1" dirty="0">
                <a:latin typeface="Calibri" panose="020F0502020204030204" pitchFamily="34" charset="0"/>
              </a:rPr>
              <a:t>РФ от 30.04.2020 № 616 и в </a:t>
            </a:r>
            <a:r>
              <a:rPr lang="ru-RU" sz="1800" b="1" dirty="0" smtClean="0">
                <a:latin typeface="Calibri" panose="020F0502020204030204" pitchFamily="34" charset="0"/>
              </a:rPr>
              <a:t>ПП РФ от </a:t>
            </a:r>
            <a:r>
              <a:rPr lang="ru-RU" sz="1800" b="1" dirty="0">
                <a:latin typeface="Calibri" panose="020F0502020204030204" pitchFamily="34" charset="0"/>
              </a:rPr>
              <a:t>10.07.2019 № 878</a:t>
            </a:r>
            <a:r>
              <a:rPr lang="ru-RU" sz="1800" b="1" dirty="0" smtClean="0">
                <a:latin typeface="Calibri" panose="020F0502020204030204" pitchFamily="34" charset="0"/>
              </a:rPr>
              <a:t>.</a:t>
            </a:r>
          </a:p>
          <a:p>
            <a:pPr marL="0" indent="0" algn="just">
              <a:buNone/>
            </a:pPr>
            <a:endParaRPr lang="ru-RU" sz="1800" b="1" dirty="0" smtClean="0">
              <a:latin typeface="Calibri" panose="020F0502020204030204" pitchFamily="34" charset="0"/>
            </a:endParaRPr>
          </a:p>
          <a:p>
            <a:pPr marL="0" indent="0" algn="just">
              <a:buNone/>
            </a:pPr>
            <a:r>
              <a:rPr lang="ru-RU" sz="1800" b="1" dirty="0">
                <a:latin typeface="Calibri" panose="020F0502020204030204" pitchFamily="34" charset="0"/>
              </a:rPr>
              <a:t>С</a:t>
            </a:r>
            <a:r>
              <a:rPr lang="ru-RU" sz="1800" b="1" dirty="0" smtClean="0">
                <a:latin typeface="Calibri" panose="020F0502020204030204" pitchFamily="34" charset="0"/>
              </a:rPr>
              <a:t> </a:t>
            </a:r>
            <a:r>
              <a:rPr lang="ru-RU" sz="1800" b="1" dirty="0">
                <a:latin typeface="Calibri" panose="020F0502020204030204" pitchFamily="34" charset="0"/>
              </a:rPr>
              <a:t>31 августа 2021 года </a:t>
            </a:r>
            <a:r>
              <a:rPr lang="ru-RU" sz="1800" b="1" dirty="0" smtClean="0">
                <a:latin typeface="Calibri" panose="020F0502020204030204" pitchFamily="34" charset="0"/>
              </a:rPr>
              <a:t>ПП </a:t>
            </a:r>
            <a:r>
              <a:rPr lang="ru-RU" sz="1800" b="1" dirty="0">
                <a:latin typeface="Calibri" panose="020F0502020204030204" pitchFamily="34" charset="0"/>
              </a:rPr>
              <a:t>РФ от 08.02.2021 № 145 устанавливает </a:t>
            </a:r>
            <a:r>
              <a:rPr lang="ru-RU" sz="1800" b="1" dirty="0" smtClean="0">
                <a:latin typeface="Calibri" panose="020F0502020204030204" pitchFamily="34" charset="0"/>
              </a:rPr>
              <a:t>полный запрет </a:t>
            </a:r>
            <a:r>
              <a:rPr lang="ru-RU" sz="1800" b="1" dirty="0">
                <a:latin typeface="Calibri" panose="020F0502020204030204" pitchFamily="34" charset="0"/>
              </a:rPr>
              <a:t>на указание заказчиком в техническом </a:t>
            </a:r>
            <a:r>
              <a:rPr lang="ru-RU" sz="1800" b="1" dirty="0" smtClean="0">
                <a:latin typeface="Calibri" panose="020F0502020204030204" pitchFamily="34" charset="0"/>
              </a:rPr>
              <a:t>задании дополнительных </a:t>
            </a:r>
            <a:r>
              <a:rPr lang="ru-RU" sz="1800" b="1" dirty="0">
                <a:latin typeface="Calibri" panose="020F0502020204030204" pitchFamily="34" charset="0"/>
              </a:rPr>
              <a:t>требований к закупаемой радиоэлектронной продукции, если такие требования не содержатся в КТРУ, а сама продукция попала под действие КТРУ</a:t>
            </a:r>
            <a:r>
              <a:rPr lang="ru-RU" sz="1800" b="1" dirty="0" smtClean="0">
                <a:latin typeface="Calibri" panose="020F0502020204030204" pitchFamily="34" charset="0"/>
              </a:rPr>
              <a:t>.</a:t>
            </a:r>
          </a:p>
          <a:p>
            <a:pPr marL="0" indent="0" algn="just">
              <a:buNone/>
            </a:pPr>
            <a:endParaRPr lang="ru-RU" sz="1800" b="1" dirty="0">
              <a:latin typeface="Calibri" panose="020F0502020204030204" pitchFamily="34" charset="0"/>
            </a:endParaRPr>
          </a:p>
          <a:p>
            <a:pPr marL="0" indent="0" algn="just">
              <a:buNone/>
            </a:pPr>
            <a:r>
              <a:rPr lang="ru-RU" sz="1800" b="1" u="sng" dirty="0">
                <a:latin typeface="Calibri" panose="020F0502020204030204" pitchFamily="34" charset="0"/>
              </a:rPr>
              <a:t>Названный запрет применяется, если закупаемая радиоэлектронная продукция включена</a:t>
            </a:r>
            <a:r>
              <a:rPr lang="ru-RU" sz="1800" b="1" u="sng" dirty="0" smtClean="0">
                <a:latin typeface="Calibri" panose="020F0502020204030204" pitchFamily="34" charset="0"/>
              </a:rPr>
              <a:t>:</a:t>
            </a:r>
            <a:endParaRPr lang="ru-RU" sz="1800" b="1" u="sng" dirty="0">
              <a:latin typeface="Calibri" panose="020F0502020204030204" pitchFamily="34" charset="0"/>
            </a:endParaRPr>
          </a:p>
          <a:p>
            <a:pPr marL="0" indent="0" algn="just">
              <a:buNone/>
            </a:pPr>
            <a:r>
              <a:rPr lang="ru-RU" sz="1800" b="1" dirty="0">
                <a:latin typeface="Calibri" panose="020F0502020204030204" pitchFamily="34" charset="0"/>
              </a:rPr>
              <a:t>1) в </a:t>
            </a:r>
            <a:r>
              <a:rPr lang="ru-RU" sz="1800" b="1" dirty="0" err="1">
                <a:latin typeface="Calibri" panose="020F0502020204030204" pitchFamily="34" charset="0"/>
              </a:rPr>
              <a:t>п.п</a:t>
            </a:r>
            <a:r>
              <a:rPr lang="ru-RU" sz="1800" b="1" dirty="0">
                <a:latin typeface="Calibri" panose="020F0502020204030204" pitchFamily="34" charset="0"/>
              </a:rPr>
              <a:t>. 25(1)–25(7) перечня, утвержденного постановлением Правительства РФ от 30.04.2020 № 616;</a:t>
            </a:r>
          </a:p>
          <a:p>
            <a:pPr marL="0" indent="0" algn="just">
              <a:buNone/>
            </a:pPr>
            <a:r>
              <a:rPr lang="ru-RU" sz="1800" b="1" dirty="0">
                <a:latin typeface="Calibri" panose="020F0502020204030204" pitchFamily="34" charset="0"/>
              </a:rPr>
              <a:t>2) в перечень, утвержденный постановлением Правительства РФ от 10.07.2019 № 878.</a:t>
            </a:r>
            <a:endParaRPr lang="ru-RU" sz="1800" b="1" dirty="0" smtClean="0">
              <a:latin typeface="Calibri" panose="020F0502020204030204" pitchFamily="34" charset="0"/>
            </a:endParaRPr>
          </a:p>
          <a:p>
            <a:pPr marL="0" indent="0" algn="ctr">
              <a:buNone/>
            </a:pPr>
            <a:r>
              <a:rPr lang="ru-RU" sz="1800" b="1" dirty="0" smtClean="0">
                <a:solidFill>
                  <a:srgbClr val="C00000"/>
                </a:solidFill>
                <a:latin typeface="Calibri" panose="020F0502020204030204" pitchFamily="34" charset="0"/>
              </a:rPr>
              <a:t>  </a:t>
            </a:r>
            <a:endParaRPr lang="ru-RU" sz="2200" b="1" dirty="0" smtClean="0">
              <a:solidFill>
                <a:srgbClr val="C00000"/>
              </a:solidFill>
              <a:latin typeface="Calibri" panose="020F0502020204030204" pitchFamily="34" charset="0"/>
            </a:endParaRPr>
          </a:p>
        </p:txBody>
      </p:sp>
      <p:pic>
        <p:nvPicPr>
          <p:cNvPr id="5" name="Рисунок 4"/>
          <p:cNvPicPr>
            <a:picLocks noChangeAspect="1"/>
          </p:cNvPicPr>
          <p:nvPr/>
        </p:nvPicPr>
        <p:blipFill>
          <a:blip r:embed="rId2"/>
          <a:stretch>
            <a:fillRect/>
          </a:stretch>
        </p:blipFill>
        <p:spPr>
          <a:xfrm>
            <a:off x="18918" y="-225059"/>
            <a:ext cx="1801090" cy="1509433"/>
          </a:xfrm>
          <a:prstGeom prst="rect">
            <a:avLst/>
          </a:prstGeom>
        </p:spPr>
      </p:pic>
    </p:spTree>
    <p:extLst>
      <p:ext uri="{BB962C8B-B14F-4D97-AF65-F5344CB8AC3E}">
        <p14:creationId xmlns:p14="http://schemas.microsoft.com/office/powerpoint/2010/main" val="1274091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dirty="0" smtClean="0"/>
              <a:t>               </a:t>
            </a:r>
            <a:r>
              <a:rPr lang="ru-RU" sz="3600" b="1" dirty="0" smtClean="0">
                <a:solidFill>
                  <a:srgbClr val="C00000"/>
                </a:solidFill>
              </a:rPr>
              <a:t>Проблемы  </a:t>
            </a:r>
            <a:r>
              <a:rPr lang="ru-RU" sz="3600" b="1" dirty="0">
                <a:solidFill>
                  <a:srgbClr val="C00000"/>
                </a:solidFill>
              </a:rPr>
              <a:t>практики применения Национального режима:</a:t>
            </a:r>
          </a:p>
        </p:txBody>
      </p:sp>
      <p:sp>
        <p:nvSpPr>
          <p:cNvPr id="3" name="Объект 2"/>
          <p:cNvSpPr>
            <a:spLocks noGrp="1"/>
          </p:cNvSpPr>
          <p:nvPr>
            <p:ph idx="1"/>
          </p:nvPr>
        </p:nvSpPr>
        <p:spPr>
          <a:xfrm>
            <a:off x="1820008" y="1124746"/>
            <a:ext cx="9762392" cy="5544615"/>
          </a:xfrm>
        </p:spPr>
        <p:txBody>
          <a:bodyPr>
            <a:normAutofit/>
          </a:bodyPr>
          <a:lstStyle/>
          <a:p>
            <a:pPr marL="0" indent="0" algn="just">
              <a:buNone/>
            </a:pPr>
            <a:endParaRPr lang="ru-RU" sz="1800" b="1" dirty="0" smtClean="0">
              <a:solidFill>
                <a:srgbClr val="C00000"/>
              </a:solidFill>
              <a:latin typeface="Calibri" panose="020F0502020204030204" pitchFamily="34" charset="0"/>
            </a:endParaRPr>
          </a:p>
          <a:p>
            <a:pPr marL="0" indent="0" algn="just">
              <a:buNone/>
            </a:pPr>
            <a:r>
              <a:rPr lang="ru-RU" sz="1800" b="1" dirty="0" smtClean="0"/>
              <a:t>Вместе </a:t>
            </a:r>
            <a:r>
              <a:rPr lang="ru-RU" sz="1800" b="1" dirty="0"/>
              <a:t>с тем, с 15 декабря 2021 года перечень, утвержденный </a:t>
            </a:r>
            <a:r>
              <a:rPr lang="ru-RU" sz="1800" b="1" dirty="0" smtClean="0"/>
              <a:t>ПП </a:t>
            </a:r>
            <a:r>
              <a:rPr lang="ru-RU" sz="1800" b="1" dirty="0"/>
              <a:t>РФ от 30.04.2020 № 616, больше не содержит </a:t>
            </a:r>
            <a:r>
              <a:rPr lang="ru-RU" sz="1800" b="1" dirty="0" err="1"/>
              <a:t>п.п</a:t>
            </a:r>
            <a:r>
              <a:rPr lang="ru-RU" sz="1800" b="1" dirty="0"/>
              <a:t>. 25(1)–25(7). </a:t>
            </a:r>
            <a:endParaRPr lang="ru-RU" sz="1800" b="1" dirty="0" smtClean="0"/>
          </a:p>
          <a:p>
            <a:pPr marL="0" indent="0" algn="just">
              <a:buNone/>
            </a:pPr>
            <a:endParaRPr lang="ru-RU" sz="1800" b="1" dirty="0" smtClean="0"/>
          </a:p>
          <a:p>
            <a:pPr marL="0" indent="0" algn="just">
              <a:buNone/>
            </a:pPr>
            <a:r>
              <a:rPr lang="ru-RU" sz="1800" b="1" dirty="0" smtClean="0"/>
              <a:t>Позиции</a:t>
            </a:r>
            <a:r>
              <a:rPr lang="ru-RU" sz="1800" b="1" dirty="0"/>
              <a:t>, которые были ранее указаны под данными пунктами с указанной даты отнесены к пунктам 22–27 и 29 перечня. </a:t>
            </a:r>
            <a:endParaRPr lang="ru-RU" sz="1800" b="1" dirty="0" smtClean="0"/>
          </a:p>
          <a:p>
            <a:pPr marL="0" indent="0" algn="just">
              <a:buNone/>
            </a:pPr>
            <a:endParaRPr lang="ru-RU" sz="1800" b="1" dirty="0" smtClean="0"/>
          </a:p>
          <a:p>
            <a:pPr marL="0" indent="0" algn="just">
              <a:buNone/>
            </a:pPr>
            <a:r>
              <a:rPr lang="ru-RU" sz="1800" b="1" dirty="0" smtClean="0"/>
              <a:t>Получается</a:t>
            </a:r>
            <a:r>
              <a:rPr lang="ru-RU" sz="1800" b="1" dirty="0"/>
              <a:t>, что с 15 декабря 2021 года на указанные позиции не распространяется запрет, установленный </a:t>
            </a:r>
            <a:r>
              <a:rPr lang="ru-RU" sz="1800" b="1" dirty="0" smtClean="0"/>
              <a:t>ПП РФ </a:t>
            </a:r>
            <a:r>
              <a:rPr lang="ru-RU" sz="1800" b="1" dirty="0"/>
              <a:t>от 08.02.2021 № 145</a:t>
            </a:r>
            <a:r>
              <a:rPr lang="ru-RU" sz="1800" dirty="0"/>
              <a:t>, </a:t>
            </a:r>
            <a:r>
              <a:rPr lang="ru-RU" sz="1800" b="1" dirty="0"/>
              <a:t>и, следовательно, заказчик может предъявлять при закупке такой продукции требования, которые не содержатся в КТРУ (при наличии соответствующего обоснования). </a:t>
            </a:r>
            <a:endParaRPr lang="ru-RU" sz="1800" b="1" dirty="0" smtClean="0"/>
          </a:p>
          <a:p>
            <a:pPr marL="0" indent="0" algn="just">
              <a:buNone/>
            </a:pPr>
            <a:endParaRPr lang="ru-RU" sz="1800" dirty="0" smtClean="0"/>
          </a:p>
          <a:p>
            <a:pPr marL="0" indent="0" algn="just">
              <a:buNone/>
            </a:pPr>
            <a:r>
              <a:rPr lang="ru-RU" sz="1800" b="1" dirty="0">
                <a:solidFill>
                  <a:srgbClr val="C00000"/>
                </a:solidFill>
                <a:latin typeface="Calibri" panose="020F0502020204030204" pitchFamily="34" charset="0"/>
              </a:rPr>
              <a:t>Пользоваться или нет данной «лазейкой» – </a:t>
            </a:r>
            <a:r>
              <a:rPr lang="ru-RU" sz="1800" b="1" dirty="0" smtClean="0">
                <a:solidFill>
                  <a:srgbClr val="C00000"/>
                </a:solidFill>
                <a:latin typeface="Calibri" panose="020F0502020204030204" pitchFamily="34" charset="0"/>
              </a:rPr>
              <a:t>решение, конечно</a:t>
            </a:r>
            <a:r>
              <a:rPr lang="ru-RU" sz="1800" b="1" dirty="0">
                <a:solidFill>
                  <a:srgbClr val="C00000"/>
                </a:solidFill>
                <a:latin typeface="Calibri" panose="020F0502020204030204" pitchFamily="34" charset="0"/>
              </a:rPr>
              <a:t>, за конкретным </a:t>
            </a:r>
            <a:r>
              <a:rPr lang="ru-RU" sz="1800" b="1" dirty="0" smtClean="0">
                <a:solidFill>
                  <a:srgbClr val="C00000"/>
                </a:solidFill>
                <a:latin typeface="Calibri" panose="020F0502020204030204" pitchFamily="34" charset="0"/>
              </a:rPr>
              <a:t>заказчиком!!! однако:</a:t>
            </a:r>
          </a:p>
          <a:p>
            <a:pPr marL="0" indent="0" algn="just">
              <a:buNone/>
            </a:pPr>
            <a:r>
              <a:rPr lang="ru-RU" sz="1800" b="1" dirty="0" smtClean="0">
                <a:solidFill>
                  <a:srgbClr val="C00000"/>
                </a:solidFill>
                <a:latin typeface="Calibri" panose="020F0502020204030204" pitchFamily="34" charset="0"/>
              </a:rPr>
              <a:t>1) их </a:t>
            </a:r>
            <a:r>
              <a:rPr lang="ru-RU" sz="1800" b="1" dirty="0">
                <a:solidFill>
                  <a:srgbClr val="C00000"/>
                </a:solidFill>
                <a:latin typeface="Calibri" panose="020F0502020204030204" pitchFamily="34" charset="0"/>
              </a:rPr>
              <a:t>установление автоматически сужает потенциальный круг участников </a:t>
            </a:r>
            <a:r>
              <a:rPr lang="ru-RU" sz="1800" b="1" dirty="0" smtClean="0">
                <a:solidFill>
                  <a:srgbClr val="C00000"/>
                </a:solidFill>
                <a:latin typeface="Calibri" panose="020F0502020204030204" pitchFamily="34" charset="0"/>
              </a:rPr>
              <a:t>закупки;</a:t>
            </a:r>
          </a:p>
          <a:p>
            <a:pPr marL="0" indent="0" algn="just">
              <a:buNone/>
            </a:pPr>
            <a:r>
              <a:rPr lang="ru-RU" sz="1800" b="1" dirty="0" smtClean="0">
                <a:solidFill>
                  <a:srgbClr val="C00000"/>
                </a:solidFill>
                <a:latin typeface="Calibri" panose="020F0502020204030204" pitchFamily="34" charset="0"/>
              </a:rPr>
              <a:t>2) может быть неоднозначно воспринято со стороны органов контроля.</a:t>
            </a:r>
          </a:p>
        </p:txBody>
      </p:sp>
      <p:pic>
        <p:nvPicPr>
          <p:cNvPr id="5" name="Рисунок 4"/>
          <p:cNvPicPr>
            <a:picLocks noChangeAspect="1"/>
          </p:cNvPicPr>
          <p:nvPr/>
        </p:nvPicPr>
        <p:blipFill>
          <a:blip r:embed="rId2"/>
          <a:stretch>
            <a:fillRect/>
          </a:stretch>
        </p:blipFill>
        <p:spPr>
          <a:xfrm>
            <a:off x="18918" y="-225059"/>
            <a:ext cx="1801090" cy="1509433"/>
          </a:xfrm>
          <a:prstGeom prst="rect">
            <a:avLst/>
          </a:prstGeom>
        </p:spPr>
      </p:pic>
    </p:spTree>
    <p:extLst>
      <p:ext uri="{BB962C8B-B14F-4D97-AF65-F5344CB8AC3E}">
        <p14:creationId xmlns:p14="http://schemas.microsoft.com/office/powerpoint/2010/main" val="22236501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dirty="0" smtClean="0"/>
              <a:t>               </a:t>
            </a:r>
            <a:r>
              <a:rPr lang="ru-RU" sz="3600" b="1" dirty="0" smtClean="0">
                <a:solidFill>
                  <a:srgbClr val="C00000"/>
                </a:solidFill>
              </a:rPr>
              <a:t>Проблемы  </a:t>
            </a:r>
            <a:r>
              <a:rPr lang="ru-RU" sz="3600" b="1" dirty="0">
                <a:solidFill>
                  <a:srgbClr val="C00000"/>
                </a:solidFill>
              </a:rPr>
              <a:t>практики применения Национального режима:</a:t>
            </a:r>
          </a:p>
        </p:txBody>
      </p:sp>
      <p:sp>
        <p:nvSpPr>
          <p:cNvPr id="3" name="Объект 2"/>
          <p:cNvSpPr>
            <a:spLocks noGrp="1"/>
          </p:cNvSpPr>
          <p:nvPr>
            <p:ph idx="1"/>
          </p:nvPr>
        </p:nvSpPr>
        <p:spPr>
          <a:xfrm>
            <a:off x="1820008" y="1124746"/>
            <a:ext cx="9762392" cy="5544615"/>
          </a:xfrm>
        </p:spPr>
        <p:txBody>
          <a:bodyPr>
            <a:normAutofit/>
          </a:bodyPr>
          <a:lstStyle/>
          <a:p>
            <a:pPr marL="0" indent="0" algn="just">
              <a:buNone/>
            </a:pPr>
            <a:endParaRPr lang="ru-RU" sz="1800" b="1" dirty="0" smtClean="0">
              <a:solidFill>
                <a:srgbClr val="C00000"/>
              </a:solidFill>
              <a:latin typeface="Calibri" panose="020F0502020204030204" pitchFamily="34" charset="0"/>
            </a:endParaRPr>
          </a:p>
          <a:p>
            <a:pPr marL="0" indent="0" algn="just">
              <a:buNone/>
            </a:pPr>
            <a:r>
              <a:rPr lang="ru-RU" sz="1800" b="1" u="sng" dirty="0">
                <a:latin typeface="Calibri" panose="020F0502020204030204" pitchFamily="34" charset="0"/>
              </a:rPr>
              <a:t>Более сложная ситуация обстоит с </a:t>
            </a:r>
            <a:r>
              <a:rPr lang="ru-RU" sz="1800" b="1" u="sng" dirty="0" smtClean="0">
                <a:latin typeface="Calibri" panose="020F0502020204030204" pitchFamily="34" charset="0"/>
              </a:rPr>
              <a:t>радиоэлектронной продукцией</a:t>
            </a:r>
            <a:r>
              <a:rPr lang="ru-RU" sz="1800" b="1" u="sng" dirty="0">
                <a:latin typeface="Calibri" panose="020F0502020204030204" pitchFamily="34" charset="0"/>
              </a:rPr>
              <a:t>, попавшей под действие </a:t>
            </a:r>
            <a:r>
              <a:rPr lang="ru-RU" sz="1800" b="1" u="sng" dirty="0" smtClean="0">
                <a:latin typeface="Calibri" panose="020F0502020204030204" pitchFamily="34" charset="0"/>
              </a:rPr>
              <a:t>ПП </a:t>
            </a:r>
            <a:r>
              <a:rPr lang="ru-RU" sz="1800" b="1" u="sng" dirty="0">
                <a:latin typeface="Calibri" panose="020F0502020204030204" pitchFamily="34" charset="0"/>
              </a:rPr>
              <a:t>РФ от 10.07.2019 № 878. </a:t>
            </a:r>
            <a:endParaRPr lang="ru-RU" sz="1800" b="1" u="sng" dirty="0" smtClean="0">
              <a:latin typeface="Calibri" panose="020F0502020204030204" pitchFamily="34" charset="0"/>
            </a:endParaRPr>
          </a:p>
          <a:p>
            <a:pPr marL="0" indent="0" algn="just">
              <a:buNone/>
            </a:pPr>
            <a:r>
              <a:rPr lang="ru-RU" sz="1800" b="1" dirty="0" smtClean="0">
                <a:latin typeface="Calibri" panose="020F0502020204030204" pitchFamily="34" charset="0"/>
              </a:rPr>
              <a:t>С </a:t>
            </a:r>
            <a:r>
              <a:rPr lang="ru-RU" sz="1800" b="1" dirty="0">
                <a:latin typeface="Calibri" panose="020F0502020204030204" pitchFamily="34" charset="0"/>
              </a:rPr>
              <a:t>1 января 2022 </a:t>
            </a:r>
            <a:r>
              <a:rPr lang="ru-RU" sz="1800" b="1" dirty="0" smtClean="0">
                <a:latin typeface="Calibri" panose="020F0502020204030204" pitchFamily="34" charset="0"/>
              </a:rPr>
              <a:t>года исключена </a:t>
            </a:r>
            <a:r>
              <a:rPr lang="ru-RU" sz="1800" b="1" dirty="0">
                <a:latin typeface="Calibri" panose="020F0502020204030204" pitchFamily="34" charset="0"/>
              </a:rPr>
              <a:t>сама возможность неприменения данного постановления, если закупаемая заказчиком радиоэлектронная продукция отсутствует в едином реестре </a:t>
            </a:r>
            <a:r>
              <a:rPr lang="ru-RU" sz="1800" b="1" dirty="0" smtClean="0">
                <a:latin typeface="Calibri" panose="020F0502020204030204" pitchFamily="34" charset="0"/>
              </a:rPr>
              <a:t>российской радиоэлектронной </a:t>
            </a:r>
            <a:r>
              <a:rPr lang="ru-RU" sz="1800" b="1" dirty="0">
                <a:latin typeface="Calibri" panose="020F0502020204030204" pitchFamily="34" charset="0"/>
              </a:rPr>
              <a:t>продукции или евразийском </a:t>
            </a:r>
            <a:r>
              <a:rPr lang="ru-RU" sz="1800" b="1" dirty="0" smtClean="0">
                <a:latin typeface="Calibri" panose="020F0502020204030204" pitchFamily="34" charset="0"/>
              </a:rPr>
              <a:t>реестре промышленных </a:t>
            </a:r>
            <a:r>
              <a:rPr lang="ru-RU" sz="1800" b="1" dirty="0">
                <a:latin typeface="Calibri" panose="020F0502020204030204" pitchFamily="34" charset="0"/>
              </a:rPr>
              <a:t>товаров государств – членов </a:t>
            </a:r>
            <a:r>
              <a:rPr lang="ru-RU" sz="1800" b="1" dirty="0" smtClean="0">
                <a:latin typeface="Calibri" panose="020F0502020204030204" pitchFamily="34" charset="0"/>
              </a:rPr>
              <a:t>Евразийского экономического </a:t>
            </a:r>
            <a:r>
              <a:rPr lang="ru-RU" sz="1800" b="1" dirty="0">
                <a:latin typeface="Calibri" panose="020F0502020204030204" pitchFamily="34" charset="0"/>
              </a:rPr>
              <a:t>союза. </a:t>
            </a:r>
            <a:endParaRPr lang="ru-RU" sz="1800" b="1" dirty="0" smtClean="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r>
              <a:rPr lang="ru-RU" sz="1800" b="1" dirty="0" smtClean="0">
                <a:latin typeface="Calibri" panose="020F0502020204030204" pitchFamily="34" charset="0"/>
              </a:rPr>
              <a:t>Сам </a:t>
            </a:r>
            <a:r>
              <a:rPr lang="ru-RU" sz="1800" b="1" dirty="0">
                <a:latin typeface="Calibri" panose="020F0502020204030204" pitchFamily="34" charset="0"/>
              </a:rPr>
              <a:t>факт включения </a:t>
            </a:r>
            <a:r>
              <a:rPr lang="ru-RU" sz="1800" b="1" dirty="0" smtClean="0">
                <a:latin typeface="Calibri" panose="020F0502020204030204" pitchFamily="34" charset="0"/>
              </a:rPr>
              <a:t>закупаемой продукции </a:t>
            </a:r>
            <a:r>
              <a:rPr lang="ru-RU" sz="1800" b="1" dirty="0">
                <a:latin typeface="Calibri" panose="020F0502020204030204" pitchFamily="34" charset="0"/>
              </a:rPr>
              <a:t>в перечень, утвержденный </a:t>
            </a:r>
            <a:r>
              <a:rPr lang="ru-RU" sz="1800" b="1" dirty="0" smtClean="0">
                <a:latin typeface="Calibri" panose="020F0502020204030204" pitchFamily="34" charset="0"/>
              </a:rPr>
              <a:t>ПП </a:t>
            </a:r>
            <a:r>
              <a:rPr lang="ru-RU" sz="1800" b="1" dirty="0">
                <a:latin typeface="Calibri" panose="020F0502020204030204" pitchFamily="34" charset="0"/>
              </a:rPr>
              <a:t>РФ от 10.07.2019 № 878, делает невозможным установление заказчиком любых </a:t>
            </a:r>
            <a:r>
              <a:rPr lang="ru-RU" sz="1800" b="1" dirty="0" smtClean="0">
                <a:latin typeface="Calibri" panose="020F0502020204030204" pitchFamily="34" charset="0"/>
              </a:rPr>
              <a:t>дополнительных требований </a:t>
            </a:r>
            <a:r>
              <a:rPr lang="ru-RU" sz="1800" b="1" dirty="0">
                <a:latin typeface="Calibri" panose="020F0502020204030204" pitchFamily="34" charset="0"/>
              </a:rPr>
              <a:t>к ней (при наличии хотя бы одной характеристики в КТРУ</a:t>
            </a:r>
            <a:r>
              <a:rPr lang="ru-RU" sz="1800" b="1" dirty="0" smtClean="0">
                <a:latin typeface="Calibri" panose="020F0502020204030204" pitchFamily="34" charset="0"/>
              </a:rPr>
              <a:t>).</a:t>
            </a:r>
          </a:p>
          <a:p>
            <a:pPr marL="0" indent="0" algn="just">
              <a:buNone/>
            </a:pPr>
            <a:endParaRPr lang="ru-RU" sz="1800" b="1" dirty="0">
              <a:latin typeface="Calibri" panose="020F0502020204030204" pitchFamily="34" charset="0"/>
            </a:endParaRPr>
          </a:p>
          <a:p>
            <a:pPr marL="0" indent="0" algn="just">
              <a:buNone/>
            </a:pPr>
            <a:r>
              <a:rPr lang="ru-RU" sz="1800" b="1" u="sng" dirty="0" smtClean="0">
                <a:latin typeface="Calibri" panose="020F0502020204030204" pitchFamily="34" charset="0"/>
              </a:rPr>
              <a:t>Единственный </a:t>
            </a:r>
            <a:r>
              <a:rPr lang="ru-RU" sz="1800" b="1" u="sng" dirty="0">
                <a:latin typeface="Calibri" panose="020F0502020204030204" pitchFamily="34" charset="0"/>
              </a:rPr>
              <a:t>вариант для заказчика</a:t>
            </a:r>
            <a:r>
              <a:rPr lang="ru-RU" sz="1800" b="1" dirty="0">
                <a:latin typeface="Calibri" panose="020F0502020204030204" pitchFamily="34" charset="0"/>
              </a:rPr>
              <a:t> </a:t>
            </a:r>
            <a:r>
              <a:rPr lang="ru-RU" sz="1800" b="1" dirty="0" smtClean="0">
                <a:latin typeface="Calibri" panose="020F0502020204030204" pitchFamily="34" charset="0"/>
              </a:rPr>
              <a:t>– неприменение </a:t>
            </a:r>
            <a:r>
              <a:rPr lang="ru-RU" sz="1800" b="1" dirty="0">
                <a:latin typeface="Calibri" panose="020F0502020204030204" pitchFamily="34" charset="0"/>
              </a:rPr>
              <a:t>КТРУ (если без установления </a:t>
            </a:r>
            <a:r>
              <a:rPr lang="ru-RU" sz="1800" b="1" dirty="0" smtClean="0">
                <a:latin typeface="Calibri" panose="020F0502020204030204" pitchFamily="34" charset="0"/>
              </a:rPr>
              <a:t>необходимых требований </a:t>
            </a:r>
            <a:r>
              <a:rPr lang="ru-RU" sz="1800" b="1" dirty="0">
                <a:latin typeface="Calibri" panose="020F0502020204030204" pitchFamily="34" charset="0"/>
              </a:rPr>
              <a:t>может быть получен предмет, который совершенно непригоден для целей заказчика</a:t>
            </a:r>
            <a:r>
              <a:rPr lang="ru-RU" sz="1800" b="1" dirty="0" smtClean="0">
                <a:latin typeface="Calibri" panose="020F0502020204030204" pitchFamily="34" charset="0"/>
              </a:rPr>
              <a:t>), но </a:t>
            </a:r>
            <a:r>
              <a:rPr lang="ru-RU" sz="1800" b="1" dirty="0">
                <a:latin typeface="Calibri" panose="020F0502020204030204" pitchFamily="34" charset="0"/>
              </a:rPr>
              <a:t>в подавляющем большинстве случаев антимонопольные органы крайне негативно смотрят на неприменение заказчиком КТРУ, признавая такие действия </a:t>
            </a:r>
            <a:r>
              <a:rPr lang="ru-RU" sz="1800" b="1" dirty="0" smtClean="0">
                <a:latin typeface="Calibri" panose="020F0502020204030204" pitchFamily="34" charset="0"/>
              </a:rPr>
              <a:t>необоснованными!!!</a:t>
            </a:r>
          </a:p>
        </p:txBody>
      </p:sp>
      <p:pic>
        <p:nvPicPr>
          <p:cNvPr id="5" name="Рисунок 4"/>
          <p:cNvPicPr>
            <a:picLocks noChangeAspect="1"/>
          </p:cNvPicPr>
          <p:nvPr/>
        </p:nvPicPr>
        <p:blipFill>
          <a:blip r:embed="rId2"/>
          <a:stretch>
            <a:fillRect/>
          </a:stretch>
        </p:blipFill>
        <p:spPr>
          <a:xfrm>
            <a:off x="18918" y="-225059"/>
            <a:ext cx="1801090" cy="1509433"/>
          </a:xfrm>
          <a:prstGeom prst="rect">
            <a:avLst/>
          </a:prstGeom>
        </p:spPr>
      </p:pic>
    </p:spTree>
    <p:extLst>
      <p:ext uri="{BB962C8B-B14F-4D97-AF65-F5344CB8AC3E}">
        <p14:creationId xmlns:p14="http://schemas.microsoft.com/office/powerpoint/2010/main" val="1871980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   </a:t>
            </a:r>
            <a:r>
              <a:rPr lang="ru-RU" dirty="0" smtClean="0"/>
              <a:t>Проблемы  </a:t>
            </a:r>
            <a:r>
              <a:rPr lang="ru-RU" dirty="0"/>
              <a:t>практики применения:</a:t>
            </a:r>
            <a:br>
              <a:rPr lang="ru-RU" dirty="0"/>
            </a:br>
            <a:endParaRPr lang="ru-RU" dirty="0"/>
          </a:p>
        </p:txBody>
      </p:sp>
      <p:sp>
        <p:nvSpPr>
          <p:cNvPr id="3" name="Объект 2"/>
          <p:cNvSpPr>
            <a:spLocks noGrp="1"/>
          </p:cNvSpPr>
          <p:nvPr>
            <p:ph idx="1"/>
          </p:nvPr>
        </p:nvSpPr>
        <p:spPr>
          <a:xfrm>
            <a:off x="1066800" y="887506"/>
            <a:ext cx="10712823" cy="5970494"/>
          </a:xfrm>
        </p:spPr>
        <p:txBody>
          <a:bodyPr>
            <a:normAutofit fontScale="40000" lnSpcReduction="20000"/>
          </a:bodyPr>
          <a:lstStyle/>
          <a:p>
            <a:pPr marL="0" indent="0" algn="ctr">
              <a:lnSpc>
                <a:spcPct val="120000"/>
              </a:lnSpc>
              <a:buNone/>
            </a:pPr>
            <a:r>
              <a:rPr lang="ru-RU" sz="1800" b="1" dirty="0">
                <a:latin typeface="Calibri" panose="020F0502020204030204" pitchFamily="34" charset="0"/>
              </a:rPr>
              <a:t>	</a:t>
            </a:r>
            <a:r>
              <a:rPr lang="ru-RU" sz="4500" b="1" dirty="0">
                <a:solidFill>
                  <a:srgbClr val="C00000"/>
                </a:solidFill>
                <a:latin typeface="Calibri" panose="020F0502020204030204" pitchFamily="34" charset="0"/>
              </a:rPr>
              <a:t>Кассация: </a:t>
            </a:r>
            <a:r>
              <a:rPr lang="ru-RU" sz="4500" b="1" dirty="0" err="1">
                <a:solidFill>
                  <a:srgbClr val="C00000"/>
                </a:solidFill>
                <a:latin typeface="Calibri" panose="020F0502020204030204" pitchFamily="34" charset="0"/>
              </a:rPr>
              <a:t>госзаказчик</a:t>
            </a:r>
            <a:r>
              <a:rPr lang="ru-RU" sz="4500" b="1" dirty="0">
                <a:solidFill>
                  <a:srgbClr val="C00000"/>
                </a:solidFill>
                <a:latin typeface="Calibri" panose="020F0502020204030204" pitchFamily="34" charset="0"/>
              </a:rPr>
              <a:t> может предъявлять особые требования к товару с учетом специфики деятельности</a:t>
            </a:r>
          </a:p>
          <a:p>
            <a:pPr marL="0" indent="0" algn="just">
              <a:lnSpc>
                <a:spcPct val="120000"/>
              </a:lnSpc>
              <a:buNone/>
            </a:pPr>
            <a:endParaRPr lang="ru-RU" sz="4500" b="1" dirty="0">
              <a:latin typeface="Calibri" panose="020F0502020204030204" pitchFamily="34" charset="0"/>
            </a:endParaRPr>
          </a:p>
          <a:p>
            <a:pPr marL="0" indent="0" algn="just">
              <a:lnSpc>
                <a:spcPct val="120000"/>
              </a:lnSpc>
              <a:buNone/>
            </a:pPr>
            <a:r>
              <a:rPr lang="ru-RU" sz="4500" b="1" dirty="0">
                <a:latin typeface="Calibri" panose="020F0502020204030204" pitchFamily="34" charset="0"/>
              </a:rPr>
              <a:t>Заказчик приобретал </a:t>
            </a:r>
            <a:r>
              <a:rPr lang="ru-RU" sz="4500" b="1" dirty="0" err="1">
                <a:latin typeface="Calibri" panose="020F0502020204030204" pitchFamily="34" charset="0"/>
              </a:rPr>
              <a:t>медизделия</a:t>
            </a:r>
            <a:r>
              <a:rPr lang="ru-RU" sz="4500" b="1" dirty="0">
                <a:latin typeface="Calibri" panose="020F0502020204030204" pitchFamily="34" charset="0"/>
              </a:rPr>
              <a:t>. </a:t>
            </a:r>
            <a:r>
              <a:rPr lang="ru-RU" sz="4500" dirty="0">
                <a:latin typeface="Calibri" panose="020F0502020204030204" pitchFamily="34" charset="0"/>
              </a:rPr>
              <a:t>В УФАС поступила жалоба, что объект закупки описали под конкретного производителя, чем ограничили конкуренцию</a:t>
            </a:r>
            <a:r>
              <a:rPr lang="ru-RU" sz="4500" dirty="0" smtClean="0">
                <a:latin typeface="Calibri" panose="020F0502020204030204" pitchFamily="34" charset="0"/>
              </a:rPr>
              <a:t>.</a:t>
            </a:r>
            <a:endParaRPr lang="ru-RU" sz="4500" dirty="0">
              <a:latin typeface="Calibri" panose="020F0502020204030204" pitchFamily="34" charset="0"/>
            </a:endParaRPr>
          </a:p>
          <a:p>
            <a:pPr marL="0" indent="0" algn="just">
              <a:lnSpc>
                <a:spcPct val="120000"/>
              </a:lnSpc>
              <a:buNone/>
            </a:pPr>
            <a:r>
              <a:rPr lang="ru-RU" sz="4500" b="1" dirty="0">
                <a:latin typeface="Calibri" panose="020F0502020204030204" pitchFamily="34" charset="0"/>
              </a:rPr>
              <a:t>Контролеры </a:t>
            </a:r>
            <a:r>
              <a:rPr lang="ru-RU" sz="4500" dirty="0">
                <a:latin typeface="Calibri" panose="020F0502020204030204" pitchFamily="34" charset="0"/>
              </a:rPr>
              <a:t>признали жалобу обоснованной, поскольку заказчик не доказал, что есть другие производители нужного товара</a:t>
            </a:r>
            <a:r>
              <a:rPr lang="ru-RU" sz="4500" dirty="0" smtClean="0">
                <a:latin typeface="Calibri" panose="020F0502020204030204" pitchFamily="34" charset="0"/>
              </a:rPr>
              <a:t>.</a:t>
            </a:r>
            <a:endParaRPr lang="ru-RU" sz="4500" dirty="0">
              <a:latin typeface="Calibri" panose="020F0502020204030204" pitchFamily="34" charset="0"/>
            </a:endParaRPr>
          </a:p>
          <a:p>
            <a:pPr marL="0" indent="0" algn="just">
              <a:lnSpc>
                <a:spcPct val="120000"/>
              </a:lnSpc>
              <a:buNone/>
            </a:pPr>
            <a:r>
              <a:rPr lang="ru-RU" sz="4500" b="1" dirty="0">
                <a:latin typeface="Calibri" panose="020F0502020204030204" pitchFamily="34" charset="0"/>
              </a:rPr>
              <a:t>Суды трех инстанций решили иначе</a:t>
            </a:r>
            <a:r>
              <a:rPr lang="ru-RU" sz="4500" b="1" dirty="0" smtClean="0">
                <a:latin typeface="Calibri" panose="020F0502020204030204" pitchFamily="34" charset="0"/>
              </a:rPr>
              <a:t>:</a:t>
            </a:r>
            <a:endParaRPr lang="ru-RU" sz="4500" b="1" dirty="0">
              <a:latin typeface="Calibri" panose="020F0502020204030204" pitchFamily="34" charset="0"/>
            </a:endParaRPr>
          </a:p>
          <a:p>
            <a:pPr marL="0" indent="0" algn="just">
              <a:lnSpc>
                <a:spcPct val="120000"/>
              </a:lnSpc>
              <a:buNone/>
            </a:pPr>
            <a:r>
              <a:rPr lang="ru-RU" sz="4500" dirty="0">
                <a:latin typeface="Calibri" panose="020F0502020204030204" pitchFamily="34" charset="0"/>
              </a:rPr>
              <a:t>- </a:t>
            </a:r>
            <a:r>
              <a:rPr lang="ru-RU" sz="4500" dirty="0" err="1">
                <a:latin typeface="Calibri" panose="020F0502020204030204" pitchFamily="34" charset="0"/>
              </a:rPr>
              <a:t>госзаказчик</a:t>
            </a:r>
            <a:r>
              <a:rPr lang="ru-RU" sz="4500" dirty="0">
                <a:latin typeface="Calibri" panose="020F0502020204030204" pitchFamily="34" charset="0"/>
              </a:rPr>
              <a:t> сам определяет характеристики объекта закупки. Он их обосновал ссылками на научные статьи и протоколы исследований, провел анализ рынка и учел особенности лечения пациентов</a:t>
            </a:r>
            <a:r>
              <a:rPr lang="ru-RU" sz="4500" dirty="0" smtClean="0">
                <a:latin typeface="Calibri" panose="020F0502020204030204" pitchFamily="34" charset="0"/>
              </a:rPr>
              <a:t>;</a:t>
            </a:r>
            <a:endParaRPr lang="ru-RU" sz="4500" dirty="0">
              <a:latin typeface="Calibri" panose="020F0502020204030204" pitchFamily="34" charset="0"/>
            </a:endParaRPr>
          </a:p>
          <a:p>
            <a:pPr marL="0" indent="0" algn="just">
              <a:lnSpc>
                <a:spcPct val="120000"/>
              </a:lnSpc>
              <a:buNone/>
            </a:pPr>
            <a:r>
              <a:rPr lang="ru-RU" sz="4500" dirty="0">
                <a:latin typeface="Calibri" panose="020F0502020204030204" pitchFamily="34" charset="0"/>
              </a:rPr>
              <a:t>- контролеры не доказали, что требования к товару избыточны, и не подтвердили ограничение конкуренции. Объект закупки - поставка, а не производство. Любой участник мог его закупить и предложить заказчику. Также установили, что </a:t>
            </a:r>
            <a:r>
              <a:rPr lang="ru-RU" sz="4500" dirty="0" err="1">
                <a:latin typeface="Calibri" panose="020F0502020204030204" pitchFamily="34" charset="0"/>
              </a:rPr>
              <a:t>медизделия</a:t>
            </a:r>
            <a:r>
              <a:rPr lang="ru-RU" sz="4500" dirty="0">
                <a:latin typeface="Calibri" panose="020F0502020204030204" pitchFamily="34" charset="0"/>
              </a:rPr>
              <a:t> есть в наличии у нескольких поставщиков</a:t>
            </a:r>
            <a:r>
              <a:rPr lang="ru-RU" sz="4500" dirty="0" smtClean="0">
                <a:latin typeface="Calibri" panose="020F0502020204030204" pitchFamily="34" charset="0"/>
              </a:rPr>
              <a:t>;</a:t>
            </a:r>
            <a:endParaRPr lang="ru-RU" sz="4500" dirty="0">
              <a:latin typeface="Calibri" panose="020F0502020204030204" pitchFamily="34" charset="0"/>
            </a:endParaRPr>
          </a:p>
          <a:p>
            <a:pPr marL="0" indent="0" algn="just">
              <a:lnSpc>
                <a:spcPct val="120000"/>
              </a:lnSpc>
              <a:buNone/>
            </a:pPr>
            <a:r>
              <a:rPr lang="ru-RU" sz="4500" dirty="0">
                <a:latin typeface="Calibri" panose="020F0502020204030204" pitchFamily="34" charset="0"/>
              </a:rPr>
              <a:t>- особые требования к товару нельзя считать ограничением конкуренции, поскольку они обусловлены спецификой деятельности.</a:t>
            </a:r>
          </a:p>
          <a:p>
            <a:pPr marL="0" indent="0" algn="just">
              <a:lnSpc>
                <a:spcPct val="120000"/>
              </a:lnSpc>
              <a:buNone/>
            </a:pPr>
            <a:endParaRPr lang="ru-RU" sz="4500" b="1" dirty="0">
              <a:latin typeface="Calibri" panose="020F0502020204030204" pitchFamily="34" charset="0"/>
            </a:endParaRPr>
          </a:p>
          <a:p>
            <a:pPr marL="0" indent="0" algn="just">
              <a:lnSpc>
                <a:spcPct val="120000"/>
              </a:lnSpc>
              <a:buNone/>
            </a:pPr>
            <a:r>
              <a:rPr lang="ru-RU" sz="4500" b="1" dirty="0" smtClean="0">
                <a:latin typeface="Calibri" panose="020F0502020204030204" pitchFamily="34" charset="0"/>
              </a:rPr>
              <a:t>ВС </a:t>
            </a:r>
            <a:r>
              <a:rPr lang="ru-RU" sz="4500" b="1" dirty="0">
                <a:latin typeface="Calibri" panose="020F0502020204030204" pitchFamily="34" charset="0"/>
              </a:rPr>
              <a:t>РФ недавно поддержал сходные выводы судов о праве </a:t>
            </a:r>
            <a:r>
              <a:rPr lang="ru-RU" sz="4500" b="1" dirty="0" err="1">
                <a:latin typeface="Calibri" panose="020F0502020204030204" pitchFamily="34" charset="0"/>
              </a:rPr>
              <a:t>госзаказчиков</a:t>
            </a:r>
            <a:r>
              <a:rPr lang="ru-RU" sz="4500" b="1" dirty="0">
                <a:latin typeface="Calibri" panose="020F0502020204030204" pitchFamily="34" charset="0"/>
              </a:rPr>
              <a:t> указывать особые свойства товара в описании объекта закупки с учетом потребностей и сферы деятельности</a:t>
            </a:r>
            <a:r>
              <a:rPr lang="ru-RU" sz="4500" b="1" dirty="0" smtClean="0">
                <a:latin typeface="Calibri" panose="020F0502020204030204" pitchFamily="34" charset="0"/>
              </a:rPr>
              <a:t>.</a:t>
            </a:r>
            <a:endParaRPr lang="ru-RU" sz="4500" b="1" dirty="0">
              <a:latin typeface="Calibri" panose="020F0502020204030204" pitchFamily="34" charset="0"/>
            </a:endParaRPr>
          </a:p>
          <a:p>
            <a:pPr marL="0" indent="0" algn="just">
              <a:lnSpc>
                <a:spcPct val="120000"/>
              </a:lnSpc>
              <a:buNone/>
            </a:pPr>
            <a:r>
              <a:rPr lang="ru-RU" sz="4500" b="1" dirty="0">
                <a:latin typeface="Calibri" panose="020F0502020204030204" pitchFamily="34" charset="0"/>
              </a:rPr>
              <a:t>Документ: Постановление АС Северо-Западного округа от 19.05.2022 по делу N А21-6250/2021</a:t>
            </a:r>
          </a:p>
        </p:txBody>
      </p:sp>
      <p:pic>
        <p:nvPicPr>
          <p:cNvPr id="5" name="Рисунок 4"/>
          <p:cNvPicPr>
            <a:picLocks noChangeAspect="1"/>
          </p:cNvPicPr>
          <p:nvPr/>
        </p:nvPicPr>
        <p:blipFill>
          <a:blip r:embed="rId2"/>
          <a:stretch>
            <a:fillRect/>
          </a:stretch>
        </p:blipFill>
        <p:spPr>
          <a:xfrm>
            <a:off x="193432" y="-284008"/>
            <a:ext cx="1805698" cy="1513295"/>
          </a:xfrm>
          <a:prstGeom prst="rect">
            <a:avLst/>
          </a:prstGeom>
        </p:spPr>
      </p:pic>
    </p:spTree>
    <p:extLst>
      <p:ext uri="{BB962C8B-B14F-4D97-AF65-F5344CB8AC3E}">
        <p14:creationId xmlns:p14="http://schemas.microsoft.com/office/powerpoint/2010/main" val="15134929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828800" y="1124746"/>
            <a:ext cx="8686800" cy="5544615"/>
          </a:xfrm>
        </p:spPr>
        <p:txBody>
          <a:bodyPr>
            <a:normAutofit fontScale="92500"/>
          </a:bodyPr>
          <a:lstStyle/>
          <a:p>
            <a:pPr marL="0" indent="0" algn="ctr">
              <a:buNone/>
            </a:pPr>
            <a:r>
              <a:rPr lang="ru-RU" sz="1800" b="1" dirty="0">
                <a:solidFill>
                  <a:srgbClr val="C00000"/>
                </a:solidFill>
                <a:latin typeface="Calibri" panose="020F0502020204030204" pitchFamily="34" charset="0"/>
              </a:rPr>
              <a:t>  </a:t>
            </a:r>
            <a:r>
              <a:rPr lang="ru-RU" sz="2200" b="1" dirty="0" smtClean="0">
                <a:solidFill>
                  <a:srgbClr val="C00000"/>
                </a:solidFill>
                <a:latin typeface="Calibri" panose="020F0502020204030204" pitchFamily="34" charset="0"/>
              </a:rPr>
              <a:t>Проблемы  практики применения:</a:t>
            </a:r>
          </a:p>
          <a:p>
            <a:pPr marL="0" indent="0" algn="ctr">
              <a:buNone/>
            </a:pPr>
            <a:r>
              <a:rPr lang="ru-RU" sz="1800" b="1" dirty="0">
                <a:latin typeface="Calibri" panose="020F0502020204030204" pitchFamily="34" charset="0"/>
              </a:rPr>
              <a:t>	</a:t>
            </a:r>
            <a:r>
              <a:rPr lang="ru-RU" sz="1800" b="1" dirty="0" smtClean="0">
                <a:solidFill>
                  <a:srgbClr val="0070C0"/>
                </a:solidFill>
                <a:latin typeface="Calibri" panose="020F0502020204030204" pitchFamily="34" charset="0"/>
              </a:rPr>
              <a:t>Верховный суд </a:t>
            </a:r>
            <a:r>
              <a:rPr lang="ru-RU" sz="1800" b="1" dirty="0">
                <a:solidFill>
                  <a:srgbClr val="0070C0"/>
                </a:solidFill>
                <a:latin typeface="Calibri" panose="020F0502020204030204" pitchFamily="34" charset="0"/>
              </a:rPr>
              <a:t>РФ: поставка товара по заявкам </a:t>
            </a:r>
            <a:r>
              <a:rPr lang="ru-RU" sz="1800" b="1" dirty="0" err="1">
                <a:solidFill>
                  <a:srgbClr val="0070C0"/>
                </a:solidFill>
                <a:latin typeface="Calibri" panose="020F0502020204030204" pitchFamily="34" charset="0"/>
              </a:rPr>
              <a:t>госзаказчика</a:t>
            </a:r>
            <a:r>
              <a:rPr lang="ru-RU" sz="1800" b="1" dirty="0">
                <a:solidFill>
                  <a:srgbClr val="0070C0"/>
                </a:solidFill>
                <a:latin typeface="Calibri" panose="020F0502020204030204" pitchFamily="34" charset="0"/>
              </a:rPr>
              <a:t> не означает, что надо выбрать весь </a:t>
            </a:r>
            <a:r>
              <a:rPr lang="ru-RU" sz="1800" b="1" dirty="0" smtClean="0">
                <a:solidFill>
                  <a:srgbClr val="0070C0"/>
                </a:solidFill>
                <a:latin typeface="Calibri" panose="020F0502020204030204" pitchFamily="34" charset="0"/>
              </a:rPr>
              <a:t>объем:                                                                                                         </a:t>
            </a:r>
          </a:p>
          <a:p>
            <a:pPr marL="0" indent="0" algn="just">
              <a:buNone/>
            </a:pPr>
            <a:r>
              <a:rPr lang="ru-RU" sz="1800" b="1" u="sng" dirty="0" smtClean="0">
                <a:latin typeface="Calibri" panose="020F0502020204030204" pitchFamily="34" charset="0"/>
              </a:rPr>
              <a:t>Обстоятельства дела: </a:t>
            </a:r>
            <a:r>
              <a:rPr lang="ru-RU" sz="1800" b="1" dirty="0" smtClean="0">
                <a:latin typeface="Calibri" panose="020F0502020204030204" pitchFamily="34" charset="0"/>
              </a:rPr>
              <a:t>Стороны </a:t>
            </a:r>
            <a:r>
              <a:rPr lang="ru-RU" sz="1800" b="1" dirty="0">
                <a:latin typeface="Calibri" panose="020F0502020204030204" pitchFamily="34" charset="0"/>
              </a:rPr>
              <a:t>заключили контракт на поставку товара. Обязательства выполняли по заявкам</a:t>
            </a:r>
            <a:r>
              <a:rPr lang="ru-RU" sz="1800" b="1" dirty="0" smtClean="0">
                <a:latin typeface="Calibri" panose="020F0502020204030204" pitchFamily="34" charset="0"/>
              </a:rPr>
              <a:t>. В </a:t>
            </a:r>
            <a:r>
              <a:rPr lang="ru-RU" sz="1800" b="1" dirty="0">
                <a:latin typeface="Calibri" panose="020F0502020204030204" pitchFamily="34" charset="0"/>
              </a:rPr>
              <a:t>период действия контракта заказчик выбрал не весь объем. После того как его срок истек, поставщик в претензиях требовал сделать выборку полностью</a:t>
            </a:r>
            <a:r>
              <a:rPr lang="ru-RU" sz="1800" b="1" dirty="0" smtClean="0">
                <a:latin typeface="Calibri" panose="020F0502020204030204" pitchFamily="34" charset="0"/>
              </a:rPr>
              <a:t>.</a:t>
            </a:r>
          </a:p>
          <a:p>
            <a:pPr marL="0" indent="0" algn="just">
              <a:buNone/>
            </a:pPr>
            <a:r>
              <a:rPr lang="ru-RU" sz="1800" b="1" u="sng" dirty="0" smtClean="0">
                <a:latin typeface="Calibri" panose="020F0502020204030204" pitchFamily="34" charset="0"/>
              </a:rPr>
              <a:t>Суды </a:t>
            </a:r>
            <a:r>
              <a:rPr lang="ru-RU" sz="1800" b="1" u="sng" dirty="0">
                <a:latin typeface="Calibri" panose="020F0502020204030204" pitchFamily="34" charset="0"/>
              </a:rPr>
              <a:t>трех инстанций не согласились с таким требованием</a:t>
            </a:r>
            <a:r>
              <a:rPr lang="ru-RU" sz="1800" b="1" u="sng" dirty="0" smtClean="0">
                <a:latin typeface="Calibri" panose="020F0502020204030204" pitchFamily="34" charset="0"/>
              </a:rPr>
              <a:t>:</a:t>
            </a:r>
            <a:r>
              <a:rPr lang="ru-RU" sz="1800" b="1" dirty="0" smtClean="0">
                <a:latin typeface="Calibri" panose="020F0502020204030204" pitchFamily="34" charset="0"/>
              </a:rPr>
              <a:t> в </a:t>
            </a:r>
            <a:r>
              <a:rPr lang="ru-RU" sz="1800" b="1" dirty="0">
                <a:latin typeface="Calibri" panose="020F0502020204030204" pitchFamily="34" charset="0"/>
              </a:rPr>
              <a:t>контракте нет обязанности выбрать весь объем и ответственности за ее неисполнение. </a:t>
            </a: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 условие </a:t>
            </a:r>
            <a:r>
              <a:rPr lang="ru-RU" sz="1800" b="1" dirty="0">
                <a:latin typeface="Calibri" panose="020F0502020204030204" pitchFamily="34" charset="0"/>
              </a:rPr>
              <a:t>контракта о поставке партии товара по заявкам заказчика не означает, что тот должен приобретать продукцию, в которой нет потребности</a:t>
            </a:r>
            <a:r>
              <a:rPr lang="ru-RU" sz="1800" b="1" dirty="0" smtClean="0">
                <a:latin typeface="Calibri" panose="020F0502020204030204" pitchFamily="34" charset="0"/>
              </a:rPr>
              <a:t>;</a:t>
            </a:r>
          </a:p>
          <a:p>
            <a:pPr algn="just">
              <a:buFontTx/>
              <a:buChar char="-"/>
            </a:pPr>
            <a:r>
              <a:rPr lang="ru-RU" sz="1800" b="1" dirty="0" smtClean="0">
                <a:latin typeface="Calibri" panose="020F0502020204030204" pitchFamily="34" charset="0"/>
              </a:rPr>
              <a:t>факт </a:t>
            </a:r>
            <a:r>
              <a:rPr lang="ru-RU" sz="1800" b="1" dirty="0">
                <a:latin typeface="Calibri" panose="020F0502020204030204" pitchFamily="34" charset="0"/>
              </a:rPr>
              <a:t>того, что заказчик не направлял заявки на поставку товара, в том числе всего объема, нельзя считать нарушением условий контракта</a:t>
            </a:r>
            <a:r>
              <a:rPr lang="ru-RU" sz="1800" b="1" dirty="0" smtClean="0">
                <a:latin typeface="Calibri" panose="020F0502020204030204" pitchFamily="34" charset="0"/>
              </a:rPr>
              <a:t>;</a:t>
            </a:r>
          </a:p>
          <a:p>
            <a:pPr algn="just">
              <a:buFontTx/>
              <a:buChar char="-"/>
            </a:pPr>
            <a:r>
              <a:rPr lang="ru-RU" sz="1800" b="1" dirty="0" smtClean="0">
                <a:latin typeface="Calibri" panose="020F0502020204030204" pitchFamily="34" charset="0"/>
              </a:rPr>
              <a:t>для </a:t>
            </a:r>
            <a:r>
              <a:rPr lang="ru-RU" sz="1800" b="1" dirty="0">
                <a:latin typeface="Calibri" panose="020F0502020204030204" pitchFamily="34" charset="0"/>
              </a:rPr>
              <a:t>поставки товара нужна заявка заказчика. Нельзя обязать принять продукцию, заявки по которой нет</a:t>
            </a:r>
            <a:r>
              <a:rPr lang="ru-RU" sz="1800" b="1" dirty="0" smtClean="0">
                <a:latin typeface="Calibri" panose="020F0502020204030204" pitchFamily="34" charset="0"/>
              </a:rPr>
              <a:t>;</a:t>
            </a:r>
          </a:p>
          <a:p>
            <a:pPr algn="just">
              <a:buFontTx/>
              <a:buChar char="-"/>
            </a:pPr>
            <a:r>
              <a:rPr lang="ru-RU" sz="1800" b="1" dirty="0" smtClean="0">
                <a:latin typeface="Calibri" panose="020F0502020204030204" pitchFamily="34" charset="0"/>
              </a:rPr>
              <a:t>на </a:t>
            </a:r>
            <a:r>
              <a:rPr lang="ru-RU" sz="1800" b="1" dirty="0">
                <a:latin typeface="Calibri" panose="020F0502020204030204" pitchFamily="34" charset="0"/>
              </a:rPr>
              <a:t>момент предъявления претензии срок действия контракта истек. </a:t>
            </a: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Обязательства </a:t>
            </a:r>
            <a:r>
              <a:rPr lang="ru-RU" sz="1800" b="1" dirty="0">
                <a:latin typeface="Calibri" panose="020F0502020204030204" pitchFamily="34" charset="0"/>
              </a:rPr>
              <a:t>по поставке и приемке прекратились</a:t>
            </a:r>
            <a:r>
              <a:rPr lang="ru-RU" sz="1800" b="1" dirty="0" smtClean="0">
                <a:latin typeface="Calibri" panose="020F0502020204030204" pitchFamily="34" charset="0"/>
              </a:rPr>
              <a:t>. ВС </a:t>
            </a:r>
            <a:r>
              <a:rPr lang="ru-RU" sz="1800" b="1" dirty="0">
                <a:latin typeface="Calibri" panose="020F0502020204030204" pitchFamily="34" charset="0"/>
              </a:rPr>
              <a:t>РФ не стал пересматривать дело.                                                                    </a:t>
            </a:r>
            <a:endParaRPr lang="ru-RU" sz="1800" b="1" dirty="0" smtClean="0">
              <a:latin typeface="Calibri" panose="020F0502020204030204" pitchFamily="34" charset="0"/>
            </a:endParaRPr>
          </a:p>
          <a:p>
            <a:pPr marL="0" indent="0" algn="just">
              <a:buNone/>
            </a:pPr>
            <a:r>
              <a:rPr lang="ru-RU" sz="1800" b="1" u="sng" dirty="0" smtClean="0">
                <a:latin typeface="Calibri" panose="020F0502020204030204" pitchFamily="34" charset="0"/>
              </a:rPr>
              <a:t>Документ:</a:t>
            </a:r>
            <a:r>
              <a:rPr lang="ru-RU" sz="1800" b="1" dirty="0" smtClean="0">
                <a:latin typeface="Calibri" panose="020F0502020204030204" pitchFamily="34" charset="0"/>
              </a:rPr>
              <a:t> Определение </a:t>
            </a:r>
            <a:r>
              <a:rPr lang="ru-RU" sz="1800" b="1" dirty="0">
                <a:latin typeface="Calibri" panose="020F0502020204030204" pitchFamily="34" charset="0"/>
              </a:rPr>
              <a:t>ВС РФ от 28.02.2022 N 301-ЭС21-29622                                                                        	</a:t>
            </a:r>
          </a:p>
        </p:txBody>
      </p:sp>
      <p:pic>
        <p:nvPicPr>
          <p:cNvPr id="5" name="Рисунок 4"/>
          <p:cNvPicPr>
            <a:picLocks noChangeAspect="1"/>
          </p:cNvPicPr>
          <p:nvPr/>
        </p:nvPicPr>
        <p:blipFill>
          <a:blip r:embed="rId2"/>
          <a:stretch>
            <a:fillRect/>
          </a:stretch>
        </p:blipFill>
        <p:spPr>
          <a:xfrm>
            <a:off x="193431" y="-284008"/>
            <a:ext cx="2206869" cy="1849503"/>
          </a:xfrm>
          <a:prstGeom prst="rect">
            <a:avLst/>
          </a:prstGeom>
        </p:spPr>
      </p:pic>
    </p:spTree>
    <p:extLst>
      <p:ext uri="{BB962C8B-B14F-4D97-AF65-F5344CB8AC3E}">
        <p14:creationId xmlns:p14="http://schemas.microsoft.com/office/powerpoint/2010/main" val="9921579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latin typeface="Georgia" panose="02040502050405020303" pitchFamily="18" charset="0"/>
              </a:rPr>
              <a:t/>
            </a:r>
            <a:br>
              <a:rPr lang="ru-RU" sz="2800" dirty="0" smtClean="0">
                <a:latin typeface="Georgia" panose="02040502050405020303" pitchFamily="18" charset="0"/>
              </a:rPr>
            </a:br>
            <a:r>
              <a:rPr lang="ru-RU" sz="2800" dirty="0">
                <a:latin typeface="Georgia" panose="02040502050405020303" pitchFamily="18" charset="0"/>
              </a:rPr>
              <a:t> </a:t>
            </a:r>
            <a:r>
              <a:rPr lang="ru-RU" sz="2800" dirty="0" smtClean="0">
                <a:latin typeface="Georgia" panose="02040502050405020303" pitchFamily="18" charset="0"/>
              </a:rPr>
              <a:t>                    </a:t>
            </a:r>
            <a:r>
              <a:rPr lang="ru-RU" sz="2800" b="1" dirty="0" smtClean="0">
                <a:latin typeface="Georgia" panose="02040502050405020303" pitchFamily="18" charset="0"/>
              </a:rPr>
              <a:t>Обжалование </a:t>
            </a:r>
            <a:r>
              <a:rPr lang="ru-RU" sz="2800" b="1" dirty="0">
                <a:latin typeface="Georgia" panose="02040502050405020303" pitchFamily="18" charset="0"/>
              </a:rPr>
              <a:t>актов и действий контрольных органов в сфере закупок:</a:t>
            </a:r>
            <a:br>
              <a:rPr lang="ru-RU" sz="2800" b="1" dirty="0">
                <a:latin typeface="Georgia" panose="02040502050405020303" pitchFamily="18" charset="0"/>
              </a:rPr>
            </a:br>
            <a:endParaRPr lang="ru-RU" sz="2800" b="1" dirty="0">
              <a:latin typeface="Georgia" panose="02040502050405020303" pitchFamily="18" charset="0"/>
            </a:endParaRPr>
          </a:p>
        </p:txBody>
      </p:sp>
      <p:sp>
        <p:nvSpPr>
          <p:cNvPr id="3" name="Объект 2"/>
          <p:cNvSpPr>
            <a:spLocks noGrp="1"/>
          </p:cNvSpPr>
          <p:nvPr>
            <p:ph idx="1"/>
          </p:nvPr>
        </p:nvSpPr>
        <p:spPr>
          <a:xfrm>
            <a:off x="1361440" y="1221971"/>
            <a:ext cx="10426007" cy="5220393"/>
          </a:xfrm>
        </p:spPr>
        <p:txBody>
          <a:bodyPr>
            <a:normAutofit lnSpcReduction="10000"/>
          </a:bodyPr>
          <a:lstStyle/>
          <a:p>
            <a:pPr marL="0" indent="0" algn="just">
              <a:buNone/>
            </a:pPr>
            <a:endParaRPr lang="ru-RU" sz="1800" b="1" dirty="0" smtClean="0">
              <a:solidFill>
                <a:srgbClr val="4A3019"/>
              </a:solidFill>
              <a:latin typeface="Georgia" panose="02040502050405020303" pitchFamily="18" charset="0"/>
            </a:endParaRPr>
          </a:p>
          <a:p>
            <a:pPr marL="0" indent="0" algn="just">
              <a:buNone/>
            </a:pPr>
            <a:r>
              <a:rPr lang="ru-RU" sz="1800" b="1" dirty="0" smtClean="0">
                <a:solidFill>
                  <a:srgbClr val="4A3019"/>
                </a:solidFill>
                <a:latin typeface="Georgia" panose="02040502050405020303" pitchFamily="18" charset="0"/>
              </a:rPr>
              <a:t>Ст</a:t>
            </a:r>
            <a:r>
              <a:rPr lang="ru-RU" sz="1800" b="1" dirty="0">
                <a:solidFill>
                  <a:srgbClr val="4A3019"/>
                </a:solidFill>
                <a:latin typeface="Georgia" panose="02040502050405020303" pitchFamily="18" charset="0"/>
              </a:rPr>
              <a:t>. 198 АПК РФ, граждане, организации и иные лица вправе обратиться в арбитражный суд с заявлением:</a:t>
            </a:r>
          </a:p>
          <a:p>
            <a:pPr marL="0" indent="0" algn="just">
              <a:buNone/>
            </a:pPr>
            <a:r>
              <a:rPr lang="ru-RU" sz="1800" b="1" dirty="0">
                <a:solidFill>
                  <a:srgbClr val="4A3019"/>
                </a:solidFill>
                <a:latin typeface="Georgia" panose="02040502050405020303" pitchFamily="18" charset="0"/>
              </a:rPr>
              <a:t>	-  о признании недействительными ненормативных правовых актов, 	</a:t>
            </a:r>
          </a:p>
          <a:p>
            <a:pPr marL="0" indent="0" algn="just">
              <a:buNone/>
            </a:pPr>
            <a:r>
              <a:rPr lang="ru-RU" sz="1800" b="1" dirty="0">
                <a:solidFill>
                  <a:srgbClr val="4A3019"/>
                </a:solidFill>
                <a:latin typeface="Georgia" panose="02040502050405020303" pitchFamily="18" charset="0"/>
              </a:rPr>
              <a:t>	- незаконными решений и действий (бездействия) органов, осуществляющих публичные полномочия, должностных лиц, </a:t>
            </a:r>
          </a:p>
          <a:p>
            <a:pPr marL="0" indent="0" algn="just">
              <a:buNone/>
            </a:pPr>
            <a:r>
              <a:rPr lang="ru-RU" sz="1800" b="1" u="sng" dirty="0">
                <a:solidFill>
                  <a:srgbClr val="4A3019"/>
                </a:solidFill>
                <a:latin typeface="Georgia" panose="02040502050405020303" pitchFamily="18" charset="0"/>
              </a:rPr>
              <a:t>Если полагают, что оспариваемый ненормативный правовой акт, решение и действие (бездействие):</a:t>
            </a:r>
          </a:p>
          <a:p>
            <a:pPr algn="just">
              <a:buAutoNum type="arabicParenR"/>
            </a:pPr>
            <a:r>
              <a:rPr lang="ru-RU" sz="1800" b="1" dirty="0">
                <a:solidFill>
                  <a:srgbClr val="4A3019"/>
                </a:solidFill>
                <a:latin typeface="Georgia" panose="02040502050405020303" pitchFamily="18" charset="0"/>
              </a:rPr>
              <a:t>не соответствуют закону или иному нормативному правовому акту </a:t>
            </a:r>
          </a:p>
          <a:p>
            <a:pPr marL="0" indent="0" algn="just">
              <a:buNone/>
            </a:pPr>
            <a:r>
              <a:rPr lang="en-US" sz="1800" b="1" dirty="0" smtClean="0">
                <a:solidFill>
                  <a:srgbClr val="4A3019"/>
                </a:solidFill>
                <a:latin typeface="Georgia" panose="02040502050405020303" pitchFamily="18" charset="0"/>
              </a:rPr>
              <a:t>                  </a:t>
            </a:r>
            <a:r>
              <a:rPr lang="ru-RU" sz="1800" b="1" dirty="0" smtClean="0">
                <a:solidFill>
                  <a:srgbClr val="4A3019"/>
                </a:solidFill>
                <a:latin typeface="Georgia" panose="02040502050405020303" pitchFamily="18" charset="0"/>
              </a:rPr>
              <a:t>+</a:t>
            </a:r>
            <a:endParaRPr lang="ru-RU" sz="1800" b="1" dirty="0">
              <a:solidFill>
                <a:srgbClr val="4A3019"/>
              </a:solidFill>
              <a:latin typeface="Georgia" panose="02040502050405020303" pitchFamily="18" charset="0"/>
            </a:endParaRPr>
          </a:p>
          <a:p>
            <a:pPr marL="0" indent="0" algn="just">
              <a:buNone/>
            </a:pPr>
            <a:r>
              <a:rPr lang="ru-RU" sz="1800" b="1" dirty="0">
                <a:solidFill>
                  <a:srgbClr val="4A3019"/>
                </a:solidFill>
                <a:latin typeface="Georgia" panose="02040502050405020303" pitchFamily="18" charset="0"/>
              </a:rPr>
              <a:t>2) нарушают их права и законные интересы в сфере предпринимательской и иной экономической деятельности, незаконно возлагают на них какие-либо обязанности, создают иные препятствия для осуществления предпринимательской и иной экономической деятельности</a:t>
            </a:r>
            <a:r>
              <a:rPr lang="ru-RU" sz="1800" b="1" dirty="0" smtClean="0">
                <a:solidFill>
                  <a:srgbClr val="4A3019"/>
                </a:solidFill>
                <a:latin typeface="Georgia" panose="02040502050405020303" pitchFamily="18" charset="0"/>
              </a:rPr>
              <a:t>.</a:t>
            </a:r>
            <a:endParaRPr lang="ru-RU" sz="1800" b="1" dirty="0">
              <a:solidFill>
                <a:srgbClr val="4A3019"/>
              </a:solidFill>
              <a:latin typeface="Georgia" panose="02040502050405020303" pitchFamily="18" charset="0"/>
            </a:endParaRPr>
          </a:p>
          <a:p>
            <a:pPr marL="0" indent="0" algn="ctr">
              <a:buNone/>
            </a:pPr>
            <a:r>
              <a:rPr lang="ru-RU" sz="1800" b="1" i="1" u="sng" dirty="0">
                <a:solidFill>
                  <a:srgbClr val="4A3019"/>
                </a:solidFill>
                <a:latin typeface="Georgia" panose="02040502050405020303" pitchFamily="18" charset="0"/>
              </a:rPr>
              <a:t>Сложные вопросы:</a:t>
            </a:r>
          </a:p>
          <a:p>
            <a:pPr marL="0" indent="0" algn="just">
              <a:buNone/>
            </a:pPr>
            <a:r>
              <a:rPr lang="ru-RU" sz="1800" b="1" dirty="0">
                <a:solidFill>
                  <a:srgbClr val="4A3019"/>
                </a:solidFill>
                <a:latin typeface="Georgia" panose="02040502050405020303" pitchFamily="18" charset="0"/>
              </a:rPr>
              <a:t>Обладает ли акт проверки признаками ненормативного правового акта</a:t>
            </a:r>
            <a:r>
              <a:rPr lang="ru-RU" sz="1800" b="1" dirty="0" smtClean="0">
                <a:solidFill>
                  <a:srgbClr val="4A3019"/>
                </a:solidFill>
                <a:latin typeface="Georgia" panose="02040502050405020303" pitchFamily="18" charset="0"/>
              </a:rPr>
              <a:t>?</a:t>
            </a:r>
            <a:r>
              <a:rPr lang="en-US" sz="1800" b="1" dirty="0" smtClean="0">
                <a:solidFill>
                  <a:srgbClr val="4A3019"/>
                </a:solidFill>
                <a:latin typeface="Georgia" panose="02040502050405020303" pitchFamily="18" charset="0"/>
              </a:rPr>
              <a:t> - </a:t>
            </a:r>
            <a:r>
              <a:rPr lang="ru-RU" sz="1800" b="1" dirty="0" smtClean="0">
                <a:solidFill>
                  <a:srgbClr val="4A3019"/>
                </a:solidFill>
                <a:latin typeface="Georgia" panose="02040502050405020303" pitchFamily="18" charset="0"/>
              </a:rPr>
              <a:t>НЕТ</a:t>
            </a:r>
            <a:endParaRPr lang="ru-RU" sz="1800" b="1" dirty="0">
              <a:solidFill>
                <a:srgbClr val="4A3019"/>
              </a:solidFill>
              <a:latin typeface="Georgia" panose="02040502050405020303" pitchFamily="18" charset="0"/>
            </a:endParaRPr>
          </a:p>
          <a:p>
            <a:pPr marL="0" indent="0" algn="just">
              <a:buNone/>
            </a:pPr>
            <a:r>
              <a:rPr lang="ru-RU" sz="1800" b="1" dirty="0">
                <a:solidFill>
                  <a:srgbClr val="4A3019"/>
                </a:solidFill>
                <a:latin typeface="Georgia" panose="02040502050405020303" pitchFamily="18" charset="0"/>
              </a:rPr>
              <a:t>Какие акты можно обжаловать по ст. 198 АПК РФ</a:t>
            </a:r>
            <a:r>
              <a:rPr lang="ru-RU" sz="1800" b="1" dirty="0" smtClean="0">
                <a:solidFill>
                  <a:srgbClr val="4A3019"/>
                </a:solidFill>
                <a:latin typeface="Georgia" panose="02040502050405020303" pitchFamily="18" charset="0"/>
              </a:rPr>
              <a:t>? – (РЕШЕНИЕ И ПРЕДПИСАНИЕ УФАС, АКТ ПРОВЕРКИ НЕЛЬЗЯ)</a:t>
            </a:r>
          </a:p>
          <a:p>
            <a:pPr marL="0" indent="0" algn="just">
              <a:buNone/>
            </a:pPr>
            <a:endParaRPr lang="ru-RU" sz="1800" b="1" dirty="0">
              <a:solidFill>
                <a:srgbClr val="4A3019"/>
              </a:solidFill>
              <a:latin typeface="Georgia" panose="02040502050405020303" pitchFamily="18" charset="0"/>
            </a:endParaRPr>
          </a:p>
          <a:p>
            <a:pPr marL="0" indent="0" algn="ctr">
              <a:buNone/>
            </a:pPr>
            <a:endParaRPr lang="ru-RU" sz="1800" b="1"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ctr">
              <a:buNone/>
            </a:pPr>
            <a:endParaRPr lang="ru-RU" sz="1800" b="1" dirty="0">
              <a:solidFill>
                <a:srgbClr val="FF0000"/>
              </a:solidFill>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dirty="0">
              <a:solidFill>
                <a:srgbClr val="FF0000"/>
              </a:solidFill>
              <a:latin typeface="Calibri" panose="020F0502020204030204" pitchFamily="34" charset="0"/>
            </a:endParaRPr>
          </a:p>
          <a:p>
            <a:pPr marL="0" indent="0" algn="just">
              <a:buNone/>
            </a:pPr>
            <a:endParaRPr lang="ru-RU" sz="1800" i="1" dirty="0">
              <a:latin typeface="Calibri" panose="020F0502020204030204" pitchFamily="34" charset="0"/>
            </a:endParaRPr>
          </a:p>
          <a:p>
            <a:pPr marL="0" indent="0" algn="just">
              <a:buNone/>
            </a:pPr>
            <a:endParaRPr lang="ru-RU" sz="1800" i="1" u="sng"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pic>
        <p:nvPicPr>
          <p:cNvPr id="4" name="Рисунок 3"/>
          <p:cNvPicPr>
            <a:picLocks noChangeAspect="1"/>
          </p:cNvPicPr>
          <p:nvPr/>
        </p:nvPicPr>
        <p:blipFill>
          <a:blip r:embed="rId2"/>
          <a:stretch>
            <a:fillRect/>
          </a:stretch>
        </p:blipFill>
        <p:spPr>
          <a:xfrm>
            <a:off x="404553" y="-284007"/>
            <a:ext cx="1767147" cy="1480987"/>
          </a:xfrm>
          <a:prstGeom prst="rect">
            <a:avLst/>
          </a:prstGeom>
        </p:spPr>
      </p:pic>
    </p:spTree>
    <p:extLst>
      <p:ext uri="{BB962C8B-B14F-4D97-AF65-F5344CB8AC3E}">
        <p14:creationId xmlns:p14="http://schemas.microsoft.com/office/powerpoint/2010/main" val="4405747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828800" y="1124746"/>
            <a:ext cx="8686800" cy="5544615"/>
          </a:xfrm>
        </p:spPr>
        <p:txBody>
          <a:bodyPr>
            <a:normAutofit/>
          </a:bodyPr>
          <a:lstStyle/>
          <a:p>
            <a:pPr algn="ctr"/>
            <a:endParaRPr lang="ru-RU" b="1" dirty="0"/>
          </a:p>
          <a:p>
            <a:pPr marL="0" indent="0" algn="ctr">
              <a:buNone/>
            </a:pPr>
            <a:endParaRPr lang="ru-RU" b="1" dirty="0">
              <a:solidFill>
                <a:schemeClr val="accent6">
                  <a:lumMod val="50000"/>
                </a:schemeClr>
              </a:solidFill>
            </a:endParaRPr>
          </a:p>
          <a:p>
            <a:pPr marL="0" indent="0" algn="ctr">
              <a:buNone/>
            </a:pPr>
            <a:endParaRPr lang="ru-RU" b="1" dirty="0">
              <a:solidFill>
                <a:schemeClr val="accent6">
                  <a:lumMod val="50000"/>
                </a:schemeClr>
              </a:solidFill>
            </a:endParaRPr>
          </a:p>
          <a:p>
            <a:pPr marL="0" indent="0" algn="ctr">
              <a:buNone/>
            </a:pPr>
            <a:r>
              <a:rPr lang="ru-RU" b="1" dirty="0">
                <a:solidFill>
                  <a:srgbClr val="C00000"/>
                </a:solidFill>
              </a:rPr>
              <a:t>Спасибо за внимание!</a:t>
            </a:r>
            <a:br>
              <a:rPr lang="ru-RU" b="1" dirty="0">
                <a:solidFill>
                  <a:srgbClr val="C00000"/>
                </a:solidFill>
              </a:rPr>
            </a:br>
            <a:r>
              <a:rPr lang="ru-RU" b="1" dirty="0">
                <a:solidFill>
                  <a:srgbClr val="C00000"/>
                </a:solidFill>
              </a:rPr>
              <a:t/>
            </a:r>
            <a:br>
              <a:rPr lang="ru-RU" b="1" dirty="0">
                <a:solidFill>
                  <a:srgbClr val="C00000"/>
                </a:solidFill>
              </a:rPr>
            </a:br>
            <a:endParaRPr lang="ru-RU" sz="2800" dirty="0">
              <a:solidFill>
                <a:srgbClr val="C00000"/>
              </a:solidFill>
            </a:endParaRPr>
          </a:p>
        </p:txBody>
      </p:sp>
      <p:pic>
        <p:nvPicPr>
          <p:cNvPr id="5" name="Рисунок 4"/>
          <p:cNvPicPr>
            <a:picLocks noChangeAspect="1"/>
          </p:cNvPicPr>
          <p:nvPr/>
        </p:nvPicPr>
        <p:blipFill>
          <a:blip r:embed="rId2"/>
          <a:stretch>
            <a:fillRect/>
          </a:stretch>
        </p:blipFill>
        <p:spPr>
          <a:xfrm>
            <a:off x="448407" y="-200145"/>
            <a:ext cx="2347547" cy="1967400"/>
          </a:xfrm>
          <a:prstGeom prst="rect">
            <a:avLst/>
          </a:prstGeom>
        </p:spPr>
      </p:pic>
    </p:spTree>
    <p:extLst>
      <p:ext uri="{BB962C8B-B14F-4D97-AF65-F5344CB8AC3E}">
        <p14:creationId xmlns:p14="http://schemas.microsoft.com/office/powerpoint/2010/main" val="252742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normAutofit/>
          </a:bodyPr>
          <a:lstStyle/>
          <a:p>
            <a:r>
              <a:rPr lang="ru-RU" sz="3200" dirty="0">
                <a:solidFill>
                  <a:srgbClr val="C00000"/>
                </a:solidFill>
              </a:rPr>
              <a:t>ФЗ №104 от 16.04.2022 года:</a:t>
            </a:r>
            <a:br>
              <a:rPr lang="ru-RU" sz="3200" dirty="0">
                <a:solidFill>
                  <a:srgbClr val="C00000"/>
                </a:solidFill>
              </a:rPr>
            </a:br>
            <a:endParaRPr lang="ru-RU" sz="3200" dirty="0">
              <a:solidFill>
                <a:srgbClr val="C00000"/>
              </a:solidFill>
            </a:endParaRPr>
          </a:p>
        </p:txBody>
      </p:sp>
      <p:sp>
        <p:nvSpPr>
          <p:cNvPr id="3" name="Объект 2"/>
          <p:cNvSpPr>
            <a:spLocks noGrp="1"/>
          </p:cNvSpPr>
          <p:nvPr>
            <p:ph idx="1"/>
          </p:nvPr>
        </p:nvSpPr>
        <p:spPr>
          <a:xfrm>
            <a:off x="1919536" y="1124746"/>
            <a:ext cx="8686800" cy="5544615"/>
          </a:xfrm>
        </p:spPr>
        <p:txBody>
          <a:bodyPr>
            <a:normAutofit/>
          </a:bodyPr>
          <a:lstStyle/>
          <a:p>
            <a:pPr marL="0" indent="0" algn="just">
              <a:buNone/>
            </a:pPr>
            <a:endParaRPr lang="ru-RU" sz="1800" b="1" dirty="0" smtClean="0">
              <a:latin typeface="Calibri" panose="020F0502020204030204" pitchFamily="34" charset="0"/>
            </a:endParaRPr>
          </a:p>
          <a:p>
            <a:pPr marL="0" indent="0" algn="just">
              <a:buNone/>
            </a:pPr>
            <a:r>
              <a:rPr lang="ru-RU" sz="1800" b="1" dirty="0" smtClean="0">
                <a:latin typeface="Calibri" panose="020F0502020204030204" pitchFamily="34" charset="0"/>
              </a:rPr>
              <a:t>1. </a:t>
            </a:r>
            <a:r>
              <a:rPr lang="ru-RU" sz="1800" b="1" u="sng" dirty="0" smtClean="0">
                <a:latin typeface="Calibri" panose="020F0502020204030204" pitchFamily="34" charset="0"/>
              </a:rPr>
              <a:t>Сокращение сроков оплаты (ФОИВ, автономные и БУ созданные РФ):</a:t>
            </a:r>
          </a:p>
          <a:p>
            <a:pPr marL="0" indent="0" algn="just">
              <a:buNone/>
            </a:pPr>
            <a:r>
              <a:rPr lang="ru-RU" sz="1800" b="1" dirty="0" smtClean="0">
                <a:latin typeface="Calibri" panose="020F0502020204030204" pitchFamily="34" charset="0"/>
              </a:rPr>
              <a:t> - не </a:t>
            </a:r>
            <a:r>
              <a:rPr lang="ru-RU" sz="1800" b="1" dirty="0">
                <a:latin typeface="Calibri" panose="020F0502020204030204" pitchFamily="34" charset="0"/>
              </a:rPr>
              <a:t>более </a:t>
            </a:r>
            <a:r>
              <a:rPr lang="ru-RU" sz="1800" b="1" u="sng" dirty="0">
                <a:latin typeface="Calibri" panose="020F0502020204030204" pitchFamily="34" charset="0"/>
              </a:rPr>
              <a:t>15 рабочих дней</a:t>
            </a:r>
            <a:r>
              <a:rPr lang="ru-RU" sz="1800" b="1" dirty="0">
                <a:latin typeface="Calibri" panose="020F0502020204030204" pitchFamily="34" charset="0"/>
              </a:rPr>
              <a:t>, если закупку объявили с 1 января по 30 апреля 2022 года включительно</a:t>
            </a:r>
            <a:r>
              <a:rPr lang="ru-RU" sz="1800" b="1" dirty="0" smtClean="0">
                <a:latin typeface="Calibri" panose="020F0502020204030204" pitchFamily="34" charset="0"/>
              </a:rPr>
              <a:t>;</a:t>
            </a:r>
          </a:p>
          <a:p>
            <a:pPr algn="just">
              <a:buFontTx/>
              <a:buChar char="-"/>
            </a:pPr>
            <a:r>
              <a:rPr lang="ru-RU" sz="1800" b="1" dirty="0" smtClean="0">
                <a:latin typeface="Calibri" panose="020F0502020204030204" pitchFamily="34" charset="0"/>
              </a:rPr>
              <a:t>не </a:t>
            </a:r>
            <a:r>
              <a:rPr lang="ru-RU" sz="1800" b="1" dirty="0">
                <a:latin typeface="Calibri" panose="020F0502020204030204" pitchFamily="34" charset="0"/>
              </a:rPr>
              <a:t>более </a:t>
            </a:r>
            <a:r>
              <a:rPr lang="ru-RU" sz="1800" b="1" u="sng" dirty="0">
                <a:latin typeface="Calibri" panose="020F0502020204030204" pitchFamily="34" charset="0"/>
              </a:rPr>
              <a:t>7 рабочих дней</a:t>
            </a:r>
            <a:r>
              <a:rPr lang="ru-RU" sz="1800" b="1" dirty="0">
                <a:latin typeface="Calibri" panose="020F0502020204030204" pitchFamily="34" charset="0"/>
              </a:rPr>
              <a:t>, если ее объявили с 1 мая 2022 года</a:t>
            </a:r>
            <a:r>
              <a:rPr lang="ru-RU" sz="1800" b="1" dirty="0" smtClean="0">
                <a:latin typeface="Calibri" panose="020F0502020204030204" pitchFamily="34" charset="0"/>
              </a:rPr>
              <a:t>;</a:t>
            </a:r>
          </a:p>
          <a:p>
            <a:pPr marL="0" indent="0" algn="just">
              <a:buNone/>
            </a:pPr>
            <a:r>
              <a:rPr lang="ru-RU" sz="1800" b="1" dirty="0" smtClean="0">
                <a:latin typeface="Calibri" panose="020F0502020204030204" pitchFamily="34" charset="0"/>
              </a:rPr>
              <a:t>- не </a:t>
            </a:r>
            <a:r>
              <a:rPr lang="ru-RU" sz="1800" b="1" dirty="0">
                <a:latin typeface="Calibri" panose="020F0502020204030204" pitchFamily="34" charset="0"/>
              </a:rPr>
              <a:t>более </a:t>
            </a:r>
            <a:r>
              <a:rPr lang="ru-RU" sz="1800" b="1" u="sng" dirty="0">
                <a:latin typeface="Calibri" panose="020F0502020204030204" pitchFamily="34" charset="0"/>
              </a:rPr>
              <a:t>10 рабочих дней</a:t>
            </a:r>
            <a:r>
              <a:rPr lang="ru-RU" sz="1800" b="1" dirty="0">
                <a:latin typeface="Calibri" panose="020F0502020204030204" pitchFamily="34" charset="0"/>
              </a:rPr>
              <a:t>, если приемку оформляют без ЕИС</a:t>
            </a:r>
            <a:r>
              <a:rPr lang="ru-RU" sz="1800" b="1" dirty="0" smtClean="0">
                <a:latin typeface="Calibri" panose="020F0502020204030204" pitchFamily="34" charset="0"/>
              </a:rPr>
              <a:t>.</a:t>
            </a:r>
          </a:p>
          <a:p>
            <a:pPr marL="0" indent="0" algn="just">
              <a:buNone/>
            </a:pPr>
            <a:r>
              <a:rPr lang="ru-RU" sz="1800" b="1" u="sng" dirty="0" smtClean="0">
                <a:latin typeface="Calibri" panose="020F0502020204030204" pitchFamily="34" charset="0"/>
              </a:rPr>
              <a:t>Срок отсчитывают </a:t>
            </a:r>
            <a:r>
              <a:rPr lang="ru-RU" sz="1800" b="1" u="sng" dirty="0">
                <a:latin typeface="Calibri" panose="020F0502020204030204" pitchFamily="34" charset="0"/>
              </a:rPr>
              <a:t>с даты, когда заказчик подписал документ о приемке</a:t>
            </a:r>
            <a:r>
              <a:rPr lang="ru-RU" sz="1800" b="1" u="sng" dirty="0" smtClean="0">
                <a:latin typeface="Calibri" panose="020F0502020204030204" pitchFamily="34" charset="0"/>
              </a:rPr>
              <a:t>. </a:t>
            </a:r>
          </a:p>
          <a:p>
            <a:pPr marL="0" indent="0" algn="just">
              <a:buNone/>
            </a:pPr>
            <a:endParaRPr lang="ru-RU" sz="1800" b="1" u="sng" dirty="0">
              <a:latin typeface="Calibri" panose="020F0502020204030204" pitchFamily="34" charset="0"/>
            </a:endParaRPr>
          </a:p>
          <a:p>
            <a:pPr marL="0" indent="0" algn="just">
              <a:buNone/>
            </a:pPr>
            <a:r>
              <a:rPr lang="ru-RU" sz="1800" b="1" dirty="0" smtClean="0">
                <a:latin typeface="Calibri" panose="020F0502020204030204" pitchFamily="34" charset="0"/>
              </a:rPr>
              <a:t> </a:t>
            </a:r>
            <a:r>
              <a:rPr lang="ru-RU" sz="1800" b="1" u="sng" dirty="0" smtClean="0">
                <a:solidFill>
                  <a:srgbClr val="FF0000"/>
                </a:solidFill>
                <a:latin typeface="Calibri" panose="020F0502020204030204" pitchFamily="34" charset="0"/>
              </a:rPr>
              <a:t>Исключение!!! </a:t>
            </a:r>
            <a:r>
              <a:rPr lang="ru-RU" sz="1800" b="1" dirty="0" smtClean="0">
                <a:solidFill>
                  <a:srgbClr val="FF0000"/>
                </a:solidFill>
                <a:latin typeface="Calibri" panose="020F0502020204030204" pitchFamily="34" charset="0"/>
              </a:rPr>
              <a:t>– ч. 11, 12 ст.6 ФЗ №104.</a:t>
            </a:r>
          </a:p>
          <a:p>
            <a:pPr marL="0" indent="0" algn="just">
              <a:buNone/>
            </a:pPr>
            <a:r>
              <a:rPr lang="ru-RU" sz="1800" b="1" dirty="0">
                <a:latin typeface="Calibri" panose="020F0502020204030204" pitchFamily="34" charset="0"/>
              </a:rPr>
              <a:t>Все </a:t>
            </a:r>
            <a:r>
              <a:rPr lang="ru-RU" sz="1800" b="1" dirty="0" smtClean="0">
                <a:latin typeface="Calibri" panose="020F0502020204030204" pitchFamily="34" charset="0"/>
              </a:rPr>
              <a:t>остальные, кроме ФОИВ</a:t>
            </a:r>
            <a:r>
              <a:rPr lang="ru-RU" sz="1800" b="1" dirty="0">
                <a:latin typeface="Calibri" panose="020F0502020204030204" pitchFamily="34" charset="0"/>
              </a:rPr>
              <a:t>, автономные и БУ созданные </a:t>
            </a:r>
            <a:r>
              <a:rPr lang="ru-RU" sz="1800" b="1" dirty="0" smtClean="0">
                <a:latin typeface="Calibri" panose="020F0502020204030204" pitchFamily="34" charset="0"/>
              </a:rPr>
              <a:t>РФ:</a:t>
            </a:r>
          </a:p>
          <a:p>
            <a:pPr marL="0" indent="0" algn="just">
              <a:buNone/>
            </a:pPr>
            <a:r>
              <a:rPr lang="ru-RU" sz="1800" b="1" u="sng" dirty="0" smtClean="0">
                <a:latin typeface="Calibri" panose="020F0502020204030204" pitchFamily="34" charset="0"/>
              </a:rPr>
              <a:t>С 01.05. – 30.06.2022: </a:t>
            </a:r>
          </a:p>
          <a:p>
            <a:pPr marL="0" indent="0" algn="just">
              <a:buNone/>
            </a:pPr>
            <a:r>
              <a:rPr lang="ru-RU" sz="1800" b="1" dirty="0" smtClean="0">
                <a:latin typeface="Calibri" panose="020F0502020204030204" pitchFamily="34" charset="0"/>
              </a:rPr>
              <a:t>15 раб. дней - конкурентные закупки;</a:t>
            </a:r>
          </a:p>
          <a:p>
            <a:pPr marL="0" indent="0" algn="just">
              <a:buNone/>
            </a:pPr>
            <a:r>
              <a:rPr lang="ru-RU" sz="1800" b="1" dirty="0" smtClean="0">
                <a:latin typeface="Calibri" panose="020F0502020204030204" pitchFamily="34" charset="0"/>
              </a:rPr>
              <a:t>10 раб. дней – конкурентные закупки для СМП и СОНКО;</a:t>
            </a:r>
          </a:p>
          <a:p>
            <a:pPr marL="0" indent="0" algn="just">
              <a:buNone/>
            </a:pPr>
            <a:r>
              <a:rPr lang="ru-RU" sz="1800" b="1" dirty="0" smtClean="0">
                <a:latin typeface="Calibri" panose="020F0502020204030204" pitchFamily="34" charset="0"/>
              </a:rPr>
              <a:t>10 раб. дней </a:t>
            </a:r>
            <a:r>
              <a:rPr lang="ru-RU" sz="1800" b="1" dirty="0">
                <a:latin typeface="Calibri" panose="020F0502020204030204" pitchFamily="34" charset="0"/>
              </a:rPr>
              <a:t>– если приемку оформляют без </a:t>
            </a:r>
            <a:r>
              <a:rPr lang="ru-RU" sz="1800" b="1" dirty="0" smtClean="0">
                <a:latin typeface="Calibri" panose="020F0502020204030204" pitchFamily="34" charset="0"/>
              </a:rPr>
              <a:t>ЕИС, т.е. ед. поставщик.</a:t>
            </a:r>
          </a:p>
          <a:p>
            <a:pPr marL="0" indent="0" algn="just">
              <a:buNone/>
            </a:pPr>
            <a:endParaRPr lang="ru-RU" sz="1800" b="1" dirty="0" smtClean="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dirty="0">
              <a:solidFill>
                <a:srgbClr val="FF0000"/>
              </a:solidFill>
              <a:latin typeface="Calibri" panose="020F0502020204030204" pitchFamily="34" charset="0"/>
            </a:endParaRPr>
          </a:p>
          <a:p>
            <a:pPr marL="0" indent="0" algn="just">
              <a:buNone/>
            </a:pPr>
            <a:endParaRPr lang="ru-RU" sz="1800" i="1" dirty="0">
              <a:latin typeface="Calibri" panose="020F0502020204030204" pitchFamily="34" charset="0"/>
            </a:endParaRPr>
          </a:p>
          <a:p>
            <a:pPr marL="0" indent="0" algn="just">
              <a:buNone/>
            </a:pPr>
            <a:endParaRPr lang="ru-RU" sz="1800" i="1" u="sng"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sp>
        <p:nvSpPr>
          <p:cNvPr id="6" name="Скругленный прямоугольник 5"/>
          <p:cNvSpPr/>
          <p:nvPr/>
        </p:nvSpPr>
        <p:spPr>
          <a:xfrm>
            <a:off x="1855176" y="3697823"/>
            <a:ext cx="8862647" cy="2391894"/>
          </a:xfrm>
          <a:prstGeom prst="roundRect">
            <a:avLst>
              <a:gd name="adj" fmla="val 12673"/>
            </a:avLst>
          </a:prstGeom>
          <a:noFill/>
          <a:ln>
            <a:solidFill>
              <a:srgbClr val="773423"/>
            </a:solidFill>
          </a:ln>
        </p:spPr>
        <p:style>
          <a:lnRef idx="2">
            <a:schemeClr val="accent2"/>
          </a:lnRef>
          <a:fillRef idx="1">
            <a:schemeClr val="lt1"/>
          </a:fillRef>
          <a:effectRef idx="0">
            <a:schemeClr val="accent2"/>
          </a:effectRef>
          <a:fontRef idx="minor">
            <a:schemeClr val="dk1"/>
          </a:fontRef>
        </p:style>
        <p:txBody>
          <a:bodyPr lIns="0" rIns="0" anchor="ctr"/>
          <a:lstStyle/>
          <a:p>
            <a:pPr algn="ctr"/>
            <a:endParaRPr lang="ru-RU" b="1" dirty="0">
              <a:latin typeface="Georgia" panose="02040502050405020303" pitchFamily="18" charset="0"/>
              <a:cs typeface="Arial" pitchFamily="34" charset="0"/>
            </a:endParaRPr>
          </a:p>
        </p:txBody>
      </p:sp>
    </p:spTree>
    <p:extLst>
      <p:ext uri="{BB962C8B-B14F-4D97-AF65-F5344CB8AC3E}">
        <p14:creationId xmlns:p14="http://schemas.microsoft.com/office/powerpoint/2010/main" val="17212602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2761727" cy="2267909"/>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1124746"/>
            <a:ext cx="8686800" cy="5544615"/>
          </a:xfrm>
        </p:spPr>
        <p:txBody>
          <a:bodyPr>
            <a:normAutofit/>
          </a:bodyPr>
          <a:lstStyle/>
          <a:p>
            <a:pPr marL="0" lvl="0" indent="0" algn="ctr">
              <a:buNone/>
            </a:pPr>
            <a:r>
              <a:rPr lang="ru-RU" sz="1800" b="1" dirty="0">
                <a:solidFill>
                  <a:srgbClr val="C00000"/>
                </a:solidFill>
                <a:latin typeface="Calibri" panose="020F0502020204030204" pitchFamily="34" charset="0"/>
              </a:rPr>
              <a:t>  </a:t>
            </a:r>
            <a:r>
              <a:rPr lang="ru-RU" sz="1800" b="1" dirty="0" smtClean="0">
                <a:solidFill>
                  <a:srgbClr val="C00000"/>
                </a:solidFill>
                <a:latin typeface="Calibri" panose="020F0502020204030204" pitchFamily="34" charset="0"/>
              </a:rPr>
              <a:t>      </a:t>
            </a:r>
            <a:r>
              <a:rPr lang="ru-RU" sz="2400" b="1" dirty="0">
                <a:solidFill>
                  <a:srgbClr val="C00000"/>
                </a:solidFill>
                <a:latin typeface="Calibri" panose="020F0502020204030204" pitchFamily="34" charset="0"/>
              </a:rPr>
              <a:t>ФЗ №104 от 16.04.2022 года</a:t>
            </a:r>
            <a:r>
              <a:rPr lang="ru-RU" sz="2400" b="1" dirty="0" smtClean="0">
                <a:solidFill>
                  <a:srgbClr val="C00000"/>
                </a:solidFill>
                <a:latin typeface="Calibri" panose="020F0502020204030204" pitchFamily="34" charset="0"/>
              </a:rPr>
              <a:t>:</a:t>
            </a:r>
            <a:endParaRPr lang="ru-RU" sz="2400" b="1" dirty="0" smtClean="0">
              <a:latin typeface="Calibri" panose="020F0502020204030204" pitchFamily="34" charset="0"/>
            </a:endParaRPr>
          </a:p>
          <a:p>
            <a:pPr marL="0" indent="0" algn="just">
              <a:buNone/>
            </a:pPr>
            <a:r>
              <a:rPr lang="ru-RU" sz="1800" b="1" dirty="0">
                <a:latin typeface="Calibri" panose="020F0502020204030204" pitchFamily="34" charset="0"/>
              </a:rPr>
              <a:t>2</a:t>
            </a:r>
            <a:r>
              <a:rPr lang="ru-RU" sz="1800" b="1" dirty="0" smtClean="0">
                <a:latin typeface="Calibri" panose="020F0502020204030204" pitchFamily="34" charset="0"/>
              </a:rPr>
              <a:t>. </a:t>
            </a:r>
            <a:r>
              <a:rPr lang="ru-RU" sz="1800" b="1" u="sng" dirty="0">
                <a:latin typeface="Calibri" panose="020F0502020204030204" pitchFamily="34" charset="0"/>
              </a:rPr>
              <a:t>Процедурные </a:t>
            </a:r>
            <a:r>
              <a:rPr lang="ru-RU" sz="1800" b="1" u="sng" dirty="0" smtClean="0">
                <a:latin typeface="Calibri" panose="020F0502020204030204" pitchFamily="34" charset="0"/>
              </a:rPr>
              <a:t>сроки:</a:t>
            </a:r>
            <a:endParaRPr lang="ru-RU" sz="1800" b="1" dirty="0">
              <a:solidFill>
                <a:srgbClr val="FF0000"/>
              </a:solidFill>
              <a:latin typeface="Calibri" panose="020F0502020204030204" pitchFamily="34" charset="0"/>
            </a:endParaRPr>
          </a:p>
          <a:p>
            <a:pPr marL="0" indent="0" algn="just">
              <a:buNone/>
            </a:pPr>
            <a:endParaRPr lang="ru-RU" sz="1800" i="1" dirty="0">
              <a:latin typeface="Calibri" panose="020F0502020204030204" pitchFamily="34" charset="0"/>
            </a:endParaRPr>
          </a:p>
          <a:p>
            <a:pPr marL="0" indent="0" algn="just">
              <a:buNone/>
            </a:pPr>
            <a:endParaRPr lang="ru-RU" sz="1800" i="1" u="sng"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743728994"/>
              </p:ext>
            </p:extLst>
          </p:nvPr>
        </p:nvGraphicFramePr>
        <p:xfrm>
          <a:off x="1503485" y="1890346"/>
          <a:ext cx="9511693" cy="4376337"/>
        </p:xfrm>
        <a:graphic>
          <a:graphicData uri="http://schemas.openxmlformats.org/drawingml/2006/table">
            <a:tbl>
              <a:tblPr firstRow="1" bandRow="1">
                <a:tableStyleId>{93296810-A885-4BE3-A3E7-6D5BEEA58F35}</a:tableStyleId>
              </a:tblPr>
              <a:tblGrid>
                <a:gridCol w="2754079">
                  <a:extLst>
                    <a:ext uri="{9D8B030D-6E8A-4147-A177-3AD203B41FA5}">
                      <a16:colId xmlns:a16="http://schemas.microsoft.com/office/drawing/2014/main" val="3421677395"/>
                    </a:ext>
                  </a:extLst>
                </a:gridCol>
                <a:gridCol w="3378807">
                  <a:extLst>
                    <a:ext uri="{9D8B030D-6E8A-4147-A177-3AD203B41FA5}">
                      <a16:colId xmlns:a16="http://schemas.microsoft.com/office/drawing/2014/main" val="1694947089"/>
                    </a:ext>
                  </a:extLst>
                </a:gridCol>
                <a:gridCol w="3378807">
                  <a:extLst>
                    <a:ext uri="{9D8B030D-6E8A-4147-A177-3AD203B41FA5}">
                      <a16:colId xmlns:a16="http://schemas.microsoft.com/office/drawing/2014/main" val="2008088036"/>
                    </a:ext>
                  </a:extLst>
                </a:gridCol>
              </a:tblGrid>
              <a:tr h="352138">
                <a:tc>
                  <a:txBody>
                    <a:bodyPr/>
                    <a:lstStyle/>
                    <a:p>
                      <a:pPr algn="ctr"/>
                      <a:r>
                        <a:rPr lang="ru-RU" dirty="0" smtClean="0"/>
                        <a:t>Сроки</a:t>
                      </a:r>
                      <a:endParaRPr lang="ru-RU" dirty="0"/>
                    </a:p>
                  </a:txBody>
                  <a:tcPr/>
                </a:tc>
                <a:tc>
                  <a:txBody>
                    <a:bodyPr/>
                    <a:lstStyle/>
                    <a:p>
                      <a:pPr algn="ctr"/>
                      <a:r>
                        <a:rPr lang="ru-RU" dirty="0" smtClean="0"/>
                        <a:t>Было</a:t>
                      </a:r>
                      <a:endParaRPr lang="ru-RU" dirty="0"/>
                    </a:p>
                  </a:txBody>
                  <a:tcPr/>
                </a:tc>
                <a:tc>
                  <a:txBody>
                    <a:bodyPr/>
                    <a:lstStyle/>
                    <a:p>
                      <a:pPr algn="ctr"/>
                      <a:r>
                        <a:rPr lang="ru-RU" dirty="0" smtClean="0"/>
                        <a:t>Стало</a:t>
                      </a:r>
                      <a:endParaRPr lang="ru-RU" dirty="0"/>
                    </a:p>
                  </a:txBody>
                  <a:tcPr/>
                </a:tc>
                <a:extLst>
                  <a:ext uri="{0D108BD9-81ED-4DB2-BD59-A6C34878D82A}">
                    <a16:rowId xmlns:a16="http://schemas.microsoft.com/office/drawing/2014/main" val="100013100"/>
                  </a:ext>
                </a:extLst>
              </a:tr>
              <a:tr h="1408555">
                <a:tc>
                  <a:txBody>
                    <a:bodyPr/>
                    <a:lstStyle/>
                    <a:p>
                      <a:r>
                        <a:rPr lang="ru-RU" dirty="0" smtClean="0"/>
                        <a:t>Срок направления проекта контракта победителю электронного запроса котировок</a:t>
                      </a:r>
                      <a:endParaRPr lang="ru-RU" dirty="0"/>
                    </a:p>
                  </a:txBody>
                  <a:tcPr/>
                </a:tc>
                <a:tc>
                  <a:txBody>
                    <a:bodyPr/>
                    <a:lstStyle/>
                    <a:p>
                      <a:r>
                        <a:rPr lang="ru-RU" dirty="0" smtClean="0"/>
                        <a:t>3 часа</a:t>
                      </a:r>
                      <a:endParaRPr lang="ru-RU" dirty="0"/>
                    </a:p>
                  </a:txBody>
                  <a:tcPr/>
                </a:tc>
                <a:tc>
                  <a:txBody>
                    <a:bodyPr/>
                    <a:lstStyle/>
                    <a:p>
                      <a:r>
                        <a:rPr lang="ru-RU" dirty="0" smtClean="0"/>
                        <a:t>не позднее 1 рабочего дня, который следует за днем размещения в ЕИС итогового протокола (п. 16 ст. 2 проекта на с. 21)</a:t>
                      </a:r>
                      <a:endParaRPr lang="ru-RU" dirty="0"/>
                    </a:p>
                  </a:txBody>
                  <a:tcPr/>
                </a:tc>
                <a:extLst>
                  <a:ext uri="{0D108BD9-81ED-4DB2-BD59-A6C34878D82A}">
                    <a16:rowId xmlns:a16="http://schemas.microsoft.com/office/drawing/2014/main" val="2565179356"/>
                  </a:ext>
                </a:extLst>
              </a:tr>
              <a:tr h="1672659">
                <a:tc rowSpan="2">
                  <a:txBody>
                    <a:bodyPr/>
                    <a:lstStyle/>
                    <a:p>
                      <a:r>
                        <a:rPr lang="ru-RU" dirty="0" smtClean="0"/>
                        <a:t>Срок направления обращения о включении сведений в РНП в связи с односторонним отказом заказчика от исполнения контракта</a:t>
                      </a:r>
                      <a:endParaRPr lang="ru-RU" dirty="0"/>
                    </a:p>
                  </a:txBody>
                  <a:tcPr/>
                </a:tc>
                <a:tc>
                  <a:txBody>
                    <a:bodyPr/>
                    <a:lstStyle/>
                    <a:p>
                      <a:r>
                        <a:rPr lang="ru-RU" dirty="0" smtClean="0"/>
                        <a:t>Не</a:t>
                      </a:r>
                      <a:r>
                        <a:rPr lang="ru-RU" baseline="0" dirty="0" smtClean="0"/>
                        <a:t> позднее 3 рабочих дней</a:t>
                      </a:r>
                      <a:endParaRPr lang="ru-RU" dirty="0"/>
                    </a:p>
                  </a:txBody>
                  <a:tcPr/>
                </a:tc>
                <a:tc>
                  <a:txBody>
                    <a:bodyPr/>
                    <a:lstStyle/>
                    <a:p>
                      <a:r>
                        <a:rPr lang="ru-RU" dirty="0" smtClean="0"/>
                        <a:t>Не позднее 2 рабочих дней, которые следуют за днем вступления в силу решения заказчика об одностороннем отказе (ст.21)</a:t>
                      </a:r>
                      <a:endParaRPr lang="ru-RU" dirty="0"/>
                    </a:p>
                  </a:txBody>
                  <a:tcPr/>
                </a:tc>
                <a:extLst>
                  <a:ext uri="{0D108BD9-81ED-4DB2-BD59-A6C34878D82A}">
                    <a16:rowId xmlns:a16="http://schemas.microsoft.com/office/drawing/2014/main" val="959163304"/>
                  </a:ext>
                </a:extLst>
              </a:tr>
              <a:tr h="874878">
                <a:tc vMerge="1">
                  <a:txBody>
                    <a:bodyPr/>
                    <a:lstStyle/>
                    <a:p>
                      <a:endParaRPr lang="ru-RU" dirty="0"/>
                    </a:p>
                  </a:txBody>
                  <a:tcPr/>
                </a:tc>
                <a:tc gridSpan="2">
                  <a:txBody>
                    <a:bodyPr/>
                    <a:lstStyle/>
                    <a:p>
                      <a:r>
                        <a:rPr lang="ru-RU" dirty="0" smtClean="0"/>
                        <a:t>С 01.04.22 обращения о внесении сведений в РНП направляются с использованием</a:t>
                      </a:r>
                      <a:r>
                        <a:rPr lang="ru-RU" baseline="0" dirty="0" smtClean="0"/>
                        <a:t> ЕИС</a:t>
                      </a:r>
                      <a:endParaRPr lang="ru-RU" dirty="0"/>
                    </a:p>
                  </a:txBody>
                  <a:tcPr>
                    <a:solidFill>
                      <a:schemeClr val="accent6">
                        <a:lumMod val="20000"/>
                        <a:lumOff val="80000"/>
                      </a:schemeClr>
                    </a:solidFill>
                  </a:tcPr>
                </a:tc>
                <a:tc hMerge="1">
                  <a:txBody>
                    <a:bodyPr/>
                    <a:lstStyle/>
                    <a:p>
                      <a:endParaRPr lang="ru-RU" dirty="0"/>
                    </a:p>
                  </a:txBody>
                  <a:tcPr/>
                </a:tc>
                <a:extLst>
                  <a:ext uri="{0D108BD9-81ED-4DB2-BD59-A6C34878D82A}">
                    <a16:rowId xmlns:a16="http://schemas.microsoft.com/office/drawing/2014/main" val="1288368523"/>
                  </a:ext>
                </a:extLst>
              </a:tr>
            </a:tbl>
          </a:graphicData>
        </a:graphic>
      </p:graphicFrame>
    </p:spTree>
    <p:extLst>
      <p:ext uri="{BB962C8B-B14F-4D97-AF65-F5344CB8AC3E}">
        <p14:creationId xmlns:p14="http://schemas.microsoft.com/office/powerpoint/2010/main" val="9796069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90246" y="0"/>
            <a:ext cx="1671481" cy="1372607"/>
          </a:xfrm>
          <a:prstGeom prst="rect">
            <a:avLst/>
          </a:prstGeom>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919536" y="668216"/>
            <a:ext cx="8686800" cy="6001146"/>
          </a:xfrm>
        </p:spPr>
        <p:txBody>
          <a:bodyPr>
            <a:normAutofit/>
          </a:bodyPr>
          <a:lstStyle/>
          <a:p>
            <a:pPr marL="0" lvl="0" indent="0" algn="ctr">
              <a:buNone/>
            </a:pPr>
            <a:r>
              <a:rPr lang="ru-RU" sz="1800" b="1" dirty="0">
                <a:solidFill>
                  <a:srgbClr val="C00000"/>
                </a:solidFill>
                <a:latin typeface="Calibri" panose="020F0502020204030204" pitchFamily="34" charset="0"/>
              </a:rPr>
              <a:t>  </a:t>
            </a:r>
            <a:r>
              <a:rPr lang="ru-RU" sz="1800" b="1" dirty="0" smtClean="0">
                <a:solidFill>
                  <a:srgbClr val="C00000"/>
                </a:solidFill>
                <a:latin typeface="Calibri" panose="020F0502020204030204" pitchFamily="34" charset="0"/>
              </a:rPr>
              <a:t>     </a:t>
            </a:r>
            <a:r>
              <a:rPr lang="ru-RU" sz="2400" b="1" dirty="0" smtClean="0">
                <a:solidFill>
                  <a:srgbClr val="C00000"/>
                </a:solidFill>
                <a:latin typeface="Calibri" panose="020F0502020204030204" pitchFamily="34" charset="0"/>
              </a:rPr>
              <a:t>ФЗ </a:t>
            </a:r>
            <a:r>
              <a:rPr lang="ru-RU" sz="2400" b="1" dirty="0">
                <a:solidFill>
                  <a:srgbClr val="C00000"/>
                </a:solidFill>
                <a:latin typeface="Calibri" panose="020F0502020204030204" pitchFamily="34" charset="0"/>
              </a:rPr>
              <a:t>№104 от 16.04.2022 года</a:t>
            </a:r>
            <a:r>
              <a:rPr lang="ru-RU" sz="2400" b="1" dirty="0" smtClean="0">
                <a:solidFill>
                  <a:srgbClr val="C00000"/>
                </a:solidFill>
                <a:latin typeface="Calibri" panose="020F0502020204030204" pitchFamily="34" charset="0"/>
              </a:rPr>
              <a:t>:</a:t>
            </a:r>
            <a:endParaRPr lang="ru-RU" sz="2400" b="1" dirty="0" smtClean="0">
              <a:latin typeface="Calibri" panose="020F0502020204030204" pitchFamily="34" charset="0"/>
            </a:endParaRPr>
          </a:p>
          <a:p>
            <a:pPr marL="0" indent="0" algn="just">
              <a:buNone/>
            </a:pPr>
            <a:r>
              <a:rPr lang="ru-RU" sz="1800" b="1" dirty="0">
                <a:latin typeface="Calibri" panose="020F0502020204030204" pitchFamily="34" charset="0"/>
              </a:rPr>
              <a:t>3</a:t>
            </a:r>
            <a:r>
              <a:rPr lang="ru-RU" sz="1800" b="1" dirty="0" smtClean="0">
                <a:latin typeface="Calibri" panose="020F0502020204030204" pitchFamily="34" charset="0"/>
              </a:rPr>
              <a:t>. </a:t>
            </a:r>
            <a:r>
              <a:rPr lang="ru-RU" sz="1800" b="1" u="sng" dirty="0" smtClean="0">
                <a:latin typeface="Calibri" panose="020F0502020204030204" pitchFamily="34" charset="0"/>
              </a:rPr>
              <a:t>РНП новые основания:</a:t>
            </a:r>
            <a:endParaRPr lang="ru-RU" sz="1800" b="1" dirty="0">
              <a:solidFill>
                <a:srgbClr val="FF0000"/>
              </a:solidFill>
              <a:latin typeface="Calibri" panose="020F0502020204030204" pitchFamily="34" charset="0"/>
            </a:endParaRPr>
          </a:p>
          <a:p>
            <a:pPr marL="0" indent="0" algn="just">
              <a:buNone/>
            </a:pPr>
            <a:endParaRPr lang="ru-RU" sz="1800" i="1" dirty="0">
              <a:latin typeface="Calibri" panose="020F0502020204030204" pitchFamily="34" charset="0"/>
            </a:endParaRPr>
          </a:p>
          <a:p>
            <a:pPr marL="0" indent="0" algn="just">
              <a:buNone/>
            </a:pPr>
            <a:endParaRPr lang="ru-RU" sz="1800" i="1" u="sng" dirty="0">
              <a:latin typeface="Calibri" panose="020F0502020204030204" pitchFamily="34" charset="0"/>
            </a:endParaRPr>
          </a:p>
          <a:p>
            <a:pPr marL="0" indent="0" algn="just">
              <a:buNone/>
            </a:pPr>
            <a:endParaRPr lang="ru-RU" sz="1800" b="1" dirty="0">
              <a:latin typeface="Calibri" panose="020F0502020204030204" pitchFamily="34" charset="0"/>
            </a:endParaRPr>
          </a:p>
          <a:p>
            <a:pPr marL="0" indent="0" algn="just">
              <a:buNone/>
            </a:pPr>
            <a:endParaRPr lang="ru-RU" sz="1800" b="1" i="1" dirty="0">
              <a:latin typeface="Calibri" panose="020F0502020204030204" pitchFamily="34" charset="0"/>
            </a:endParaRPr>
          </a:p>
          <a:p>
            <a:pPr marL="0" indent="0" algn="just">
              <a:buNone/>
            </a:pPr>
            <a:endParaRPr lang="ru-RU" sz="1800" b="1" dirty="0">
              <a:latin typeface="Calibri" panose="020F0502020204030204"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958868845"/>
              </p:ext>
            </p:extLst>
          </p:nvPr>
        </p:nvGraphicFramePr>
        <p:xfrm>
          <a:off x="1090246" y="1494692"/>
          <a:ext cx="10638693" cy="5242560"/>
        </p:xfrm>
        <a:graphic>
          <a:graphicData uri="http://schemas.openxmlformats.org/drawingml/2006/table">
            <a:tbl>
              <a:tblPr firstRow="1" bandRow="1">
                <a:tableStyleId>{93296810-A885-4BE3-A3E7-6D5BEEA58F35}</a:tableStyleId>
              </a:tblPr>
              <a:tblGrid>
                <a:gridCol w="1671045">
                  <a:extLst>
                    <a:ext uri="{9D8B030D-6E8A-4147-A177-3AD203B41FA5}">
                      <a16:colId xmlns:a16="http://schemas.microsoft.com/office/drawing/2014/main" val="3421677395"/>
                    </a:ext>
                  </a:extLst>
                </a:gridCol>
                <a:gridCol w="4914812">
                  <a:extLst>
                    <a:ext uri="{9D8B030D-6E8A-4147-A177-3AD203B41FA5}">
                      <a16:colId xmlns:a16="http://schemas.microsoft.com/office/drawing/2014/main" val="1694947089"/>
                    </a:ext>
                  </a:extLst>
                </a:gridCol>
                <a:gridCol w="4052836">
                  <a:extLst>
                    <a:ext uri="{9D8B030D-6E8A-4147-A177-3AD203B41FA5}">
                      <a16:colId xmlns:a16="http://schemas.microsoft.com/office/drawing/2014/main" val="2008088036"/>
                    </a:ext>
                  </a:extLst>
                </a:gridCol>
              </a:tblGrid>
              <a:tr h="361023">
                <a:tc>
                  <a:txBody>
                    <a:bodyPr/>
                    <a:lstStyle/>
                    <a:p>
                      <a:pPr algn="ctr"/>
                      <a:r>
                        <a:rPr lang="ru-RU" dirty="0" smtClean="0"/>
                        <a:t>Норма</a:t>
                      </a:r>
                      <a:endParaRPr lang="ru-RU" dirty="0"/>
                    </a:p>
                  </a:txBody>
                  <a:tcPr/>
                </a:tc>
                <a:tc>
                  <a:txBody>
                    <a:bodyPr/>
                    <a:lstStyle/>
                    <a:p>
                      <a:pPr algn="ctr"/>
                      <a:r>
                        <a:rPr lang="ru-RU" dirty="0" smtClean="0"/>
                        <a:t>Было</a:t>
                      </a:r>
                      <a:endParaRPr lang="ru-RU" dirty="0"/>
                    </a:p>
                  </a:txBody>
                  <a:tcPr/>
                </a:tc>
                <a:tc>
                  <a:txBody>
                    <a:bodyPr/>
                    <a:lstStyle/>
                    <a:p>
                      <a:pPr algn="ctr"/>
                      <a:r>
                        <a:rPr lang="ru-RU" dirty="0" smtClean="0"/>
                        <a:t>Стало</a:t>
                      </a:r>
                      <a:endParaRPr lang="ru-RU" dirty="0"/>
                    </a:p>
                  </a:txBody>
                  <a:tcPr/>
                </a:tc>
                <a:extLst>
                  <a:ext uri="{0D108BD9-81ED-4DB2-BD59-A6C34878D82A}">
                    <a16:rowId xmlns:a16="http://schemas.microsoft.com/office/drawing/2014/main" val="100013100"/>
                  </a:ext>
                </a:extLst>
              </a:tr>
              <a:tr h="2045800">
                <a:tc>
                  <a:txBody>
                    <a:bodyPr/>
                    <a:lstStyle/>
                    <a:p>
                      <a:r>
                        <a:rPr lang="ru-RU" dirty="0" smtClean="0"/>
                        <a:t>Ч.2 ст. 104</a:t>
                      </a:r>
                      <a:endParaRPr lang="ru-RU" dirty="0"/>
                    </a:p>
                  </a:txBody>
                  <a:tcPr/>
                </a:tc>
                <a:tc>
                  <a:txBody>
                    <a:bodyPr/>
                    <a:lstStyle/>
                    <a:p>
                      <a:r>
                        <a:rPr lang="ru-RU" sz="1600" dirty="0" smtClean="0"/>
                        <a:t>В РНП включается информация об участниках закупок, уклонившихся от заключения контрактов, а также о поставщиках (подрядчиках, исполнителях), с которыми контракты расторгнуты по решению суда или в случае одностороннего отказа заказчика от исполнения контракта в связи с существенным нарушением ими условий контрактов.</a:t>
                      </a:r>
                    </a:p>
                    <a:p>
                      <a:endParaRPr lang="ru-RU" dirty="0"/>
                    </a:p>
                  </a:txBody>
                  <a:tcPr/>
                </a:tc>
                <a:tc>
                  <a:txBody>
                    <a:bodyPr/>
                    <a:lstStyle/>
                    <a:p>
                      <a:r>
                        <a:rPr lang="ru-RU" sz="1600" dirty="0" smtClean="0"/>
                        <a:t>В РНП включается информация об участниках закупок, уклонившихся от заключения контрактов, а также о поставщиках (подрядчиках, исполнителях), </a:t>
                      </a:r>
                      <a:r>
                        <a:rPr lang="ru-RU" sz="1600" b="1" u="sng" dirty="0" smtClean="0"/>
                        <a:t>не исполнивших или ненадлежащим образом исполнивших обязательства, предусмотренные контрактами.</a:t>
                      </a:r>
                    </a:p>
                    <a:p>
                      <a:endParaRPr lang="ru-RU" dirty="0"/>
                    </a:p>
                  </a:txBody>
                  <a:tcPr/>
                </a:tc>
                <a:extLst>
                  <a:ext uri="{0D108BD9-81ED-4DB2-BD59-A6C34878D82A}">
                    <a16:rowId xmlns:a16="http://schemas.microsoft.com/office/drawing/2014/main" val="2565179356"/>
                  </a:ext>
                </a:extLst>
              </a:tr>
              <a:tr h="2767847">
                <a:tc>
                  <a:txBody>
                    <a:bodyPr/>
                    <a:lstStyle/>
                    <a:p>
                      <a:r>
                        <a:rPr lang="ru-RU" dirty="0" smtClean="0"/>
                        <a:t>Ч.7 ст. 104</a:t>
                      </a:r>
                      <a:endParaRPr lang="ru-RU" dirty="0"/>
                    </a:p>
                  </a:txBody>
                  <a:tcPr/>
                </a:tc>
                <a:tc>
                  <a:txBody>
                    <a:bodyPr/>
                    <a:lstStyle/>
                    <a:p>
                      <a:r>
                        <a:rPr lang="ru-RU" sz="1600" dirty="0" smtClean="0"/>
                        <a:t>Контрольный орган в сфере закупок осуществляет проверку  фактов, свидетельствующих об уклонении участника  от заключения контракта, о расторжении контракта по решению суда, в одностороннем порядке в связи с </a:t>
                      </a:r>
                      <a:r>
                        <a:rPr lang="ru-RU" sz="1600" dirty="0" err="1" smtClean="0"/>
                        <a:t>сущ</a:t>
                      </a:r>
                      <a:r>
                        <a:rPr lang="ru-RU" sz="1600" dirty="0" smtClean="0"/>
                        <a:t>-м нарушением условий контракта.</a:t>
                      </a:r>
                      <a:endParaRPr lang="ru-RU" sz="1600" dirty="0"/>
                    </a:p>
                  </a:txBody>
                  <a:tcPr/>
                </a:tc>
                <a:tc>
                  <a:txBody>
                    <a:bodyPr/>
                    <a:lstStyle/>
                    <a:p>
                      <a:r>
                        <a:rPr lang="ru-RU" sz="1600" dirty="0" smtClean="0"/>
                        <a:t>Контрольный орган в сфере закупок осуществляет проверку  фактов, свидетельствующих об уклонении участника  от заключения контракта, о расторжении контракта по решению суда, в</a:t>
                      </a:r>
                      <a:r>
                        <a:rPr lang="ru-RU" sz="1600" baseline="0" dirty="0" smtClean="0"/>
                        <a:t> одностороннем порядке</a:t>
                      </a:r>
                      <a:r>
                        <a:rPr lang="ru-RU" sz="1600" dirty="0" smtClean="0"/>
                        <a:t> в связи с </a:t>
                      </a:r>
                      <a:r>
                        <a:rPr lang="ru-RU" sz="1600" dirty="0" err="1" smtClean="0"/>
                        <a:t>сущ</a:t>
                      </a:r>
                      <a:r>
                        <a:rPr lang="ru-RU" sz="1600" dirty="0" smtClean="0"/>
                        <a:t>-м нарушением или </a:t>
                      </a:r>
                      <a:r>
                        <a:rPr lang="ru-RU" sz="1600" b="1" u="sng" dirty="0" smtClean="0"/>
                        <a:t>об отсутствии оснований для одностороннего отказа поставщика (подрядчика, исполнителя) от исполнения контракта. </a:t>
                      </a:r>
                    </a:p>
                    <a:p>
                      <a:endParaRPr lang="ru-RU" dirty="0"/>
                    </a:p>
                  </a:txBody>
                  <a:tcPr/>
                </a:tc>
                <a:extLst>
                  <a:ext uri="{0D108BD9-81ED-4DB2-BD59-A6C34878D82A}">
                    <a16:rowId xmlns:a16="http://schemas.microsoft.com/office/drawing/2014/main" val="959163304"/>
                  </a:ext>
                </a:extLst>
              </a:tr>
            </a:tbl>
          </a:graphicData>
        </a:graphic>
      </p:graphicFrame>
    </p:spTree>
    <p:extLst>
      <p:ext uri="{BB962C8B-B14F-4D97-AF65-F5344CB8AC3E}">
        <p14:creationId xmlns:p14="http://schemas.microsoft.com/office/powerpoint/2010/main" val="22105728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3391</TotalTime>
  <Words>8020</Words>
  <Application>Microsoft Office PowerPoint</Application>
  <PresentationFormat>Широкоэкранный</PresentationFormat>
  <Paragraphs>729</Paragraphs>
  <Slides>66</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66</vt:i4>
      </vt:variant>
    </vt:vector>
  </HeadingPairs>
  <TitlesOfParts>
    <vt:vector size="75" baseType="lpstr">
      <vt:lpstr>Arial</vt:lpstr>
      <vt:lpstr>Calibri</vt:lpstr>
      <vt:lpstr>Calibri Light</vt:lpstr>
      <vt:lpstr>Exo 2</vt:lpstr>
      <vt:lpstr>Exo 2 Semi Bold</vt:lpstr>
      <vt:lpstr>Georgia</vt:lpstr>
      <vt:lpstr>Tahoma</vt:lpstr>
      <vt:lpstr>Тема Office</vt:lpstr>
      <vt:lpstr>1_Тема Office</vt:lpstr>
      <vt:lpstr>Презентация PowerPoint</vt:lpstr>
      <vt:lpstr>        ФЗ №160 от 11.06.2022 года: </vt:lpstr>
      <vt:lpstr>        Постановление Правительства РФ  от 09.06.2022 N 1051</vt:lpstr>
      <vt:lpstr>        Допустимо ли дробление сделки?</vt:lpstr>
      <vt:lpstr>        Допустимо ли дробление сделки?</vt:lpstr>
      <vt:lpstr>        Допустимо ли дробление сделки?</vt:lpstr>
      <vt:lpstr>ФЗ №104 от 16.04.2022 года: </vt:lpstr>
      <vt:lpstr>Презентация PowerPoint</vt:lpstr>
      <vt:lpstr>Презентация PowerPoint</vt:lpstr>
      <vt:lpstr>Презентация PowerPoint</vt:lpstr>
      <vt:lpstr>Презентация PowerPoint</vt:lpstr>
      <vt:lpstr>                     Списание неустойки, штрафа:</vt:lpstr>
      <vt:lpstr>                    Списание неустойки, штрафа:</vt:lpstr>
      <vt:lpstr>                        Списание неустойки, штрафа:</vt:lpstr>
      <vt:lpstr>                       Порядок списания неустойки, штрафа:</vt:lpstr>
      <vt:lpstr>              Изменения касающиеся стройки:</vt:lpstr>
      <vt:lpstr>           Изменения касающиеся стройки:</vt:lpstr>
      <vt:lpstr>          Изменения касающиеся стройки: </vt:lpstr>
      <vt:lpstr>            ВАЖНЫЕ ИЗМЕНЕНИЯ ПО ФЗ №360: </vt:lpstr>
      <vt:lpstr>Презентация PowerPoint</vt:lpstr>
      <vt:lpstr>Презентация PowerPoint</vt:lpstr>
      <vt:lpstr>                                                         Электронное актирование – ч.13 с. 94 ФЗ №44:   1. При исполнении контракта, заключенного по результатам проведения электронных процедур, закрытых электронных процедур :  1) поставщик (подрядчик, исполнитель) в срок, установленный в контракте формирует с использованием ЕИС, подписывает ЭЦП и размещает в ЕИС документ о приемке;  2) в срок, установленный контрактом, но не позднее 20 рабочих дней, следующих за днем поступления документа о приемке, заказчик (за исключением случая создания приемочной комиссии в соответствии с частью 6 настоящей статьи) осуществляет одно из следующих действий:       или               </vt:lpstr>
      <vt:lpstr>                                                       </vt:lpstr>
      <vt:lpstr>                                                       </vt:lpstr>
      <vt:lpstr>                                             Электронная приемка в 2022 году важные моменты: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Проблемы практики применения национального режима</vt:lpstr>
      <vt:lpstr>ЕАЭС</vt:lpstr>
      <vt:lpstr>ДНР и ЛНР</vt:lpstr>
      <vt:lpstr>  Проблемы  практики применения Национального режима:</vt:lpstr>
      <vt:lpstr>Презентация PowerPoint</vt:lpstr>
      <vt:lpstr>                Проблемы  практики применения Национального режима – ПП РФ №878:</vt:lpstr>
      <vt:lpstr>                Проблемы  практики применения Национального режима – ПП РФ №878:</vt:lpstr>
      <vt:lpstr>                Проблемы  практики применения Национального режима – ПП РФ №878:</vt:lpstr>
      <vt:lpstr>                Проблемы  практики применения Национального режима – ПП РФ №878:</vt:lpstr>
      <vt:lpstr>                Проблемы  практики применения Национального режима – ПП РФ №616:</vt:lpstr>
      <vt:lpstr>                Проблемы  практики применения Национального режима – ПП РФ №616:</vt:lpstr>
      <vt:lpstr>                Проблемы  практики применения Национального режима – ПП РФ №616:</vt:lpstr>
      <vt:lpstr>                Проблемы  практики применения Национального режима:</vt:lpstr>
      <vt:lpstr>                Проблемы  практики применения Национального режима:</vt:lpstr>
      <vt:lpstr>                Проблемы  практики применения Национального режима:</vt:lpstr>
      <vt:lpstr>   Проблемы  практики применения: </vt:lpstr>
      <vt:lpstr>Презентация PowerPoint</vt:lpstr>
      <vt:lpstr>                      Обжалование актов и действий контрольных органов в сфере закупок: </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Пользователь</cp:lastModifiedBy>
  <cp:revision>203</cp:revision>
  <dcterms:created xsi:type="dcterms:W3CDTF">2021-07-21T06:52:33Z</dcterms:created>
  <dcterms:modified xsi:type="dcterms:W3CDTF">2022-06-21T01:12:13Z</dcterms:modified>
</cp:coreProperties>
</file>