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59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522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08CE-5DE9-4DF3-9172-543CBA21A21A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6803-A36C-444A-8C73-5AE764BC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3FDF2-7435-4F2F-88C9-4CFDCFF9F55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23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73883"/>
            <a:ext cx="7772400" cy="901923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9822"/>
            <a:ext cx="6400800" cy="1009278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067694"/>
            <a:ext cx="8424936" cy="2414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Особенности участия 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в строительных аукционах с 2022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5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При участии в электронном аукционе процедура подачи предложений о цене на электронной площадке будет начинаться через два часа с момента окончания срока подачи заявок. Соответственно заявка не будет делиться на две части, полный комплект документов поступит к заказчику после окончания процедуры подачи ценовых предложений на </a:t>
            </a:r>
            <a:r>
              <a:rPr lang="ru-RU" dirty="0" smtClean="0">
                <a:solidFill>
                  <a:srgbClr val="002060"/>
                </a:solidFill>
              </a:rPr>
              <a:t>площадке;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В течение 2 рабочих дней после размещения в ЕИС протокола подведения итогов участники, занявшие 4-е и последующие места, смогут отозвать свою заявку. Если участник не планирует заключать контракт, отзывать заявку нужно как можно </a:t>
            </a:r>
            <a:r>
              <a:rPr lang="ru-RU" dirty="0" smtClean="0">
                <a:solidFill>
                  <a:srgbClr val="002060"/>
                </a:solidFill>
              </a:rPr>
              <a:t>скорее;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Если участник не подаст ценового предложения на электронном аукционе, будет считаться, что его минимальное предложение равно НМЦК, т.е. заявка в любом случае поступит к заказчику и шанс на контракт (включая обязанность его заключения) сохраняется.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" y="0"/>
            <a:ext cx="9144004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Проект контракта по результатам электронного конкурса или аукциона заказчик будет формировать с использованием ЕИС в течение 2 рабочих дней, на подписание участником или протокол разногласий отведено 5 рабочих дней (вместо 5 календарных — до 31.12.2021). После ответа заказчика на протокол разногласий подписать контракт нужно будет в течение 1 рабочего дня. </a:t>
            </a:r>
            <a:r>
              <a:rPr lang="ru-RU" sz="1600" dirty="0">
                <a:solidFill>
                  <a:srgbClr val="FF0000"/>
                </a:solidFill>
              </a:rPr>
              <a:t>До 01.10.2022 </a:t>
            </a:r>
            <a:r>
              <a:rPr lang="ru-RU" sz="1600" dirty="0">
                <a:solidFill>
                  <a:srgbClr val="002060"/>
                </a:solidFill>
              </a:rPr>
              <a:t>информация по </a:t>
            </a:r>
            <a:r>
              <a:rPr lang="ru-RU" sz="1600" dirty="0" smtClean="0">
                <a:solidFill>
                  <a:srgbClr val="002060"/>
                </a:solidFill>
              </a:rPr>
              <a:t>итогам эл</a:t>
            </a:r>
            <a:r>
              <a:rPr lang="ru-RU" sz="1600" dirty="0">
                <a:solidFill>
                  <a:srgbClr val="002060"/>
                </a:solidFill>
              </a:rPr>
              <a:t>. процедуры включается </a:t>
            </a:r>
            <a:r>
              <a:rPr lang="ru-RU" sz="1600" dirty="0" smtClean="0">
                <a:solidFill>
                  <a:srgbClr val="002060"/>
                </a:solidFill>
              </a:rPr>
              <a:t>заказчиком в </a:t>
            </a:r>
            <a:r>
              <a:rPr lang="ru-RU" sz="1600" dirty="0">
                <a:solidFill>
                  <a:srgbClr val="002060"/>
                </a:solidFill>
              </a:rPr>
              <a:t>проект контракта без исп. ЕИС. </a:t>
            </a:r>
            <a:r>
              <a:rPr lang="ru-RU" sz="1600" dirty="0" smtClean="0">
                <a:solidFill>
                  <a:srgbClr val="FF0000"/>
                </a:solidFill>
              </a:rPr>
              <a:t>До 01.04.2023 </a:t>
            </a:r>
            <a:r>
              <a:rPr lang="ru-RU" sz="1600" dirty="0">
                <a:solidFill>
                  <a:srgbClr val="002060"/>
                </a:solidFill>
              </a:rPr>
              <a:t>использование ЕИС — право. </a:t>
            </a:r>
            <a:r>
              <a:rPr lang="ru-RU" sz="1600" dirty="0">
                <a:solidFill>
                  <a:srgbClr val="FF0000"/>
                </a:solidFill>
              </a:rPr>
              <a:t>До 01.07.2022 </a:t>
            </a:r>
            <a:r>
              <a:rPr lang="ru-RU" sz="1600" dirty="0" smtClean="0">
                <a:solidFill>
                  <a:srgbClr val="002060"/>
                </a:solidFill>
              </a:rPr>
              <a:t>контракт заключается </a:t>
            </a:r>
            <a:r>
              <a:rPr lang="ru-RU" sz="1600" dirty="0">
                <a:solidFill>
                  <a:srgbClr val="002060"/>
                </a:solidFill>
              </a:rPr>
              <a:t>со </a:t>
            </a:r>
            <a:r>
              <a:rPr lang="ru-RU" sz="1600" dirty="0" smtClean="0">
                <a:solidFill>
                  <a:srgbClr val="002060"/>
                </a:solidFill>
              </a:rPr>
              <a:t>следующим участником </a:t>
            </a:r>
            <a:r>
              <a:rPr lang="ru-RU" sz="1600" dirty="0">
                <a:solidFill>
                  <a:srgbClr val="002060"/>
                </a:solidFill>
              </a:rPr>
              <a:t>по правилам</a:t>
            </a:r>
            <a:r>
              <a:rPr lang="ru-RU" sz="1600" dirty="0" smtClean="0">
                <a:solidFill>
                  <a:srgbClr val="002060"/>
                </a:solidFill>
              </a:rPr>
              <a:t>, действующим для закрытых процедур;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Заказчик </a:t>
            </a:r>
            <a:r>
              <a:rPr lang="ru-RU" sz="1600" dirty="0">
                <a:solidFill>
                  <a:srgbClr val="002060"/>
                </a:solidFill>
              </a:rPr>
              <a:t>формирует проект контракта с исп. ЕИС и размещает в </a:t>
            </a:r>
            <a:r>
              <a:rPr lang="ru-RU" sz="1600" dirty="0" smtClean="0">
                <a:solidFill>
                  <a:srgbClr val="002060"/>
                </a:solidFill>
              </a:rPr>
              <a:t>ЕИС (</a:t>
            </a:r>
            <a:r>
              <a:rPr lang="ru-RU" sz="1600" dirty="0">
                <a:solidFill>
                  <a:srgbClr val="002060"/>
                </a:solidFill>
              </a:rPr>
              <a:t>без размещения на оф. сайте) и на ЭП (с исп. ЕИС). С исп. ЕИС в </a:t>
            </a:r>
            <a:r>
              <a:rPr lang="ru-RU" sz="1600" dirty="0" smtClean="0">
                <a:solidFill>
                  <a:srgbClr val="002060"/>
                </a:solidFill>
              </a:rPr>
              <a:t>контракт включается </a:t>
            </a:r>
            <a:r>
              <a:rPr lang="ru-RU" sz="1600" dirty="0">
                <a:solidFill>
                  <a:srgbClr val="002060"/>
                </a:solidFill>
              </a:rPr>
              <a:t>весь массив сведений об УЗ, а также указываются </a:t>
            </a:r>
            <a:r>
              <a:rPr lang="ru-RU" sz="1600" dirty="0" smtClean="0">
                <a:solidFill>
                  <a:srgbClr val="002060"/>
                </a:solidFill>
              </a:rPr>
              <a:t>стоимостные параметры </a:t>
            </a:r>
            <a:r>
              <a:rPr lang="ru-RU" sz="1600" dirty="0">
                <a:solidFill>
                  <a:srgbClr val="002060"/>
                </a:solidFill>
              </a:rPr>
              <a:t>контракта:</a:t>
            </a:r>
          </a:p>
          <a:p>
            <a:pPr marL="360363"/>
            <a:r>
              <a:rPr lang="ru-RU" sz="1600" dirty="0">
                <a:solidFill>
                  <a:srgbClr val="002060"/>
                </a:solidFill>
              </a:rPr>
              <a:t>• ЦК и цены отдельных этапов его исполнения, если ЦК твердая;</a:t>
            </a:r>
          </a:p>
          <a:p>
            <a:pPr marL="360363"/>
            <a:r>
              <a:rPr lang="ru-RU" sz="1600" dirty="0">
                <a:solidFill>
                  <a:srgbClr val="002060"/>
                </a:solidFill>
              </a:rPr>
              <a:t>• МЗЦК и ЦЕТ, если проводилась «закупка без объема»;</a:t>
            </a:r>
          </a:p>
          <a:p>
            <a:pPr marL="360363"/>
            <a:r>
              <a:rPr lang="ru-RU" sz="1600" dirty="0">
                <a:solidFill>
                  <a:srgbClr val="002060"/>
                </a:solidFill>
              </a:rPr>
              <a:t>• размер платы за заключение контракта, если проводились </a:t>
            </a:r>
            <a:r>
              <a:rPr lang="ru-RU" sz="1600" dirty="0" smtClean="0">
                <a:solidFill>
                  <a:srgbClr val="002060"/>
                </a:solidFill>
              </a:rPr>
              <a:t>торги «</a:t>
            </a:r>
            <a:r>
              <a:rPr lang="ru-RU" sz="1600" dirty="0">
                <a:solidFill>
                  <a:srgbClr val="002060"/>
                </a:solidFill>
              </a:rPr>
              <a:t>на повышение».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С 1 января до 1 октября 2022 г. </a:t>
            </a:r>
            <a:r>
              <a:rPr lang="ru-RU" sz="1600" dirty="0">
                <a:solidFill>
                  <a:srgbClr val="002060"/>
                </a:solidFill>
              </a:rPr>
              <a:t>заказчики будут включать в проект </a:t>
            </a:r>
            <a:r>
              <a:rPr lang="ru-RU" sz="1600" dirty="0" smtClean="0">
                <a:solidFill>
                  <a:srgbClr val="002060"/>
                </a:solidFill>
              </a:rPr>
              <a:t>контракта ряд </a:t>
            </a:r>
            <a:r>
              <a:rPr lang="ru-RU" sz="1600" dirty="0">
                <a:solidFill>
                  <a:srgbClr val="002060"/>
                </a:solidFill>
              </a:rPr>
              <a:t>сведений об УЗ, информацию о цене каждого отдельного </a:t>
            </a:r>
            <a:r>
              <a:rPr lang="ru-RU" sz="1600" dirty="0" smtClean="0">
                <a:solidFill>
                  <a:srgbClr val="002060"/>
                </a:solidFill>
              </a:rPr>
              <a:t>этапа исполнения </a:t>
            </a:r>
            <a:r>
              <a:rPr lang="ru-RU" sz="1600" dirty="0">
                <a:solidFill>
                  <a:srgbClr val="002060"/>
                </a:solidFill>
              </a:rPr>
              <a:t>контракта (если контракт заключается по твердой цене</a:t>
            </a:r>
            <a:r>
              <a:rPr lang="ru-RU" sz="1600" dirty="0" smtClean="0">
                <a:solidFill>
                  <a:srgbClr val="002060"/>
                </a:solidFill>
              </a:rPr>
              <a:t>), ЦЕТ </a:t>
            </a:r>
            <a:r>
              <a:rPr lang="ru-RU" sz="1600" dirty="0">
                <a:solidFill>
                  <a:srgbClr val="002060"/>
                </a:solidFill>
              </a:rPr>
              <a:t>(в случае проведения «закупки без объема») без использования ЕИС.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После 1 октября 2022 г. новый функционал еще 6 месяцев будет </a:t>
            </a:r>
            <a:r>
              <a:rPr lang="ru-RU" sz="1600" dirty="0" smtClean="0">
                <a:solidFill>
                  <a:srgbClr val="002060"/>
                </a:solidFill>
              </a:rPr>
              <a:t>работать 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в тестовом режиме: до 1 апреля 2023 г. заказчикам предоставляется право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формировать проект контракта без использования ЕИС.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" y="0"/>
            <a:ext cx="914400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sz="105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Обязанными </a:t>
            </a:r>
            <a:r>
              <a:rPr lang="ru-RU" dirty="0">
                <a:solidFill>
                  <a:srgbClr val="002060"/>
                </a:solidFill>
              </a:rPr>
              <a:t>заключить контракт признаются все участники электронной процедуры, заявки которых не </a:t>
            </a:r>
            <a:r>
              <a:rPr lang="ru-RU" dirty="0" smtClean="0">
                <a:solidFill>
                  <a:srgbClr val="002060"/>
                </a:solidFill>
              </a:rPr>
              <a:t>отозваны, </a:t>
            </a:r>
            <a:r>
              <a:rPr lang="ru-RU" dirty="0">
                <a:solidFill>
                  <a:srgbClr val="002060"/>
                </a:solidFill>
              </a:rPr>
              <a:t>их обеспечения заявки будут заблокированы до подписания </a:t>
            </a:r>
            <a:r>
              <a:rPr lang="ru-RU" dirty="0" smtClean="0">
                <a:solidFill>
                  <a:srgbClr val="002060"/>
                </a:solidFill>
              </a:rPr>
              <a:t>контракта;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9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9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Заказчик </a:t>
            </a:r>
            <a:r>
              <a:rPr lang="ru-RU" dirty="0">
                <a:solidFill>
                  <a:srgbClr val="002060"/>
                </a:solidFill>
              </a:rPr>
              <a:t>также будет обязан заключить контракт с участником, которому присвоен следующий порядковый номер, в случае уклонения или отказа от заключения контракта с предыдущим </a:t>
            </a:r>
            <a:r>
              <a:rPr lang="ru-RU" dirty="0" smtClean="0">
                <a:solidFill>
                  <a:srgbClr val="002060"/>
                </a:solidFill>
              </a:rPr>
              <a:t>претендентом;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В случае применения антидемпинговых мер </a:t>
            </a:r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предоставлении обеспечения исполнения контракта в повышенном размере такое обеспечение не может быть менее чем 10% от НМЦК или от цены заключаемого контракта (если контракт заключается по результатам конкурентной закупки, проводимой исключительно среди СМП и </a:t>
            </a:r>
            <a:r>
              <a:rPr lang="ru-RU" dirty="0" smtClean="0">
                <a:solidFill>
                  <a:srgbClr val="002060"/>
                </a:solidFill>
              </a:rPr>
              <a:t>СОНКО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540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" y="0"/>
            <a:ext cx="8892483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В закон включено определение этапа исполнения контракта, как части обязательства поставщика (подрядчика, исполнителя), в отношении которого контрактом установлена обязанность заказчика обеспечить приемку и оплату товара, работы, услуги. Сроки исполнения отдельных этапов в пределах общего срока исполнения контракта разрешено изменять по соглашению </a:t>
            </a:r>
            <a:r>
              <a:rPr lang="ru-RU" dirty="0" smtClean="0">
                <a:solidFill>
                  <a:srgbClr val="002060"/>
                </a:solidFill>
              </a:rPr>
              <a:t>сторон;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Действующие типовые контракты и типовые условия будут заменены новыми типовыми условиями контрактов, которые будет утверждать Правительство </a:t>
            </a:r>
            <a:r>
              <a:rPr lang="ru-RU" dirty="0" smtClean="0">
                <a:solidFill>
                  <a:srgbClr val="002060"/>
                </a:solidFill>
              </a:rPr>
              <a:t>РФ. Пока Правительство РФ не примет типовые условия, используются те типовые контракты и условия, которые действуют сейчас;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В контракт законно может быть включено условие об удержании неустоек из суммы оплаты по </a:t>
            </a:r>
            <a:r>
              <a:rPr lang="ru-RU" dirty="0" smtClean="0">
                <a:solidFill>
                  <a:srgbClr val="002060"/>
                </a:solidFill>
              </a:rPr>
              <a:t>контракту;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5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Документы о приемке по результатам электронных процедур поставщик будет формировать в электронном виде в личном кабинете ЕИС. Заказчик должен подписать документ или сформировать мотивированный отказ в срок </a:t>
            </a:r>
            <a:r>
              <a:rPr lang="ru-RU" dirty="0" smtClean="0">
                <a:solidFill>
                  <a:srgbClr val="002060"/>
                </a:solidFill>
              </a:rPr>
              <a:t>по </a:t>
            </a:r>
          </a:p>
          <a:p>
            <a:pPr marL="266700"/>
            <a:r>
              <a:rPr lang="ru-RU" dirty="0" smtClean="0">
                <a:solidFill>
                  <a:srgbClr val="002060"/>
                </a:solidFill>
              </a:rPr>
              <a:t>контракту, но не </a:t>
            </a:r>
            <a:r>
              <a:rPr lang="ru-RU" dirty="0">
                <a:solidFill>
                  <a:srgbClr val="002060"/>
                </a:solidFill>
              </a:rPr>
              <a:t>более 20 рабочих дней.</a:t>
            </a:r>
          </a:p>
        </p:txBody>
      </p:sp>
    </p:spTree>
    <p:extLst>
      <p:ext uri="{BB962C8B-B14F-4D97-AF65-F5344CB8AC3E}">
        <p14:creationId xmlns:p14="http://schemas.microsoft.com/office/powerpoint/2010/main" val="22340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" y="123478"/>
            <a:ext cx="89644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С 1 июля 2022 г. обмен документами при применении мер ответственности и совершении иных действий в связи с нарушением поставщиком или заказчиком обязательств по контракту будет осуществляться через </a:t>
            </a:r>
            <a:r>
              <a:rPr lang="ru-RU" dirty="0" smtClean="0">
                <a:solidFill>
                  <a:srgbClr val="002060"/>
                </a:solidFill>
              </a:rPr>
              <a:t>ЕИС – касается электронных процедур и контрактов по ним;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Заказчик сможет отменить любую конкурентную электронную закупку не позднее чем за 1 рабочий день до окончания срока подачи </a:t>
            </a:r>
            <a:r>
              <a:rPr lang="ru-RU" dirty="0" smtClean="0">
                <a:solidFill>
                  <a:srgbClr val="002060"/>
                </a:solidFill>
              </a:rPr>
              <a:t>заявок;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С 01 июля 2022 года односторонний </a:t>
            </a:r>
            <a:r>
              <a:rPr lang="ru-RU" dirty="0">
                <a:solidFill>
                  <a:srgbClr val="002060"/>
                </a:solidFill>
              </a:rPr>
              <a:t>отказ от исполнения контракта будет оформляться через ЕИС. Заказчик обязан будет принять решение об одностороннем отказе от исполнения контракта, если поставщик (подрядчик, исполнитель) перестал соответствовать установленным извещением об осуществлении закупки и (или) документацией о закупке требованиям, кроме требования об отсутствии в </a:t>
            </a:r>
            <a:r>
              <a:rPr lang="ru-RU" dirty="0" smtClean="0">
                <a:solidFill>
                  <a:srgbClr val="002060"/>
                </a:solidFill>
              </a:rPr>
              <a:t>РНП;</a:t>
            </a:r>
          </a:p>
        </p:txBody>
      </p:sp>
    </p:spTree>
    <p:extLst>
      <p:ext uri="{BB962C8B-B14F-4D97-AF65-F5344CB8AC3E}">
        <p14:creationId xmlns:p14="http://schemas.microsoft.com/office/powerpoint/2010/main" val="35029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" y="123478"/>
            <a:ext cx="91440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Жалоба на извещение о проведении закупки может быть подана только </a:t>
            </a:r>
            <a:endParaRPr lang="ru-RU" dirty="0" smtClean="0">
              <a:solidFill>
                <a:srgbClr val="002060"/>
              </a:solidFill>
            </a:endParaRPr>
          </a:p>
          <a:p>
            <a:pPr indent="266700"/>
            <a:r>
              <a:rPr lang="ru-RU" dirty="0" smtClean="0">
                <a:solidFill>
                  <a:srgbClr val="002060"/>
                </a:solidFill>
              </a:rPr>
              <a:t>один </a:t>
            </a:r>
            <a:r>
              <a:rPr lang="ru-RU" dirty="0">
                <a:solidFill>
                  <a:srgbClr val="002060"/>
                </a:solidFill>
              </a:rPr>
              <a:t>раз, при внесении изменений — один раз после внесения </a:t>
            </a:r>
            <a:r>
              <a:rPr lang="ru-RU" dirty="0" smtClean="0">
                <a:solidFill>
                  <a:srgbClr val="002060"/>
                </a:solidFill>
              </a:rPr>
              <a:t>изменений;</a:t>
            </a:r>
          </a:p>
          <a:p>
            <a:pPr indent="266700"/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проведении электронных процедур жалобы можно будет подать </a:t>
            </a:r>
            <a:endParaRPr lang="ru-RU" dirty="0" smtClean="0">
              <a:solidFill>
                <a:srgbClr val="002060"/>
              </a:solidFill>
            </a:endParaRPr>
          </a:p>
          <a:p>
            <a:pPr indent="266700"/>
            <a:r>
              <a:rPr lang="ru-RU" dirty="0" smtClean="0">
                <a:solidFill>
                  <a:srgbClr val="002060"/>
                </a:solidFill>
              </a:rPr>
              <a:t>только </a:t>
            </a:r>
            <a:r>
              <a:rPr lang="ru-RU" dirty="0">
                <a:solidFill>
                  <a:srgbClr val="002060"/>
                </a:solidFill>
              </a:rPr>
              <a:t>с использованием функционала </a:t>
            </a:r>
            <a:r>
              <a:rPr lang="ru-RU" dirty="0" smtClean="0">
                <a:solidFill>
                  <a:srgbClr val="002060"/>
                </a:solidFill>
              </a:rPr>
              <a:t>ЕИС; </a:t>
            </a:r>
          </a:p>
          <a:p>
            <a:pPr indent="266700"/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Обжалование электронной закупки – </a:t>
            </a:r>
            <a:r>
              <a:rPr lang="ru-RU" dirty="0" smtClean="0">
                <a:solidFill>
                  <a:srgbClr val="002060"/>
                </a:solidFill>
              </a:rPr>
              <a:t>электронное;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Жалобы </a:t>
            </a:r>
            <a:r>
              <a:rPr lang="ru-RU" dirty="0">
                <a:solidFill>
                  <a:srgbClr val="002060"/>
                </a:solidFill>
              </a:rPr>
              <a:t>на электронную закупку только зарегистрированными в </a:t>
            </a:r>
            <a:r>
              <a:rPr lang="ru-RU" dirty="0" smtClean="0">
                <a:solidFill>
                  <a:srgbClr val="002060"/>
                </a:solidFill>
              </a:rPr>
              <a:t>ЕРУЗ;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Жалобы </a:t>
            </a:r>
            <a:r>
              <a:rPr lang="ru-RU" dirty="0">
                <a:solidFill>
                  <a:srgbClr val="002060"/>
                </a:solidFill>
              </a:rPr>
              <a:t>на закупку с универсальной квалификацией – </a:t>
            </a:r>
            <a:r>
              <a:rPr lang="ru-RU" dirty="0" smtClean="0">
                <a:solidFill>
                  <a:srgbClr val="002060"/>
                </a:solidFill>
              </a:rPr>
              <a:t>только квалифицированным УЗ;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Возражение </a:t>
            </a:r>
            <a:r>
              <a:rPr lang="ru-RU" dirty="0">
                <a:solidFill>
                  <a:srgbClr val="002060"/>
                </a:solidFill>
              </a:rPr>
              <a:t>на жалобу - не позднее рабочего дня, предшествующего </a:t>
            </a:r>
            <a:r>
              <a:rPr lang="ru-RU" dirty="0" smtClean="0">
                <a:solidFill>
                  <a:srgbClr val="002060"/>
                </a:solidFill>
              </a:rPr>
              <a:t>дню рассмотрения жалобы.</a:t>
            </a:r>
            <a:endParaRPr lang="ru-RU" dirty="0">
              <a:solidFill>
                <a:srgbClr val="002060"/>
              </a:solidFill>
            </a:endParaRPr>
          </a:p>
          <a:p>
            <a:pPr indent="266700"/>
            <a:endParaRPr lang="ru-RU" dirty="0" smtClean="0">
              <a:solidFill>
                <a:srgbClr val="002060"/>
              </a:solidFill>
            </a:endParaRPr>
          </a:p>
          <a:p>
            <a:pPr indent="266700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57"/>
            <a:ext cx="9144000" cy="189021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Особенности контракта по строительству 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Предметом одного контракта могут быть консервация, ремонт, реставрация, приспособление объекта культурного наследия</a:t>
            </a:r>
          </a:p>
          <a:p>
            <a:pPr marL="0" indent="0" fontAlgn="base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800" dirty="0">
                <a:solidFill>
                  <a:srgbClr val="002060"/>
                </a:solidFill>
              </a:rPr>
              <a:t>ч. 16.2 ст. 34 Закона № 44-ФЗ </a:t>
            </a:r>
            <a:r>
              <a:rPr lang="ru-RU" sz="1800" dirty="0" smtClean="0">
                <a:solidFill>
                  <a:srgbClr val="002060"/>
                </a:solidFill>
              </a:rPr>
              <a:t> - подп</a:t>
            </a:r>
            <a:r>
              <a:rPr lang="ru-RU" sz="1800" dirty="0">
                <a:solidFill>
                  <a:srgbClr val="002060"/>
                </a:solidFill>
              </a:rPr>
              <a:t>. «з» п. 20 Закона № 360-ФЗ)</a:t>
            </a:r>
          </a:p>
          <a:p>
            <a:pPr marL="0" indent="0" fontAlgn="base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Типовая </a:t>
            </a:r>
            <a:r>
              <a:rPr lang="ru-RU" sz="1800" b="1" dirty="0">
                <a:solidFill>
                  <a:srgbClr val="002060"/>
                </a:solidFill>
              </a:rPr>
              <a:t>проектная документация</a:t>
            </a:r>
          </a:p>
          <a:p>
            <a:pPr marL="0" indent="0" fontAlgn="base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Если применяется типовая проектная документация, то объектом закупки может быть одновременно подготовка проектной документации, выполнение инженерных изысканий и выполнение работ по строительству объекта капитального строительства</a:t>
            </a:r>
          </a:p>
          <a:p>
            <a:pPr marL="0" indent="0" fontAlgn="base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800" dirty="0">
                <a:solidFill>
                  <a:srgbClr val="002060"/>
                </a:solidFill>
              </a:rPr>
              <a:t>ч. 16.3 ст. 34 Закона № 44-ФЗ </a:t>
            </a:r>
            <a:r>
              <a:rPr lang="ru-RU" sz="1800" dirty="0" smtClean="0">
                <a:solidFill>
                  <a:srgbClr val="002060"/>
                </a:solidFill>
              </a:rPr>
              <a:t>- подп</a:t>
            </a:r>
            <a:r>
              <a:rPr lang="ru-RU" sz="1800" dirty="0">
                <a:solidFill>
                  <a:srgbClr val="002060"/>
                </a:solidFill>
              </a:rPr>
              <a:t>. «з» п. 20 Закона № 360-ФЗ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57"/>
            <a:ext cx="9144000" cy="189021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b="1" dirty="0">
                <a:solidFill>
                  <a:srgbClr val="002060"/>
                </a:solidFill>
              </a:rPr>
              <a:t>Особенности закупки стройки</a:t>
            </a:r>
          </a:p>
          <a:p>
            <a:pPr marL="0" indent="0" fontAlgn="base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Больше не действуют особенности, которые заказчики применяли, когда закупали строительство, реконструкцию, капитальный ремонт, снос объектов капитального строительства. </a:t>
            </a:r>
          </a:p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Утратила силу часть 68 статьи 112 Закона № 44-ФЗ</a:t>
            </a:r>
          </a:p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(подп. «ж» п. 46 ст. 5 Закона № 360-ФЗ)</a:t>
            </a:r>
          </a:p>
          <a:p>
            <a:pPr marL="0" indent="0" fontAlgn="base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Особенности действовали до 1 января 2024 года для закупок открытым конкурсом в электронной форме, если в описание объекта закупки заказчик включал проектную документацию</a:t>
            </a:r>
          </a:p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(ч. 68 ст. 112 Закона № 44-ФЗ)</a:t>
            </a:r>
          </a:p>
          <a:p>
            <a:pPr marL="0" indent="0" fontAlgn="base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57"/>
            <a:ext cx="9144000" cy="189021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Скорректирован порядок описания объекта закупки при строительстве: (ч. 1 ст. 33 44-ФЗ)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8</a:t>
            </a:r>
            <a:r>
              <a:rPr lang="ru-RU" sz="1800" dirty="0">
                <a:solidFill>
                  <a:srgbClr val="002060"/>
                </a:solidFill>
              </a:rPr>
              <a:t>) </a:t>
            </a:r>
            <a:r>
              <a:rPr lang="ru-RU" sz="1800" strike="sngStrike" dirty="0">
                <a:solidFill>
                  <a:srgbClr val="FF0000"/>
                </a:solidFill>
              </a:rPr>
              <a:t>документация о закупке </a:t>
            </a:r>
            <a:r>
              <a:rPr lang="ru-RU" sz="1800" strike="sngStrike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Описание объекта закупки </a:t>
            </a:r>
            <a:r>
              <a:rPr lang="ru-RU" sz="1800" dirty="0" smtClean="0">
                <a:solidFill>
                  <a:srgbClr val="002060"/>
                </a:solidFill>
              </a:rPr>
              <a:t>при </a:t>
            </a:r>
            <a:r>
              <a:rPr lang="ru-RU" sz="1800" dirty="0">
                <a:solidFill>
                  <a:srgbClr val="002060"/>
                </a:solidFill>
              </a:rPr>
              <a:t>осуществлении закупки работ по строительству, реконструкции, капитальному ремонту, сносу объекта капитального строительства </a:t>
            </a:r>
            <a:r>
              <a:rPr lang="ru-RU" sz="1800" strike="sngStrike" dirty="0">
                <a:solidFill>
                  <a:srgbClr val="FF0000"/>
                </a:solidFill>
              </a:rPr>
              <a:t>должна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должно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содержать </a:t>
            </a:r>
            <a:r>
              <a:rPr lang="ru-RU" sz="1800" b="1" dirty="0">
                <a:solidFill>
                  <a:srgbClr val="002060"/>
                </a:solidFill>
              </a:rPr>
              <a:t>проектную документацию</a:t>
            </a:r>
            <a:r>
              <a:rPr lang="ru-RU" sz="1800" dirty="0">
                <a:solidFill>
                  <a:srgbClr val="002060"/>
                </a:solidFill>
              </a:rPr>
              <a:t>, утвержденную в порядке, установленном законодательством о градостроительной деятельности, </a:t>
            </a:r>
            <a:r>
              <a:rPr lang="ru-RU" sz="1800" strike="sngStrike" dirty="0">
                <a:solidFill>
                  <a:srgbClr val="FF0000"/>
                </a:solidFill>
              </a:rPr>
              <a:t>за исключением случая, если подготовка проектной документации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или типовую проектную документацию, или смету на капитальный ремонт объекта капитального строительства,</a:t>
            </a:r>
            <a:r>
              <a:rPr lang="ru-RU" sz="1800" dirty="0">
                <a:solidFill>
                  <a:srgbClr val="FF0000"/>
                </a:solidFill>
              </a:rPr>
              <a:t> за исключением случая, если подготовка таких проектных документаций, </a:t>
            </a:r>
            <a:r>
              <a:rPr lang="ru-RU" sz="1800" dirty="0" smtClean="0">
                <a:solidFill>
                  <a:srgbClr val="FF0000"/>
                </a:solidFill>
              </a:rPr>
              <a:t>сметы </a:t>
            </a: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соответствии с указанным законодательством не требуется, а также случаев осуществления закупки в соответствии с </a:t>
            </a:r>
            <a:r>
              <a:rPr lang="ru-RU" sz="1800" dirty="0" smtClean="0">
                <a:solidFill>
                  <a:srgbClr val="002060"/>
                </a:solidFill>
              </a:rPr>
              <a:t>ч. </a:t>
            </a:r>
            <a:r>
              <a:rPr lang="ru-RU" sz="1800" dirty="0">
                <a:solidFill>
                  <a:srgbClr val="002060"/>
                </a:solidFill>
              </a:rPr>
              <a:t>16 и 16.1 </a:t>
            </a:r>
            <a:r>
              <a:rPr lang="ru-RU" sz="1800" dirty="0" smtClean="0">
                <a:solidFill>
                  <a:srgbClr val="002060"/>
                </a:solidFill>
              </a:rPr>
              <a:t>ст. </a:t>
            </a:r>
            <a:r>
              <a:rPr lang="ru-RU" sz="1800" dirty="0">
                <a:solidFill>
                  <a:srgbClr val="002060"/>
                </a:solidFill>
              </a:rPr>
              <a:t>34 </a:t>
            </a:r>
            <a:r>
              <a:rPr lang="ru-RU" sz="1800" dirty="0" smtClean="0">
                <a:solidFill>
                  <a:srgbClr val="002060"/>
                </a:solidFill>
              </a:rPr>
              <a:t>44-ФЗ, </a:t>
            </a:r>
            <a:r>
              <a:rPr lang="ru-RU" sz="1800" dirty="0">
                <a:solidFill>
                  <a:srgbClr val="002060"/>
                </a:solidFill>
              </a:rPr>
              <a:t>при которых предметом контракта является в том числе проектирование объекта капитального строительства. Включение проектной документации в </a:t>
            </a:r>
            <a:r>
              <a:rPr lang="ru-RU" sz="1800" strike="sngStrike" dirty="0">
                <a:solidFill>
                  <a:srgbClr val="FF0000"/>
                </a:solidFill>
              </a:rPr>
              <a:t>документацию о закупке </a:t>
            </a:r>
            <a:r>
              <a:rPr lang="ru-RU" sz="1800" dirty="0" smtClean="0">
                <a:solidFill>
                  <a:srgbClr val="FF0000"/>
                </a:solidFill>
              </a:rPr>
              <a:t>описание </a:t>
            </a:r>
            <a:r>
              <a:rPr lang="ru-RU" sz="1800" dirty="0">
                <a:solidFill>
                  <a:srgbClr val="FF0000"/>
                </a:solidFill>
              </a:rPr>
              <a:t>объекта закупки </a:t>
            </a: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соответствии с настоящим пунктом является надлежащим исполнением требований пунктов 1 - 3 настоящей части, </a:t>
            </a:r>
            <a:r>
              <a:rPr lang="ru-RU" sz="1800" dirty="0">
                <a:solidFill>
                  <a:srgbClr val="FF0000"/>
                </a:solidFill>
              </a:rPr>
              <a:t>части 2 настоящей статьи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4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3503"/>
            <a:ext cx="9144000" cy="354743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912641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Проект постановления Правительства РФ «‎О дополнительных требованиях к участникам закупок ‎для обеспечения государственных и муниципальных нужд, ‎о внесении изменений в некоторые акты Правительства ‎РФ и признании утратившими силу отдельных положений актов Правительства РФ» </a:t>
            </a:r>
            <a:r>
              <a:rPr lang="ru-RU" b="1" dirty="0" smtClean="0">
                <a:solidFill>
                  <a:srgbClr val="002060"/>
                </a:solidFill>
              </a:rPr>
              <a:t>размещён </a:t>
            </a:r>
            <a:r>
              <a:rPr lang="ru-RU" b="1" dirty="0">
                <a:solidFill>
                  <a:srgbClr val="002060"/>
                </a:solidFill>
              </a:rPr>
              <a:t>3 сентября 2021 года. Ознакомиться текстом можно на портале проектов нормативных правовых актов.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u="sng" dirty="0">
                <a:solidFill>
                  <a:srgbClr val="0070C0"/>
                </a:solidFill>
              </a:rPr>
              <a:t>https://regulation.gov.ru/projects#npa=119953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57"/>
            <a:ext cx="9144000" cy="75019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ДЕЙСТВУЮЩИЕ ТРЕБОВАНИЯ ПРИ ПРОВЕДЕНИИ ЭЛЕКТРОННОГО АУКЦИОНА И ДЛЯ УЧАСТИЯ В НЕМ И НОВЫЕ ПОЛОЖЕНИЯ, КОТОРЫЕ ВСТУПЯТ В СИЛУ С 2022 ГОДА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23543"/>
              </p:ext>
            </p:extLst>
          </p:nvPr>
        </p:nvGraphicFramePr>
        <p:xfrm>
          <a:off x="107504" y="843558"/>
          <a:ext cx="9001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314435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01.01.2022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Структура заявки на участие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Состоит из двух частей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Единая форма заявки без разделения на части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Указание наименования страны происхождения товара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страны происхождения товара включается в первую часть заявки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страны происхождения товара с учетом классификатора стран мира включается в заявку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0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19873" y="555526"/>
            <a:ext cx="554461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Дополнительные требования к участникам закупки в отдельных сферах: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Культура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культурное наследие;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Градостроительная деятельность;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Дорожная деятельность;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Оборона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безопасность государства;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Использование </a:t>
            </a:r>
            <a:r>
              <a:rPr lang="ru-RU" dirty="0">
                <a:solidFill>
                  <a:srgbClr val="002060"/>
                </a:solidFill>
              </a:rPr>
              <a:t>атомной </a:t>
            </a:r>
            <a:r>
              <a:rPr lang="ru-RU" dirty="0" smtClean="0">
                <a:solidFill>
                  <a:srgbClr val="002060"/>
                </a:solidFill>
              </a:rPr>
              <a:t>энергии;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Здравоохранение, образование, наука;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Оценочная деятельность.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" y="1707654"/>
            <a:ext cx="33242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57"/>
            <a:ext cx="8928992" cy="189021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Документ содержит ряд принципиальных нововведений:</a:t>
            </a:r>
          </a:p>
          <a:p>
            <a:pPr fontAlgn="base"/>
            <a:r>
              <a:rPr lang="ru-RU" sz="1800" dirty="0" smtClean="0">
                <a:solidFill>
                  <a:srgbClr val="002060"/>
                </a:solidFill>
              </a:rPr>
              <a:t>опыт </a:t>
            </a:r>
            <a:r>
              <a:rPr lang="ru-RU" sz="1800" dirty="0">
                <a:solidFill>
                  <a:srgbClr val="002060"/>
                </a:solidFill>
              </a:rPr>
              <a:t>потребуется подтвердить контрактом или договором, исполненным за 5 лет до даты окончания срока подачи заявки на участие в </a:t>
            </a:r>
            <a:r>
              <a:rPr lang="ru-RU" sz="1800" dirty="0" smtClean="0">
                <a:solidFill>
                  <a:srgbClr val="002060"/>
                </a:solidFill>
              </a:rPr>
              <a:t>закупке;</a:t>
            </a:r>
            <a:endParaRPr lang="ru-RU" sz="1800" dirty="0">
              <a:solidFill>
                <a:srgbClr val="002060"/>
              </a:solidFill>
            </a:endParaRPr>
          </a:p>
          <a:p>
            <a:pPr fontAlgn="base"/>
            <a:r>
              <a:rPr lang="ru-RU" sz="1800" dirty="0">
                <a:solidFill>
                  <a:srgbClr val="002060"/>
                </a:solidFill>
              </a:rPr>
              <a:t>в отдельных случаях участник закупки сможет направлять заказчику договор и акты приёмки объектов капитального строительства без приложения проектной документации (если она является приложением к таким документам);</a:t>
            </a:r>
          </a:p>
          <a:p>
            <a:pPr fontAlgn="base"/>
            <a:r>
              <a:rPr lang="ru-RU" sz="1800" dirty="0">
                <a:solidFill>
                  <a:srgbClr val="002060"/>
                </a:solidFill>
              </a:rPr>
              <a:t>опыт подтверждается только контрактами или договорами в рамках 44-ФЗ и 223-ФЗ;</a:t>
            </a:r>
          </a:p>
          <a:p>
            <a:pPr fontAlgn="base"/>
            <a:r>
              <a:rPr lang="ru-RU" sz="1800" dirty="0">
                <a:solidFill>
                  <a:srgbClr val="002060"/>
                </a:solidFill>
              </a:rPr>
              <a:t>цена исполненного контракта или договора будет определяться только по актам приемки, поставленных товаров, выполненных работ, оказанных услуг;</a:t>
            </a:r>
          </a:p>
          <a:p>
            <a:pPr fontAlgn="base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если информация и документы, подтверждающие соответствие участников закупки дополнительным требованиям содержатся в открытых и общедоступных государственных реестрах, размещенных в сети «Интернет», в том в ЕИС,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361950" indent="0" fontAlgn="base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участник </a:t>
            </a:r>
            <a:r>
              <a:rPr lang="ru-RU" sz="1800" dirty="0">
                <a:solidFill>
                  <a:srgbClr val="002060"/>
                </a:solidFill>
              </a:rPr>
              <a:t>закупки может указать номер реестровой записи из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361950" indent="0" fontAlgn="base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соответствующего </a:t>
            </a:r>
            <a:r>
              <a:rPr lang="ru-RU" sz="1800" dirty="0">
                <a:solidFill>
                  <a:srgbClr val="002060"/>
                </a:solidFill>
              </a:rPr>
              <a:t>реестра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57"/>
            <a:ext cx="8928992" cy="1890210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smtClean="0">
                <a:solidFill>
                  <a:srgbClr val="002060"/>
                </a:solidFill>
              </a:rPr>
              <a:t>предусматриваются </a:t>
            </a:r>
            <a:r>
              <a:rPr lang="ru-RU" sz="1800" dirty="0">
                <a:solidFill>
                  <a:srgbClr val="002060"/>
                </a:solidFill>
              </a:rPr>
              <a:t>пороговые значения </a:t>
            </a:r>
            <a:r>
              <a:rPr lang="ru-RU" sz="1800" dirty="0" smtClean="0">
                <a:solidFill>
                  <a:srgbClr val="002060"/>
                </a:solidFill>
              </a:rPr>
              <a:t>НМЦК, </a:t>
            </a:r>
            <a:r>
              <a:rPr lang="ru-RU" sz="1800" dirty="0">
                <a:solidFill>
                  <a:srgbClr val="002060"/>
                </a:solidFill>
              </a:rPr>
              <a:t>при наличии или превышении </a:t>
            </a:r>
            <a:r>
              <a:rPr lang="ru-RU" sz="1800" dirty="0" smtClean="0">
                <a:solidFill>
                  <a:srgbClr val="002060"/>
                </a:solidFill>
              </a:rPr>
              <a:t>которых </a:t>
            </a:r>
            <a:r>
              <a:rPr lang="ru-RU" sz="1800" dirty="0">
                <a:solidFill>
                  <a:srgbClr val="002060"/>
                </a:solidFill>
              </a:rPr>
              <a:t>заказчик будет обязан устанавливать дополнительные требования в отношении отдельных видов работ, по которым в данный момент такого показателя НМЦК нет (например, в отношении работ по сохранению объектов культурного наследия с НМЦК от 500 тыс. руб</a:t>
            </a:r>
            <a:r>
              <a:rPr lang="ru-RU" sz="1800" dirty="0" smtClean="0">
                <a:solidFill>
                  <a:srgbClr val="002060"/>
                </a:solidFill>
              </a:rPr>
              <a:t>.).</a:t>
            </a:r>
          </a:p>
          <a:p>
            <a:pPr marL="0" indent="0" fontAlgn="base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Отдельные условия к прочтению дополнительных требований предусмотрены для сфер градостроительной и дорожной деятельности для случаев, когда объект закупки:</a:t>
            </a:r>
          </a:p>
          <a:p>
            <a:pPr fontAlgn="base"/>
            <a:r>
              <a:rPr lang="ru-RU" sz="1800" dirty="0" smtClean="0">
                <a:solidFill>
                  <a:srgbClr val="002060"/>
                </a:solidFill>
              </a:rPr>
              <a:t>помимо </a:t>
            </a:r>
            <a:r>
              <a:rPr lang="ru-RU" sz="1800" dirty="0">
                <a:solidFill>
                  <a:srgbClr val="002060"/>
                </a:solidFill>
              </a:rPr>
              <a:t>работ по строительству и (или) реконструкции объекта </a:t>
            </a:r>
            <a:r>
              <a:rPr lang="ru-RU" sz="1800" dirty="0" smtClean="0">
                <a:solidFill>
                  <a:srgbClr val="002060"/>
                </a:solidFill>
              </a:rPr>
              <a:t>ОКС </a:t>
            </a:r>
            <a:r>
              <a:rPr lang="ru-RU" sz="1800" dirty="0">
                <a:solidFill>
                  <a:srgbClr val="002060"/>
                </a:solidFill>
              </a:rPr>
              <a:t>включает работы по капитальному ремонту и (или) сносу </a:t>
            </a:r>
            <a:r>
              <a:rPr lang="ru-RU" sz="1800" dirty="0" smtClean="0">
                <a:solidFill>
                  <a:srgbClr val="002060"/>
                </a:solidFill>
              </a:rPr>
              <a:t>ОКС (применяется </a:t>
            </a:r>
            <a:r>
              <a:rPr lang="ru-RU" sz="1800" dirty="0">
                <a:solidFill>
                  <a:srgbClr val="002060"/>
                </a:solidFill>
              </a:rPr>
              <a:t>позиция 2 раздела II);</a:t>
            </a:r>
          </a:p>
          <a:p>
            <a:pPr fontAlgn="base"/>
            <a:r>
              <a:rPr lang="ru-RU" sz="1800" dirty="0">
                <a:solidFill>
                  <a:srgbClr val="002060"/>
                </a:solidFill>
              </a:rPr>
              <a:t>такие работы по строительству и реконструкции подлежат выполнению на линейном объекте, автомагистрали, скоростной автомобильной дороге, обычной автомобильной дороге (применяются позиция 3 раздела 2, позиции 1 и 2 раздела III приложения 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val="27115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64629"/>
              </p:ext>
            </p:extLst>
          </p:nvPr>
        </p:nvGraphicFramePr>
        <p:xfrm>
          <a:off x="65464" y="123478"/>
          <a:ext cx="903649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3756586"/>
                <a:gridCol w="3012165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отдельных видов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‎товаров, работ, услуг, являющихся объектом закупки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Дополнительные требования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‎к участникам закупки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Информация и документы, подтверждающие соответствие участников закупки дополнительным требованиям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Работы по подготовке проектной документации и (или) выполнению инженерных изысканий в соответствии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‎с законодательством о градостроительной деятельности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Наличие опыта исполнения участником закупки договора, предусматривающего выполнение работ по подготовке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‎проектной документации и (или) выполнению инженерных изысканий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‎в соответствии с законодательством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‎о градостроительной деятельности.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Цена выполненных работ по договору должна составлять не менее 20 процентов от начальной (максимальной) цены контракта, заключаемого по результатам определения поставщика (подрядчика, исполнителя)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2) акт (акты) выполненных работ, подтверждающий (подтверждающие) цену выполненных работ 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3) положительное заключение экспертизы проектной документации и (или) результатов инженерных изысканий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2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704470"/>
                  </p:ext>
                </p:extLst>
              </p:nvPr>
            </p:nvGraphicFramePr>
            <p:xfrm>
              <a:off x="42041" y="0"/>
              <a:ext cx="9036495" cy="521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0222"/>
                    <a:gridCol w="4320480"/>
                    <a:gridCol w="272579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	</a:t>
                          </a:r>
                        </a:p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Работы по строительству, реконструкции объекта капитального строительства, </a:t>
                          </a:r>
                        </a:p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‎за исключением линейного объекта</a:t>
                          </a:r>
                          <a:endParaRPr lang="ru-RU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Наличие у УЗ одного ‎из следующих опытов выполнения работ: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опыт исполнения договора строительного подряда, предусматривающего выполнение работ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‎по строительству, реконструкции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‎ОКС ‎(за исключением линейного объекта);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опыт выполнения УЗ, являющимся застройщиком, работ ‎по строительству, реконструкции ‎ОКС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‎(за исключением линейного объекта).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Цена выполненных работ по договору,.. должна составлять: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не менее 50 % от НМЦК, заключаемого по результатам определения поставщика, если НМЦК </a:t>
                          </a:r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&lt;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 100 млн. рублей;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не менее 40 % от НМЦК, заключаемого по результатам определения, ‎если НМЦК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</m:oMath>
                          </a14:m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100 млн. рублей, но не </a:t>
                          </a:r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&gt;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 500 млн. рублей;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не менее 30 % от НМЦК, заключаемого по результатам определения поставщика, ‎если НМЦК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500 млн. Рублей</a:t>
                          </a:r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sz="1400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В случае наличия опыта, предусмотренного п. 1 графы 3 настоящей позиции: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исполненный договор;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акт приемки объекта капитального строительства;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3) разрешение на ввод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‎ОКС ‎в эксплуатацию (за исключением ‎случаев, при которых такое разрешение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‎не выдается в соответствии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‎с законодательством о градостроительной деятельности).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В случае наличия опыта, предусмотренного п.2 графы 3 настоящей позиции: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раздел 11 "Смета на строительство объектов капитального строительства" проектной документации;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разрешение на ввод объекта капитального строительства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‎в эксплуатацию</a:t>
                          </a:r>
                          <a:endParaRPr lang="ru-RU" sz="1400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704470"/>
                  </p:ext>
                </p:extLst>
              </p:nvPr>
            </p:nvGraphicFramePr>
            <p:xfrm>
              <a:off x="42041" y="0"/>
              <a:ext cx="9036495" cy="521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0222"/>
                    <a:gridCol w="4320480"/>
                    <a:gridCol w="2725793"/>
                  </a:tblGrid>
                  <a:tr h="5212080">
                    <a:tc>
                      <a:txBody>
                        <a:bodyPr/>
                        <a:lstStyle/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	</a:t>
                          </a:r>
                        </a:p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Работы по строительству, реконструкции объекта капитального строительства, </a:t>
                          </a:r>
                        </a:p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‎за исключением линейного объекта</a:t>
                          </a:r>
                          <a:endParaRPr lang="ru-RU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121" t="-117" r="-63188" b="-12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В случае наличия опыта, предусмотренного п. 1 графы 3 настоящей позиции: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исполненный договор;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акт приемки объекта капитального строительства;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3) разрешение на ввод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‎ОКС ‎в эксплуатацию (за исключением ‎случаев, при которых такое разрешение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‎не выдается в соответствии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‎с законодательством о градостроительной деятельности).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В случае наличия опыта, предусмотренного п.2 графы 3 настоящей позиции: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раздел 11 "Смета на строительство объектов капитального строительства" проектной документации;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разрешение на ввод объекта капитального строительства 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‎в эксплуатацию</a:t>
                          </a:r>
                          <a:endParaRPr lang="ru-RU" sz="1400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35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890783"/>
                  </p:ext>
                </p:extLst>
              </p:nvPr>
            </p:nvGraphicFramePr>
            <p:xfrm>
              <a:off x="42041" y="0"/>
              <a:ext cx="9036495" cy="499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0222"/>
                    <a:gridCol w="4320480"/>
                    <a:gridCol w="272579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Работы по строительству, реконструкции линейного объекта, за исключением </a:t>
                          </a:r>
                        </a:p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‎работ, предусмотренных позициями 1 и 2 раздела III настоящего приложения</a:t>
                          </a:r>
                          <a:endParaRPr lang="ru-RU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Наличие у участника закупки одного ‎из следующих опытов выполнения работ: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опыт исполнения договора строительного подряда, предусматривающего выполнение работ ‎по строительству, реконструкции ‎линейного объекта;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опыт выполнения участником закупки, являющимся застройщиком, работ ‎по строительству, реконструкции линейного объекта.</a:t>
                          </a:r>
                        </a:p>
                        <a:p>
                          <a:endParaRPr lang="ru-RU" sz="1400" b="0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Цена выполненных работ по договору, должна составлять: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не менее 50 % от НМЦК, заключаемого по результатам определения поставщика, если НМЦК  </a:t>
                          </a:r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&lt;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 100 млн. рублей;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не менее 40 </a:t>
                          </a:r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%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 от НМЦК, заключаемого по результатам определения поставщика, ‎если НМЦК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</m:oMath>
                          </a14:m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 100 млн. рублей, но не </a:t>
                          </a:r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&gt;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 500 млн. Руб</a:t>
                          </a:r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/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не менее 30 </a:t>
                          </a:r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%</a:t>
                          </a:r>
                          <a:r>
                            <a:rPr lang="en-US" sz="1400" b="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от НМЦК, заключаемого по результатам определения поставщика,</a:t>
                          </a:r>
                          <a:r>
                            <a:rPr lang="ru-RU" sz="1400" b="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‎если НМЦК</a:t>
                          </a:r>
                          <a:r>
                            <a:rPr lang="ru-RU" sz="1400" b="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400" b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500 млн. рублей</a:t>
                          </a:r>
                          <a:endParaRPr lang="ru-RU" sz="1400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В случае наличия опыта, предусмотренного пунктом 1 графы 3 настоящей позиции: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исполненный договор;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акт приемки объекта капитального строительства;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3) разрешение на ввод ‎ОКС ‎в эксплуатацию (за исключением случаев, при которых такое разрешение не выдается в соответствии с</a:t>
                          </a:r>
                          <a:r>
                            <a:rPr lang="ru-RU" sz="1400" b="0" baseline="0" dirty="0" smtClean="0">
                              <a:solidFill>
                                <a:srgbClr val="002060"/>
                              </a:solidFill>
                            </a:rPr>
                            <a:t> з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аконодательством  ‎о градостроительной деятельности).</a:t>
                          </a:r>
                        </a:p>
                        <a:p>
                          <a:endParaRPr lang="ru-RU" sz="1400" b="0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В случае наличия опыта, предусмотренного пунктом 2 графы 3 настоящей позиции: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раздел 11 "Смета на строительство ОКС" проектной документации;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разрешение на ввод ОКС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‎в эксплуатацию</a:t>
                          </a:r>
                          <a:endParaRPr lang="ru-RU" sz="1400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890783"/>
                  </p:ext>
                </p:extLst>
              </p:nvPr>
            </p:nvGraphicFramePr>
            <p:xfrm>
              <a:off x="42041" y="0"/>
              <a:ext cx="9036495" cy="499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0222"/>
                    <a:gridCol w="4320480"/>
                    <a:gridCol w="2725793"/>
                  </a:tblGrid>
                  <a:tr h="4998720">
                    <a:tc>
                      <a:txBody>
                        <a:bodyPr/>
                        <a:lstStyle/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Работы по строительству, реконструкции линейного объекта, за исключением </a:t>
                          </a:r>
                        </a:p>
                        <a:p>
                          <a:r>
                            <a:rPr lang="ru-RU" sz="1600" b="1" dirty="0" smtClean="0">
                              <a:solidFill>
                                <a:srgbClr val="002060"/>
                              </a:solidFill>
                            </a:rPr>
                            <a:t>‎работ, предусмотренных позициями 1 и 2 раздела III настоящего приложения</a:t>
                          </a:r>
                          <a:endParaRPr lang="ru-RU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121" t="-366" r="-63188" b="-1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В случае наличия опыта, предусмотренного пунктом 1 графы 3 настоящей позиции: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исполненный договор;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акт приемки объекта капитального строительства;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3) разрешение на ввод ‎ОКС ‎в эксплуатацию (за исключением случаев, при которых такое разрешение не выдается в соответствии с</a:t>
                          </a:r>
                          <a:r>
                            <a:rPr lang="ru-RU" sz="1400" b="0" baseline="0" dirty="0" smtClean="0">
                              <a:solidFill>
                                <a:srgbClr val="002060"/>
                              </a:solidFill>
                            </a:rPr>
                            <a:t> з</a:t>
                          </a:r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аконодательством  ‎о градостроительной деятельности).</a:t>
                          </a:r>
                        </a:p>
                        <a:p>
                          <a:endParaRPr lang="ru-RU" sz="1400" b="0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В случае наличия опыта, предусмотренного пунктом 2 графы 3 настоящей позиции: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1) раздел 11 "Смета на строительство ОКС" проектной документации;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2) разрешение на ввод ОКС</a:t>
                          </a:r>
                        </a:p>
                        <a:p>
                          <a:r>
                            <a:rPr lang="ru-RU" sz="1400" b="0" dirty="0" smtClean="0">
                              <a:solidFill>
                                <a:srgbClr val="002060"/>
                              </a:solidFill>
                            </a:rPr>
                            <a:t>‎в эксплуатацию</a:t>
                          </a:r>
                          <a:endParaRPr lang="ru-RU" sz="1400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9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44356"/>
              </p:ext>
            </p:extLst>
          </p:nvPr>
        </p:nvGraphicFramePr>
        <p:xfrm>
          <a:off x="42041" y="0"/>
          <a:ext cx="903649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63"/>
                <a:gridCol w="3528392"/>
                <a:gridCol w="3642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	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Работы по строительству некапитального строения, сооружения (строений, сооружений), благоустройству территории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Наличие у участника закупки одного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‎из следующих опытов выполнения работ: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опыт исполнения договора, предусматривающего выполнение работ ‎по строительству некапитального строения, сооружения (строений, сооружений), благоустройству территории;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опыт исполнения договора строительного подряда, предусматривающего выполнение работ ‎по строительству, реконструкции ‎ОКС ‎(в том числе линейного объекта);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3)опыт выполнения участником ‎закупки, являющимся застройщиком, ‎работ по строительству, реконструкции ОКС ‎(в том числе линейного объекта).</a:t>
                      </a:r>
                    </a:p>
                    <a:p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Цена выполненных работ по договорам…, должна составлять ‎не менее 20 % от НМЦК, заключаемого по результатам определения поставщика (подрядчика, исполнителя)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1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выполненных работ, подтверждающий цену выполненных работ.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2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приемки ОКС;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разрешение на ввод ОКС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‎в эксплуатацию (за исключением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‎случаев, при которых такое разрешение ‎не выдается в соответствии ‎с законодательством о градостроительной деятельности).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3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раздел 11 "Смета на строительство ОКС" проектной документации;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разрешение на ввод объекта капитального строительства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‎в эксплуатацию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87620"/>
              </p:ext>
            </p:extLst>
          </p:nvPr>
        </p:nvGraphicFramePr>
        <p:xfrm>
          <a:off x="65464" y="123478"/>
          <a:ext cx="903649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63"/>
                <a:gridCol w="3528392"/>
                <a:gridCol w="3642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Работы по капитальному ремонту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‎объекта капитального строительства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‎(за исключением линейного объекта)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Наличие у участника закупки одного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‎из следующих опытов выполнения работ: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опыт исполнения договора, предусматривающего выполнение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капитальному ОКС ‎(за исключением линейного объекта);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опыт исполнения договора строительного подряда, предусматривающего выполнение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строительству, реконструкции ‎ОКС ‎(за исключением линейного объекта);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опыт выполнения участником закупки, являющимся застройщиком,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строительству, реконструкции ‎ОКС ‎(за исключением линейного объекта).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Цена выполненных работ по договору.., должна составлять ‎не менее 20 % от НМЦК, заключаемого по результатам определения поставщика (подрядчика, исполнителя)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1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(акты) выполненных работ, подтверждающий (подтверждающие) цену выполненных работ.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2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приемки ОКС;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разрешение на ввод ОКС ‎в эксплуатацию (за исключением ‎случаев, при которых такое разрешение ‎не выдается в соответствии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‎с законодательством о градостроительной деятельности).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3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раздел 11 "Смета на строительство ОКС" проектной документации;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разрешение на ввод ОКС ‎в эксплуатацию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6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36847"/>
              </p:ext>
            </p:extLst>
          </p:nvPr>
        </p:nvGraphicFramePr>
        <p:xfrm>
          <a:off x="65464" y="123478"/>
          <a:ext cx="903649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63"/>
                <a:gridCol w="3528392"/>
                <a:gridCol w="3642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Работы по капитальному ремонту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‎линейного объекта, за исключением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‎работ, предусмотренных позициями 3 и 4 раздела III настоящего приложения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Наличие у участника закупки одного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‎из следующих опытов выполнения работ: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опыт исполнения договора, предусматривающего выполнение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капитальному ремонту линейного объекта;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опыт исполнения договора строительного подряда, предусматривающего выполнение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строительству, реконструкции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‎линейного объекта;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опыт выполнения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строительству, реконструкции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‎линейного объекта участником закупки, являющимся застройщиком.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Цена выполненных работ по договору.., должна составлять не менее 20 % от НМЦК, заключаемого по результатам определения поставщика (подрядчика, исполнителя)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1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выполненных работ, подтверждающий цену выполненных работ.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2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приемки ОКС;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разрешение на ввод ОКС ‎в эксплуатацию (за исключением ‎случаев, при которых такое разрешение ‎не выдается в соответствии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‎с законодательством о градостроительной деятельности).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3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раздел 11 "Смета на строительство объектов капитального строительства" проектной документации;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разрешение на ввод объекта капитального строительства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‎в эксплуатацию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98273"/>
              </p:ext>
            </p:extLst>
          </p:nvPr>
        </p:nvGraphicFramePr>
        <p:xfrm>
          <a:off x="65464" y="123478"/>
          <a:ext cx="903649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63"/>
                <a:gridCol w="3528392"/>
                <a:gridCol w="3642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Работы по сносу объекта капитального строительства (в том числе линейного объекта)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Наличие у участника закупки одного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‎из следующих опытов выполнения работ: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опыт исполнения договора, предусматривающего выполнение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сносу ОКС (в том числе линейного объекта);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опыт исполнения договора строительного подряда, предусматривающего выполнение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строительству, реконструкции ‎ОКС (в том числе линейного объекта);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опыт выполнения участником закупки, являющимся застройщиком,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строительству, реконструкции ‎ОКС (в том числе линейного объекта).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Цена выполненных работ по договору.., должна составлять ‎не менее 20 % от НМЦК, заключаемого по результатам определения поставщика (подрядчика, исполнителя)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1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выполненных работ, подтверждающий цену выполненных работ;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2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приемки ОКС;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разрешение на ввод ОКС ‎в эксплуатацию (за исключением ‎случаев, при которых такое разрешение ‎не выдается в соответствии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‎с законодательством о градостроительной деятельности).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3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раздел 11 "Смета на строительство объектов капитального строительства" проектной документации;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разрешение на ввод объекта капитального строительства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‎в эксплуатацию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2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44422"/>
              </p:ext>
            </p:extLst>
          </p:nvPr>
        </p:nvGraphicFramePr>
        <p:xfrm>
          <a:off x="107504" y="195486"/>
          <a:ext cx="8928992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456384"/>
                <a:gridCol w="345638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01.01.2022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Декларирование принадлежности к СМП, СОНКО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Требуется в составе второй части заявки продекларировать принадлежность к СМП, СОНКО (при наличии преимуществ участия для СМП, СОНКО)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составе заявки не требуется декларирования принадлежности к СМП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Основания для отклонения заявки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 установлении запрета на поставку иностранных ТРУ заявка направляется на рассмотрение заказчику, в том числе те заявки, которые содержат предложение о поставке иностранных ТРУ. Автоматическое отклонение не предусмотрено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Заявка будет автоматически отклонена оператором электронной площадки, если установлен запрет на поставку иностранных ТРУ, а участник предлагает иностранные ТРУ (с использованием классификатора стран мира указана иностранная страна (страны) происхождения товара)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4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30222"/>
              </p:ext>
            </p:extLst>
          </p:nvPr>
        </p:nvGraphicFramePr>
        <p:xfrm>
          <a:off x="65464" y="123478"/>
          <a:ext cx="903649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63"/>
                <a:gridCol w="3528392"/>
                <a:gridCol w="3642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Работы по строительству, реконструкции особо опасных, технически сложных, уникальных объектов капитального строительства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Наличие у участника закупки одного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‎из следующих опытов выполнения работ: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опыт исполнения договора строительного подряда, предусматривающего выполнение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строительству, реконструкции особо опасного, технически сложного, уникального ОКС;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опыт выполнения участником закупки, являющимся застройщиком, работ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‎по строительству, реконструкции особо опасного, технически сложного, уникального ОКС.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Цена выполненных работ по договору.., должна составлять не менее 20 % от начальной (максимальной) цены контракта, заключаемого по результатам определения поставщика (подрядчика, исполнителя)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1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приемки объекта капитального строительства;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разрешение на ввод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‎объекта капитального строительства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‎в эксплуатацию (за исключением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‎случаев, при которых такое разрешение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‎не выдается в соответствии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‎с законодательством о градостроительной деятельности).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случае наличия опыта, предусмотренного пунктом 2 графы 3 настоящей позиции: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раздел 11 "Смета на строительство объектов капитального строительства" проектной документации;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разрешение на ввод объекта капитального строительства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‎в эксплуатацию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4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92777"/>
              </p:ext>
            </p:extLst>
          </p:nvPr>
        </p:nvGraphicFramePr>
        <p:xfrm>
          <a:off x="65464" y="123478"/>
          <a:ext cx="9036495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63"/>
                <a:gridCol w="3865009"/>
                <a:gridCol w="33058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Услуги по техническому обслуживанию зданий, сооружений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Наличие опыта исполнения участником закупки договора, предусматривающего выполнение работ по техническому обслуживанию зданий, сооружений.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Цена выполненных работ по договору должна составлять не менее 20 %  от НМЦК, заключаемого по результатам определения поставщика (подрядчика, исполнителя)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(акты) приемки оказанных услуг, подтверждающий (подтверждающие) цену оказанных услуг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rgbClr val="002060"/>
                          </a:solidFill>
                        </a:rPr>
                        <a:t>Работы по текущему ремонту зданий, сооружений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Наличие опыта исполнения участником закупки договора, предусматривающего выполнение работ по текущему ремонту зданий, сооружений.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Цена выполненных работ по договору должна составлять не менее 20 % от НМЦК, заключаемого по результатам определения поставщика (подрядчика, исполнителя)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(акты) выполненных работ, подтверждающий (подтверждающие) цену выполненных работ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54796"/>
              </p:ext>
            </p:extLst>
          </p:nvPr>
        </p:nvGraphicFramePr>
        <p:xfrm>
          <a:off x="31531" y="22627"/>
          <a:ext cx="903649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3528392"/>
                <a:gridCol w="29523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Услуги по проведению обязательного публичного технологического и ценового аудита крупных инвестиционных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‎проектов с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</a:rPr>
                        <a:t>гос.участием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‎‎в отношении ОКС, финансирование строительства, реконструкции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‎или технического перевооружения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‎которых планируется осуществлять полностью или частично за счет средств федерального бюджета с использованием механизма федеральной адресной инвестиционной программы, а также за счет бюджетных ассигнований Инвестиционного фонда Российской Федерации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Наличие у участника закупки: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опыта исполнения договоров ‎на оказание услуг по проведению технологического и ценового ‎аудита инвестиционных проектов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‎или по экспертизе проектной документации не менее чем в отношении 5 инвестиционных проектов. Сумма цен оказанных услуг по договорам должна составлять не менее 1,5 млрд. рублей;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в штате по основному месту работы ‎не менее 10 экспертов, аттестованных ‎на право подготовки заключений экспертизы проектной документации ‎и (или) экспертизы результатов инженерных изысканий и включенных ‎в реестр лиц, аттестованных на право подготовки заключений экспертизы проектной документации и (или) результатов инженерных изысканий, ‎или работников, обладающих опытом работы в области проведения технологического и (или) ценового аудита не менее 5 лет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1) исполненный договор;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2) акт (акты) приемки оказанных услуг, подтверждающий (подтверждающие) цену оказанных услуг;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3) квалификационный аттестат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‎на право подготовки заключений экспертизы проектной документации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‎и (или) результатов инженерных изысканий;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4) трудовая книжка или сведения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‎о трудовой деятельности, предусмотренные статьей 66.1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‎Трудового кодекса Российской Федерации, либо гражданско-правовой договор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‎на оказание услуг по проведению технологического и ценового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‎аудита инвестиционных проектов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‎или по экспертизе проектной документации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4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147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) в </a:t>
            </a:r>
            <a:r>
              <a:rPr lang="ru-RU" dirty="0">
                <a:solidFill>
                  <a:srgbClr val="002060"/>
                </a:solidFill>
              </a:rPr>
              <a:t>случае, предусмотренном </a:t>
            </a:r>
            <a:r>
              <a:rPr lang="ru-RU" dirty="0" smtClean="0">
                <a:solidFill>
                  <a:srgbClr val="002060"/>
                </a:solidFill>
              </a:rPr>
              <a:t>ч.24 ст. </a:t>
            </a:r>
            <a:r>
              <a:rPr lang="ru-RU" dirty="0">
                <a:solidFill>
                  <a:srgbClr val="002060"/>
                </a:solidFill>
              </a:rPr>
              <a:t>22 </a:t>
            </a:r>
            <a:r>
              <a:rPr lang="ru-RU" dirty="0" smtClean="0">
                <a:solidFill>
                  <a:srgbClr val="002060"/>
                </a:solidFill>
              </a:rPr>
              <a:t>44-ФЗ, положения </a:t>
            </a:r>
            <a:r>
              <a:rPr lang="ru-RU" dirty="0">
                <a:solidFill>
                  <a:srgbClr val="002060"/>
                </a:solidFill>
              </a:rPr>
              <a:t>настоящего пункта и графы 3 приложения, касающиеся </a:t>
            </a:r>
            <a:r>
              <a:rPr lang="ru-RU" dirty="0" smtClean="0">
                <a:solidFill>
                  <a:srgbClr val="002060"/>
                </a:solidFill>
              </a:rPr>
              <a:t>НМЦК, </a:t>
            </a:r>
            <a:r>
              <a:rPr lang="ru-RU" dirty="0">
                <a:solidFill>
                  <a:srgbClr val="002060"/>
                </a:solidFill>
              </a:rPr>
              <a:t>применяются к максимальному значению цены контракта;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6)в случае проведения совместного конкурса или аукциона положения настоящего пункта и графы 3 приложения, касающиеся </a:t>
            </a:r>
            <a:r>
              <a:rPr lang="ru-RU" dirty="0" smtClean="0">
                <a:solidFill>
                  <a:srgbClr val="002060"/>
                </a:solidFill>
              </a:rPr>
              <a:t>НМЦК, </a:t>
            </a:r>
            <a:r>
              <a:rPr lang="ru-RU" dirty="0">
                <a:solidFill>
                  <a:srgbClr val="002060"/>
                </a:solidFill>
              </a:rPr>
              <a:t>применяются к сумме начальных (максимальных) цен каждого контракта, заключаемого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по результатам проведения такого совместного конкурса или аукциона,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а в случае, предусмотренном </a:t>
            </a:r>
            <a:r>
              <a:rPr lang="ru-RU" dirty="0" smtClean="0">
                <a:solidFill>
                  <a:srgbClr val="002060"/>
                </a:solidFill>
              </a:rPr>
              <a:t>ч. </a:t>
            </a:r>
            <a:r>
              <a:rPr lang="ru-RU" dirty="0">
                <a:solidFill>
                  <a:srgbClr val="002060"/>
                </a:solidFill>
              </a:rPr>
              <a:t>24 </a:t>
            </a:r>
            <a:r>
              <a:rPr lang="ru-RU" dirty="0" smtClean="0">
                <a:solidFill>
                  <a:srgbClr val="002060"/>
                </a:solidFill>
              </a:rPr>
              <a:t>ст. </a:t>
            </a:r>
            <a:r>
              <a:rPr lang="ru-RU" dirty="0">
                <a:solidFill>
                  <a:srgbClr val="002060"/>
                </a:solidFill>
              </a:rPr>
              <a:t>22 Федерального закона </a:t>
            </a:r>
            <a:r>
              <a:rPr lang="ru-RU" dirty="0" smtClean="0">
                <a:solidFill>
                  <a:srgbClr val="002060"/>
                </a:solidFill>
              </a:rPr>
              <a:t>44-ФЗ - </a:t>
            </a:r>
            <a:r>
              <a:rPr lang="ru-RU" dirty="0">
                <a:solidFill>
                  <a:srgbClr val="002060"/>
                </a:solidFill>
              </a:rPr>
              <a:t>к сумме максимальных значений цены контракта;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7)опытом исполнения договора, предусмотренным графой 3 приложения, также считается опыт исполнения контрактов, исполненных участником закупки по результатам проведения совместного конкурса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или аукциона. При этом ценой поставленных товаров, выполненных работ, оказанных услуг считается сумма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цен </a:t>
            </a:r>
            <a:r>
              <a:rPr lang="ru-RU" dirty="0">
                <a:solidFill>
                  <a:srgbClr val="002060"/>
                </a:solidFill>
              </a:rPr>
              <a:t>товаров, работ, услуг, поставленных, выполненных, оказанных по таким контрактам;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71550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8) позиции </a:t>
            </a:r>
            <a:r>
              <a:rPr lang="ru-RU" dirty="0">
                <a:solidFill>
                  <a:srgbClr val="002060"/>
                </a:solidFill>
              </a:rPr>
              <a:t>раздела I, позиция 11 раздела II, позиция 4 раздела IV, позиции раздела V приложения применяются в случае, если при осуществлении закупки </a:t>
            </a:r>
            <a:r>
              <a:rPr lang="ru-RU" dirty="0" smtClean="0">
                <a:solidFill>
                  <a:srgbClr val="002060"/>
                </a:solidFill>
              </a:rPr>
              <a:t>НМЦК превышает </a:t>
            </a:r>
            <a:r>
              <a:rPr lang="ru-RU" dirty="0">
                <a:solidFill>
                  <a:srgbClr val="002060"/>
                </a:solidFill>
              </a:rPr>
              <a:t>500 тыс. рублей;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9)позиции 1 - 8 раздела II, позиции раздела III приложения применяются в случае, если при осуществлении закупки </a:t>
            </a:r>
            <a:r>
              <a:rPr lang="ru-RU" dirty="0" smtClean="0">
                <a:solidFill>
                  <a:srgbClr val="002060"/>
                </a:solidFill>
              </a:rPr>
              <a:t>НМЦК для </a:t>
            </a:r>
            <a:r>
              <a:rPr lang="ru-RU" dirty="0">
                <a:solidFill>
                  <a:srgbClr val="002060"/>
                </a:solidFill>
              </a:rPr>
              <a:t>обеспечения федеральных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нужд превышает 10 млн. </a:t>
            </a:r>
            <a:r>
              <a:rPr lang="ru-RU" dirty="0" smtClean="0">
                <a:solidFill>
                  <a:srgbClr val="002060"/>
                </a:solidFill>
              </a:rPr>
              <a:t>руб., </a:t>
            </a:r>
            <a:r>
              <a:rPr lang="ru-RU" dirty="0">
                <a:solidFill>
                  <a:srgbClr val="002060"/>
                </a:solidFill>
              </a:rPr>
              <a:t>для обеспечения нужд субъектов </a:t>
            </a:r>
            <a:r>
              <a:rPr lang="ru-RU" dirty="0" smtClean="0">
                <a:solidFill>
                  <a:srgbClr val="002060"/>
                </a:solidFill>
              </a:rPr>
              <a:t>РФ, </a:t>
            </a:r>
            <a:r>
              <a:rPr lang="ru-RU" dirty="0">
                <a:solidFill>
                  <a:srgbClr val="002060"/>
                </a:solidFill>
              </a:rPr>
              <a:t>муниципальных нужд - 5 млн. </a:t>
            </a:r>
            <a:r>
              <a:rPr lang="ru-RU" dirty="0" smtClean="0">
                <a:solidFill>
                  <a:srgbClr val="002060"/>
                </a:solidFill>
              </a:rPr>
              <a:t>руб.;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10)позиции 9 и 10 раздела II, позиция 5 раздела VI приложения применяются в случае, если при осуществлении </a:t>
            </a:r>
            <a:r>
              <a:rPr lang="ru-RU" dirty="0" smtClean="0">
                <a:solidFill>
                  <a:srgbClr val="002060"/>
                </a:solidFill>
              </a:rPr>
              <a:t>НМЦК превышает </a:t>
            </a:r>
            <a:r>
              <a:rPr lang="ru-RU" dirty="0">
                <a:solidFill>
                  <a:srgbClr val="002060"/>
                </a:solidFill>
              </a:rPr>
              <a:t>1 млн. </a:t>
            </a:r>
            <a:r>
              <a:rPr lang="ru-RU" dirty="0" smtClean="0">
                <a:solidFill>
                  <a:srgbClr val="002060"/>
                </a:solidFill>
              </a:rPr>
              <a:t>руб.;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71550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 осуществлении закупок, предусмотренных графой 2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разделов II и III приложения: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если объект закупки помимо работ по строительству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и (или) реконструкции объекта капитального строительства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включает работы по капитальному ремонту и (или) сносу </a:t>
            </a:r>
          </a:p>
          <a:p>
            <a:r>
              <a:rPr lang="ru-RU" dirty="0">
                <a:solidFill>
                  <a:srgbClr val="002060"/>
                </a:solidFill>
              </a:rPr>
              <a:t>‎объекта капитального строительства, применяется позиция 2 раздела II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приложения. При этом если такие работы по строительству и реконструкции подлежат выполнению на линейном объекте, автомагистрали,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скоростной автомобильной дороге, обычной автомобильной дороге, применяются соответственно позиция 3 раздела 2, позиции 1 и 2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раздела III приложения;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 предусмотренному графой 4 акту приемки </a:t>
            </a:r>
            <a:r>
              <a:rPr lang="ru-RU" dirty="0" smtClean="0">
                <a:solidFill>
                  <a:srgbClr val="002060"/>
                </a:solidFill>
              </a:rPr>
              <a:t>ОКС относится</a:t>
            </a:r>
            <a:r>
              <a:rPr lang="ru-RU" dirty="0">
                <a:solidFill>
                  <a:srgbClr val="002060"/>
                </a:solidFill>
              </a:rPr>
              <a:t>, в том числе акт приемки законченного строительством объекта по типовым межотраслевым формам № КС-11, </a:t>
            </a:r>
          </a:p>
          <a:p>
            <a:r>
              <a:rPr lang="ru-RU" dirty="0">
                <a:solidFill>
                  <a:srgbClr val="002060"/>
                </a:solidFill>
              </a:rPr>
              <a:t>‎№ КС-14, акт приемки объекта капитального строительства по формам, </a:t>
            </a:r>
            <a:r>
              <a:rPr lang="ru-RU" dirty="0" smtClean="0">
                <a:solidFill>
                  <a:srgbClr val="002060"/>
                </a:solidFill>
              </a:rPr>
              <a:t>предусмотренным </a:t>
            </a:r>
            <a:r>
              <a:rPr lang="ru-RU" dirty="0">
                <a:solidFill>
                  <a:srgbClr val="002060"/>
                </a:solidFill>
              </a:rPr>
              <a:t>сводом правил, содержащим порядок приемки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в эксплуатацию законченных строительством и реконструированных </a:t>
            </a:r>
            <a:r>
              <a:rPr lang="ru-RU" dirty="0" smtClean="0">
                <a:solidFill>
                  <a:srgbClr val="002060"/>
                </a:solidFill>
              </a:rPr>
              <a:t>ОКС производственного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‎и непроизводственного назначения. Допускается направление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44-ФЗ таких </a:t>
            </a:r>
            <a:r>
              <a:rPr lang="ru-RU" dirty="0">
                <a:solidFill>
                  <a:srgbClr val="002060"/>
                </a:solidFill>
              </a:rPr>
              <a:t>актов без приложений. Ценой выполненных работ по договорам, </a:t>
            </a:r>
            <a:r>
              <a:rPr lang="ru-RU" dirty="0" smtClean="0">
                <a:solidFill>
                  <a:srgbClr val="002060"/>
                </a:solidFill>
              </a:rPr>
              <a:t>предусмотренным </a:t>
            </a:r>
            <a:r>
              <a:rPr lang="ru-RU" dirty="0">
                <a:solidFill>
                  <a:srgbClr val="002060"/>
                </a:solidFill>
              </a:rPr>
              <a:t>графой 3 приложения,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является указанная в актах, предусмотренных настоящим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абзацем, стоимость принимаемых основных фондов, в том числе </a:t>
            </a:r>
          </a:p>
          <a:p>
            <a:r>
              <a:rPr lang="ru-RU" dirty="0">
                <a:solidFill>
                  <a:srgbClr val="002060"/>
                </a:solidFill>
              </a:rPr>
              <a:t>‎стоимость строительно-монтажных работ, стоимость оборудования, инструмента, инвентаря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допускается направление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44-ФЗ предусмотренных </a:t>
            </a:r>
            <a:r>
              <a:rPr lang="ru-RU" dirty="0">
                <a:solidFill>
                  <a:srgbClr val="002060"/>
                </a:solidFill>
              </a:rPr>
              <a:t>графой 4 приложения договоров, актов приемки </a:t>
            </a:r>
            <a:r>
              <a:rPr lang="ru-RU" dirty="0" smtClean="0">
                <a:solidFill>
                  <a:srgbClr val="002060"/>
                </a:solidFill>
              </a:rPr>
              <a:t>ОКС без </a:t>
            </a:r>
            <a:r>
              <a:rPr lang="ru-RU" dirty="0">
                <a:solidFill>
                  <a:srgbClr val="002060"/>
                </a:solidFill>
              </a:rPr>
              <a:t>приложения к ним проектной документации (если проектная документация является приложением </a:t>
            </a:r>
          </a:p>
          <a:p>
            <a:r>
              <a:rPr lang="ru-RU" dirty="0">
                <a:solidFill>
                  <a:srgbClr val="002060"/>
                </a:solidFill>
              </a:rPr>
              <a:t>‎к таким договорам, актам);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 предусмотренному графой 4 разделу 11 "Смета на строительство </a:t>
            </a:r>
            <a:r>
              <a:rPr lang="ru-RU" dirty="0" smtClean="0">
                <a:solidFill>
                  <a:srgbClr val="002060"/>
                </a:solidFill>
              </a:rPr>
              <a:t>ОКС" </a:t>
            </a:r>
            <a:r>
              <a:rPr lang="ru-RU" dirty="0">
                <a:solidFill>
                  <a:srgbClr val="002060"/>
                </a:solidFill>
              </a:rPr>
              <a:t>относится раздел, предусмотренный пунктом 28 Положения о составе разделов проектной документации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и требованиях к их содержанию, утвержденного постановлением Правительства Российской Федерации от 16 февраля 2008 г. № 87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"О составе разделов проектной документации и требованиях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к их содержанию";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6060" y="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Установить, что информацией и документами, подтверждающими соответствие участника закупки дополнительному требованию, установленному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ч. 2.1 ст. </a:t>
            </a:r>
            <a:r>
              <a:rPr lang="ru-RU" dirty="0">
                <a:solidFill>
                  <a:srgbClr val="002060"/>
                </a:solidFill>
              </a:rPr>
              <a:t>31 </a:t>
            </a:r>
            <a:r>
              <a:rPr lang="ru-RU" dirty="0" smtClean="0">
                <a:solidFill>
                  <a:srgbClr val="002060"/>
                </a:solidFill>
              </a:rPr>
              <a:t>44-ФЗ </a:t>
            </a:r>
            <a:r>
              <a:rPr lang="ru-RU" dirty="0">
                <a:solidFill>
                  <a:srgbClr val="002060"/>
                </a:solidFill>
              </a:rPr>
              <a:t>является: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) номер </a:t>
            </a:r>
            <a:r>
              <a:rPr lang="ru-RU" dirty="0">
                <a:solidFill>
                  <a:srgbClr val="002060"/>
                </a:solidFill>
              </a:rPr>
              <a:t>реестровой записи в предусмотренном </a:t>
            </a:r>
            <a:r>
              <a:rPr lang="ru-RU" dirty="0" smtClean="0">
                <a:solidFill>
                  <a:srgbClr val="002060"/>
                </a:solidFill>
              </a:rPr>
              <a:t>44-ФЗ реестре </a:t>
            </a:r>
            <a:r>
              <a:rPr lang="ru-RU" dirty="0">
                <a:solidFill>
                  <a:srgbClr val="002060"/>
                </a:solidFill>
              </a:rPr>
              <a:t>контрактов, заключенных заказчиками, или в предусмотренном </a:t>
            </a:r>
            <a:r>
              <a:rPr lang="ru-RU" dirty="0" smtClean="0">
                <a:solidFill>
                  <a:srgbClr val="002060"/>
                </a:solidFill>
              </a:rPr>
              <a:t>223-ФЗ реестре </a:t>
            </a:r>
            <a:r>
              <a:rPr lang="ru-RU" dirty="0">
                <a:solidFill>
                  <a:srgbClr val="002060"/>
                </a:solidFill>
              </a:rPr>
              <a:t>договоров, заключенных заказчиками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(в случае осуществления закупки путем проведения </a:t>
            </a:r>
            <a:r>
              <a:rPr lang="ru-RU" dirty="0" smtClean="0">
                <a:solidFill>
                  <a:srgbClr val="002060"/>
                </a:solidFill>
              </a:rPr>
              <a:t>конкурентной закупки в электронной форме и </a:t>
            </a:r>
            <a:r>
              <a:rPr lang="ru-RU" dirty="0">
                <a:solidFill>
                  <a:srgbClr val="002060"/>
                </a:solidFill>
              </a:rPr>
              <a:t>исполнения участником закупки контракта или договора, информация о которых включена в установленном порядке в такие реестры);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2)выписка из предусмотренного </a:t>
            </a:r>
            <a:r>
              <a:rPr lang="ru-RU" dirty="0" smtClean="0">
                <a:solidFill>
                  <a:srgbClr val="002060"/>
                </a:solidFill>
              </a:rPr>
              <a:t>44-ФЗ </a:t>
            </a:r>
            <a:r>
              <a:rPr lang="ru-RU" dirty="0">
                <a:solidFill>
                  <a:srgbClr val="002060"/>
                </a:solidFill>
              </a:rPr>
              <a:t>реестра контрактов, содержащего сведения, составляющие государственную тайну (в случае исполнения участником закупки контракта, информация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о котором включена в установленном порядке в такой реестр);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6060" y="0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3)исполненный контракт, заключенный в соответствии </a:t>
            </a:r>
            <a:r>
              <a:rPr lang="ru-RU" dirty="0" smtClean="0">
                <a:solidFill>
                  <a:srgbClr val="002060"/>
                </a:solidFill>
              </a:rPr>
              <a:t>44-ФЗ, </a:t>
            </a:r>
            <a:r>
              <a:rPr lang="ru-RU" dirty="0">
                <a:solidFill>
                  <a:srgbClr val="002060"/>
                </a:solidFill>
              </a:rPr>
              <a:t>или договор, заключенный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223-ФЗ, ‎</a:t>
            </a:r>
            <a:r>
              <a:rPr lang="ru-RU" dirty="0">
                <a:solidFill>
                  <a:srgbClr val="002060"/>
                </a:solidFill>
              </a:rPr>
              <a:t>а также акт (акты) приемки поставленных товаров, выполненных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работ, оказанных услуг, подтверждающий (подтверждающие) цену поставленных товаров, выполненных работ, оказанных услуг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(в случае исполнения участником закупки контракта или договора, информация о которых не подлежит в установленном порядке включению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в предусмотренный </a:t>
            </a:r>
            <a:r>
              <a:rPr lang="ru-RU" dirty="0" smtClean="0">
                <a:solidFill>
                  <a:srgbClr val="002060"/>
                </a:solidFill>
              </a:rPr>
              <a:t>44-ФЗ реестр </a:t>
            </a:r>
            <a:r>
              <a:rPr lang="ru-RU" dirty="0">
                <a:solidFill>
                  <a:srgbClr val="002060"/>
                </a:solidFill>
              </a:rPr>
              <a:t>контрактов, заключенных заказчиками, </a:t>
            </a:r>
            <a:r>
              <a:rPr lang="ru-RU" dirty="0" smtClean="0">
                <a:solidFill>
                  <a:srgbClr val="002060"/>
                </a:solidFill>
              </a:rPr>
              <a:t>‎</a:t>
            </a:r>
            <a:r>
              <a:rPr lang="ru-RU" dirty="0">
                <a:solidFill>
                  <a:srgbClr val="002060"/>
                </a:solidFill>
              </a:rPr>
              <a:t>в предусмотренный </a:t>
            </a:r>
            <a:r>
              <a:rPr lang="ru-RU" dirty="0" smtClean="0">
                <a:solidFill>
                  <a:srgbClr val="002060"/>
                </a:solidFill>
              </a:rPr>
              <a:t>223-ФЗ реестр </a:t>
            </a:r>
            <a:r>
              <a:rPr lang="ru-RU" dirty="0">
                <a:solidFill>
                  <a:srgbClr val="002060"/>
                </a:solidFill>
              </a:rPr>
              <a:t>договоров, заключенных заказчиками).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93193"/>
              </p:ext>
            </p:extLst>
          </p:nvPr>
        </p:nvGraphicFramePr>
        <p:xfrm>
          <a:off x="107504" y="195486"/>
          <a:ext cx="8928992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456384"/>
                <a:gridCol w="345638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01.01.2022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Причина отклонения заявки, связанная с обеспечением заявки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Отсутствие основания для отклонения заявки при несоответствии банковской гарантии требованиям ст. 45 Закона № 44-ФЗ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Несоответствие независимой гарантии, предоставленной в качестве ОЗ, требованиям ст. 45 Закона № 44-ФЗ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Сроки внесения изменений в извещение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 позднее чем за 2 рабочих дня до окончания срока подачи заявок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позже чем за один рабочий день до окончания срока подачи заявок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0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7155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Ч. 12 ст. 24.2 44-ФЗ с 01.01.2022: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целях обеспечения доступа к участию в проводимых на электронной площадке закупках отдельных видов товаров, работ, услуг, в отношении участников которых </a:t>
            </a:r>
            <a:r>
              <a:rPr lang="ru-RU" strike="sngStrike" dirty="0">
                <a:solidFill>
                  <a:srgbClr val="FF0000"/>
                </a:solidFill>
              </a:rPr>
              <a:t>Правительством Российской Федерации </a:t>
            </a:r>
            <a:r>
              <a:rPr lang="ru-RU" dirty="0">
                <a:solidFill>
                  <a:srgbClr val="002060"/>
                </a:solidFill>
              </a:rPr>
              <a:t>установлены дополнительные требования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ч. </a:t>
            </a:r>
            <a:r>
              <a:rPr lang="ru-RU" dirty="0">
                <a:solidFill>
                  <a:srgbClr val="002060"/>
                </a:solidFill>
              </a:rPr>
              <a:t>2 и 2.1 </a:t>
            </a:r>
            <a:r>
              <a:rPr lang="ru-RU" dirty="0" smtClean="0">
                <a:solidFill>
                  <a:srgbClr val="002060"/>
                </a:solidFill>
              </a:rPr>
              <a:t>ст. </a:t>
            </a:r>
            <a:r>
              <a:rPr lang="ru-RU" dirty="0">
                <a:solidFill>
                  <a:srgbClr val="002060"/>
                </a:solidFill>
              </a:rPr>
              <a:t>31 </a:t>
            </a:r>
            <a:r>
              <a:rPr lang="ru-RU" dirty="0" smtClean="0">
                <a:solidFill>
                  <a:srgbClr val="002060"/>
                </a:solidFill>
              </a:rPr>
              <a:t>44-ФЗ, </a:t>
            </a:r>
            <a:r>
              <a:rPr lang="ru-RU" dirty="0">
                <a:solidFill>
                  <a:srgbClr val="002060"/>
                </a:solidFill>
              </a:rPr>
              <a:t>участник закупки, аккредитованный на электронной площадке, направляет оператору этой электронной площадки в отношении каждого такого вида </a:t>
            </a:r>
            <a:r>
              <a:rPr lang="ru-RU" strike="sngStrike" dirty="0">
                <a:solidFill>
                  <a:srgbClr val="FF0000"/>
                </a:solidFill>
              </a:rPr>
              <a:t>электронные документы (или их копии) </a:t>
            </a:r>
            <a:r>
              <a:rPr lang="ru-RU" strike="sngStrike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информацию </a:t>
            </a:r>
            <a:r>
              <a:rPr lang="ru-RU" dirty="0">
                <a:solidFill>
                  <a:srgbClr val="FF0000"/>
                </a:solidFill>
              </a:rPr>
              <a:t>и документы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предусмотренные перечнем, установленным Правительством Российской Федерации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ч.3 ст. </a:t>
            </a:r>
            <a:r>
              <a:rPr lang="ru-RU" dirty="0">
                <a:solidFill>
                  <a:srgbClr val="002060"/>
                </a:solidFill>
              </a:rPr>
              <a:t>31 </a:t>
            </a:r>
            <a:r>
              <a:rPr lang="ru-RU" dirty="0" smtClean="0">
                <a:solidFill>
                  <a:srgbClr val="002060"/>
                </a:solidFill>
              </a:rPr>
              <a:t>44-ФЗ.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7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13230"/>
              </p:ext>
            </p:extLst>
          </p:nvPr>
        </p:nvGraphicFramePr>
        <p:xfrm>
          <a:off x="107504" y="483518"/>
          <a:ext cx="892899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39"/>
                <a:gridCol w="3556575"/>
                <a:gridCol w="322637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01.01.2022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Продление срока подачи заявок на участие в электронном аукционе при внесении изменений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 окончания срока подачи заявок должно оставаться:</a:t>
                      </a: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 менее 15 дней, если НМЦК превышает 300 млн руб. 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 менее 7 дней, если НМЦК не превышает 300 млн руб. либо НМЦК на выполнение работ по строительству, реконструкции, капитальному ремонту, сносу объекта капитального строительства не превышает 2 млрд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окончания срока подачи заявок должно оставаться:</a:t>
                      </a:r>
                    </a:p>
                    <a:p>
                      <a:endParaRPr lang="ru-RU" sz="1800" b="0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7 дней, если НМЦК превышает 300 млн руб.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3 дней, если НМЦК не превышает 300 млн руб. либо НМЦК на выполнение работ по строительству, реконструкции, капитальному ремонту, сносу объекта капитального строительства не превышает 2 млрд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76157"/>
              </p:ext>
            </p:extLst>
          </p:nvPr>
        </p:nvGraphicFramePr>
        <p:xfrm>
          <a:off x="107504" y="195486"/>
          <a:ext cx="8928992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1"/>
                <a:gridCol w="3316525"/>
                <a:gridCol w="348641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01.01.2022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торгах: время для подачи ценового предложения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 минут</a:t>
                      </a: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минуты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время для проведения торговой сессии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Неограниченно</a:t>
                      </a: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 часов с момента начала торгов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2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48" y="17165"/>
            <a:ext cx="9124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ОБЩИЕ ОСОБЕННОСТИ ИЗМЕНЕНИЙ ОТНОСИТЕЛЬНО УЧАСТИЯ В ЗАКУПКАХ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Аккредитация </a:t>
            </a:r>
            <a:r>
              <a:rPr lang="ru-RU" dirty="0">
                <a:solidFill>
                  <a:srgbClr val="002060"/>
                </a:solidFill>
              </a:rPr>
              <a:t>участников закупок на всех площадках будет бессрочной и автоматической (после регистрации в ЕИС), кроме специализированной электронной площадки (АСТ ГОЗ), для аккредитации на которой необходима подача </a:t>
            </a:r>
            <a:r>
              <a:rPr lang="ru-RU" dirty="0" smtClean="0">
                <a:solidFill>
                  <a:srgbClr val="002060"/>
                </a:solidFill>
              </a:rPr>
              <a:t>заявления;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Требования к заявке и инструкция по ее заполнению будут приложением к извещению об осуществлении закупки. Документацию о закупке заказчики формировать не будут, вся информация будет в извещении и </a:t>
            </a:r>
            <a:r>
              <a:rPr lang="ru-RU" dirty="0" smtClean="0">
                <a:solidFill>
                  <a:srgbClr val="002060"/>
                </a:solidFill>
              </a:rPr>
              <a:t>приложениях;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Требования к заявке становятся едиными для всех конкурентных процедур. Из новых или измененных элементов заявки следует отметить необходимость указания ИНН всех лиц, которые могут быть включены в РНП согласно </a:t>
            </a:r>
            <a:r>
              <a:rPr lang="ru-RU" dirty="0" smtClean="0">
                <a:solidFill>
                  <a:srgbClr val="002060"/>
                </a:solidFill>
              </a:rPr>
              <a:t>ст.104 44-ФЗ</a:t>
            </a:r>
            <a:r>
              <a:rPr lang="ru-RU" dirty="0">
                <a:solidFill>
                  <a:srgbClr val="002060"/>
                </a:solidFill>
              </a:rPr>
              <a:t>, адреса юридического лица в пределах места нахождения или места жительства физического лица </a:t>
            </a:r>
            <a:endParaRPr lang="ru-RU" dirty="0" smtClean="0">
              <a:solidFill>
                <a:srgbClr val="002060"/>
              </a:solidFill>
            </a:endParaRPr>
          </a:p>
          <a:p>
            <a:pPr marL="266700"/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адреса в соответствии с регистрацией по месту жительства), при этом </a:t>
            </a:r>
            <a:endParaRPr lang="ru-RU" dirty="0" smtClean="0">
              <a:solidFill>
                <a:srgbClr val="002060"/>
              </a:solidFill>
            </a:endParaRPr>
          </a:p>
          <a:p>
            <a:pPr marL="266700"/>
            <a:r>
              <a:rPr lang="ru-RU" dirty="0" smtClean="0">
                <a:solidFill>
                  <a:srgbClr val="002060"/>
                </a:solidFill>
              </a:rPr>
              <a:t>согласие </a:t>
            </a:r>
            <a:r>
              <a:rPr lang="ru-RU" dirty="0">
                <a:solidFill>
                  <a:srgbClr val="002060"/>
                </a:solidFill>
              </a:rPr>
              <a:t>на обработку персональных данных участника не требуется; 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48" y="17165"/>
            <a:ext cx="9124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Вместо «конкретных показателей» в заявке нужно будет указывать </a:t>
            </a:r>
            <a:r>
              <a:rPr lang="ru-RU" dirty="0" smtClean="0">
                <a:solidFill>
                  <a:srgbClr val="002060"/>
                </a:solidFill>
              </a:rPr>
              <a:t>характеристики </a:t>
            </a:r>
            <a:r>
              <a:rPr lang="ru-RU" dirty="0">
                <a:solidFill>
                  <a:srgbClr val="002060"/>
                </a:solidFill>
              </a:rPr>
              <a:t>предлагаемого товара, страну происхождения товара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соответствии с классификатором стран </a:t>
            </a:r>
            <a:r>
              <a:rPr lang="ru-RU" dirty="0" smtClean="0">
                <a:solidFill>
                  <a:srgbClr val="002060"/>
                </a:solidFill>
              </a:rPr>
              <a:t>мира;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Законодательно </a:t>
            </a:r>
            <a:r>
              <a:rPr lang="ru-RU" dirty="0">
                <a:solidFill>
                  <a:srgbClr val="002060"/>
                </a:solidFill>
              </a:rPr>
              <a:t>установлено, что подача заявки означает согласие участника закупки на все условия, изложенные заказчиком в </a:t>
            </a:r>
            <a:r>
              <a:rPr lang="ru-RU" dirty="0" smtClean="0">
                <a:solidFill>
                  <a:srgbClr val="002060"/>
                </a:solidFill>
              </a:rPr>
              <a:t>извещении;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Оператор </a:t>
            </a:r>
            <a:r>
              <a:rPr lang="ru-RU" dirty="0">
                <a:solidFill>
                  <a:srgbClr val="002060"/>
                </a:solidFill>
              </a:rPr>
              <a:t>вернет заявку в течение часа после её подачи, если от банка поступит информация о недостаточности денежных средств на специальном счете (если обеспечение заявки предоставляется денежными средствами); после этого можно будет пополнить счет и еще раз подать </a:t>
            </a:r>
            <a:r>
              <a:rPr lang="ru-RU" dirty="0" smtClean="0">
                <a:solidFill>
                  <a:srgbClr val="002060"/>
                </a:solidFill>
              </a:rPr>
              <a:t>заявку;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Оператор </a:t>
            </a:r>
            <a:r>
              <a:rPr lang="ru-RU" dirty="0">
                <a:solidFill>
                  <a:srgbClr val="002060"/>
                </a:solidFill>
              </a:rPr>
              <a:t>также будет возвращать заявку, </a:t>
            </a:r>
            <a:r>
              <a:rPr lang="ru-RU" dirty="0" smtClean="0">
                <a:solidFill>
                  <a:srgbClr val="002060"/>
                </a:solidFill>
              </a:rPr>
              <a:t>если: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качестве страны происхождения товара участник указал иностранное государство, а заказчик установил запрет на поставку иностранных товаров;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закупка объявлена для СМП и </a:t>
            </a:r>
            <a:r>
              <a:rPr lang="ru-RU" dirty="0" smtClean="0">
                <a:solidFill>
                  <a:srgbClr val="002060"/>
                </a:solidFill>
              </a:rPr>
              <a:t>СОНКО</a:t>
            </a:r>
            <a:r>
              <a:rPr lang="ru-RU" dirty="0">
                <a:solidFill>
                  <a:srgbClr val="002060"/>
                </a:solidFill>
              </a:rPr>
              <a:t>, а участник не представил декларацию об отнесении к </a:t>
            </a:r>
            <a:r>
              <a:rPr lang="ru-RU" dirty="0" smtClean="0">
                <a:solidFill>
                  <a:srgbClr val="002060"/>
                </a:solidFill>
              </a:rPr>
              <a:t>СОНКО </a:t>
            </a:r>
            <a:r>
              <a:rPr lang="ru-RU" dirty="0">
                <a:solidFill>
                  <a:srgbClr val="002060"/>
                </a:solidFill>
              </a:rPr>
              <a:t>и отсутствует в реестре </a:t>
            </a:r>
            <a:r>
              <a:rPr lang="ru-RU" dirty="0" smtClean="0">
                <a:solidFill>
                  <a:srgbClr val="002060"/>
                </a:solidFill>
              </a:rPr>
              <a:t>СМП;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48" y="17165"/>
            <a:ext cx="9124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Введена универсальная </a:t>
            </a:r>
            <a:r>
              <a:rPr lang="ru-RU" dirty="0" err="1">
                <a:solidFill>
                  <a:srgbClr val="002060"/>
                </a:solidFill>
              </a:rPr>
              <a:t>предквалификация</a:t>
            </a:r>
            <a:r>
              <a:rPr lang="ru-RU" dirty="0">
                <a:solidFill>
                  <a:srgbClr val="002060"/>
                </a:solidFill>
              </a:rPr>
              <a:t> для закупок, НМЦК которых больше или равна 20 млн руб.: исполнение в течение последних трех лет контракта по 44-ФЗ или договора по 223-ФЗ с суммой исполненных обязательств не менее 20% НМЦК и отсутствием неоплаченных неустоек. Скан-копии подтверждающих документов нужно будет заранее разместить в реестре участников на каждой электронной </a:t>
            </a:r>
            <a:r>
              <a:rPr lang="ru-RU" dirty="0" smtClean="0">
                <a:solidFill>
                  <a:srgbClr val="002060"/>
                </a:solidFill>
              </a:rPr>
              <a:t>площадке;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Введено новое требование к участнику закупки: не иметь в составе участников, учредителей, владельцев более 10% акций (долей) офшорной </a:t>
            </a:r>
            <a:r>
              <a:rPr lang="ru-RU" dirty="0" smtClean="0">
                <a:solidFill>
                  <a:srgbClr val="002060"/>
                </a:solidFill>
              </a:rPr>
              <a:t>компании;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Заявка </a:t>
            </a:r>
            <a:r>
              <a:rPr lang="ru-RU" dirty="0">
                <a:solidFill>
                  <a:srgbClr val="002060"/>
                </a:solidFill>
              </a:rPr>
              <a:t>будет отклонена, если участник относится к организациям, предусмотренным </a:t>
            </a:r>
            <a:r>
              <a:rPr lang="ru-RU" dirty="0" smtClean="0">
                <a:solidFill>
                  <a:srgbClr val="002060"/>
                </a:solidFill>
              </a:rPr>
              <a:t>п. </a:t>
            </a:r>
            <a:r>
              <a:rPr lang="ru-RU" dirty="0">
                <a:solidFill>
                  <a:srgbClr val="002060"/>
                </a:solidFill>
              </a:rPr>
              <a:t>4 </a:t>
            </a:r>
            <a:r>
              <a:rPr lang="ru-RU" dirty="0" smtClean="0">
                <a:solidFill>
                  <a:srgbClr val="002060"/>
                </a:solidFill>
              </a:rPr>
              <a:t>ст. </a:t>
            </a:r>
            <a:r>
              <a:rPr lang="ru-RU" dirty="0">
                <a:solidFill>
                  <a:srgbClr val="002060"/>
                </a:solidFill>
              </a:rPr>
              <a:t>2 Федерального закона от 4 июня 2018 года № 127-ФЗ «О мерах воздействия (противодействия) на недружественные действия </a:t>
            </a:r>
            <a:r>
              <a:rPr lang="ru-RU" dirty="0" smtClean="0">
                <a:solidFill>
                  <a:srgbClr val="002060"/>
                </a:solidFill>
              </a:rPr>
              <a:t>США и </a:t>
            </a:r>
            <a:r>
              <a:rPr lang="ru-RU" dirty="0">
                <a:solidFill>
                  <a:srgbClr val="002060"/>
                </a:solidFill>
              </a:rPr>
              <a:t>иных иностранных государств», в случае осуществления закупки работ, услуг, включенных в перечень, определенный Правительством.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9419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5460</Words>
  <Application>Microsoft Office PowerPoint</Application>
  <PresentationFormat>Экран (16:9)</PresentationFormat>
  <Paragraphs>443</Paragraphs>
  <Slides>41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Юлия Павловна Шанина</cp:lastModifiedBy>
  <cp:revision>4</cp:revision>
  <dcterms:created xsi:type="dcterms:W3CDTF">2017-01-25T10:44:47Z</dcterms:created>
  <dcterms:modified xsi:type="dcterms:W3CDTF">2021-11-17T05:23:01Z</dcterms:modified>
</cp:coreProperties>
</file>